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1" r:id="rId3"/>
    <p:sldId id="257" r:id="rId4"/>
    <p:sldId id="258" r:id="rId5"/>
    <p:sldId id="259" r:id="rId6"/>
    <p:sldId id="260" r:id="rId7"/>
    <p:sldId id="262" r:id="rId8"/>
    <p:sldId id="263" r:id="rId9"/>
    <p:sldId id="264" r:id="rId10"/>
    <p:sldId id="272" r:id="rId11"/>
    <p:sldId id="273" r:id="rId12"/>
    <p:sldId id="274" r:id="rId13"/>
    <p:sldId id="265" r:id="rId14"/>
    <p:sldId id="266" r:id="rId15"/>
    <p:sldId id="279" r:id="rId16"/>
    <p:sldId id="281" r:id="rId17"/>
    <p:sldId id="280" r:id="rId18"/>
    <p:sldId id="267" r:id="rId19"/>
    <p:sldId id="268" r:id="rId20"/>
    <p:sldId id="269" r:id="rId21"/>
    <p:sldId id="270" r:id="rId22"/>
    <p:sldId id="271" r:id="rId23"/>
    <p:sldId id="277" r:id="rId24"/>
    <p:sldId id="275" r:id="rId25"/>
    <p:sldId id="276" r:id="rId26"/>
    <p:sldId id="283" r:id="rId27"/>
    <p:sldId id="278" r:id="rId28"/>
    <p:sldId id="282" r:id="rId29"/>
    <p:sldId id="284" r:id="rId30"/>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9F30C-B8FE-4B00-B38A-CB6CAA4846CD}" v="5" dt="2020-08-28T13:50:31.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yola Stalin Soosai" userId="124b1157-faa8-4c14-8845-f80bb94ebe0a" providerId="ADAL" clId="{EDB9F30C-B8FE-4B00-B38A-CB6CAA4846CD}"/>
    <pc:docChg chg="undo custSel addSld modSld">
      <pc:chgData name="Loyola Stalin Soosai" userId="124b1157-faa8-4c14-8845-f80bb94ebe0a" providerId="ADAL" clId="{EDB9F30C-B8FE-4B00-B38A-CB6CAA4846CD}" dt="2020-08-28T13:51:40.261" v="164" actId="20577"/>
      <pc:docMkLst>
        <pc:docMk/>
      </pc:docMkLst>
      <pc:sldChg chg="modSp">
        <pc:chgData name="Loyola Stalin Soosai" userId="124b1157-faa8-4c14-8845-f80bb94ebe0a" providerId="ADAL" clId="{EDB9F30C-B8FE-4B00-B38A-CB6CAA4846CD}" dt="2020-08-28T13:49:47.686" v="8" actId="20577"/>
        <pc:sldMkLst>
          <pc:docMk/>
          <pc:sldMk cId="2738609498" sldId="277"/>
        </pc:sldMkLst>
        <pc:spChg chg="mod">
          <ac:chgData name="Loyola Stalin Soosai" userId="124b1157-faa8-4c14-8845-f80bb94ebe0a" providerId="ADAL" clId="{EDB9F30C-B8FE-4B00-B38A-CB6CAA4846CD}" dt="2020-08-28T13:49:47.686" v="8" actId="20577"/>
          <ac:spMkLst>
            <pc:docMk/>
            <pc:sldMk cId="2738609498" sldId="277"/>
            <ac:spMk id="2" creationId="{00000000-0000-0000-0000-000000000000}"/>
          </ac:spMkLst>
        </pc:spChg>
      </pc:sldChg>
      <pc:sldChg chg="addSp delSp modSp add">
        <pc:chgData name="Loyola Stalin Soosai" userId="124b1157-faa8-4c14-8845-f80bb94ebe0a" providerId="ADAL" clId="{EDB9F30C-B8FE-4B00-B38A-CB6CAA4846CD}" dt="2020-08-28T13:51:40.261" v="164" actId="20577"/>
        <pc:sldMkLst>
          <pc:docMk/>
          <pc:sldMk cId="674167195" sldId="283"/>
        </pc:sldMkLst>
        <pc:spChg chg="add mod">
          <ac:chgData name="Loyola Stalin Soosai" userId="124b1157-faa8-4c14-8845-f80bb94ebe0a" providerId="ADAL" clId="{EDB9F30C-B8FE-4B00-B38A-CB6CAA4846CD}" dt="2020-08-28T13:50:13.165" v="18" actId="20577"/>
          <ac:spMkLst>
            <pc:docMk/>
            <pc:sldMk cId="674167195" sldId="283"/>
            <ac:spMk id="2" creationId="{A2A192F9-9BBA-4B24-B046-E93B7B61A3E2}"/>
          </ac:spMkLst>
        </pc:spChg>
        <pc:spChg chg="add del mod">
          <ac:chgData name="Loyola Stalin Soosai" userId="124b1157-faa8-4c14-8845-f80bb94ebe0a" providerId="ADAL" clId="{EDB9F30C-B8FE-4B00-B38A-CB6CAA4846CD}" dt="2020-08-28T13:50:26.189" v="22"/>
          <ac:spMkLst>
            <pc:docMk/>
            <pc:sldMk cId="674167195" sldId="283"/>
            <ac:spMk id="3" creationId="{DECBDF61-88D8-497F-8E39-D03A3DA383AC}"/>
          </ac:spMkLst>
        </pc:spChg>
        <pc:spChg chg="add mod">
          <ac:chgData name="Loyola Stalin Soosai" userId="124b1157-faa8-4c14-8845-f80bb94ebe0a" providerId="ADAL" clId="{EDB9F30C-B8FE-4B00-B38A-CB6CAA4846CD}" dt="2020-08-28T13:51:40.261" v="164" actId="20577"/>
          <ac:spMkLst>
            <pc:docMk/>
            <pc:sldMk cId="674167195" sldId="283"/>
            <ac:spMk id="4" creationId="{F38428BB-20DF-4FCA-8A48-888114D72227}"/>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35CEDDAE-8270-4489-AC6F-850E1C67F9EA}" type="datetimeFigureOut">
              <a:rPr lang="en-US" smtClean="0"/>
              <a:t>9/11/2020</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B313D3F7-E366-4680-AE86-2509DE220BDD}" type="slidenum">
              <a:rPr lang="en-US" smtClean="0"/>
              <a:t>‹#›</a:t>
            </a:fld>
            <a:endParaRPr lang="en-US"/>
          </a:p>
        </p:txBody>
      </p:sp>
    </p:spTree>
    <p:extLst>
      <p:ext uri="{BB962C8B-B14F-4D97-AF65-F5344CB8AC3E}">
        <p14:creationId xmlns:p14="http://schemas.microsoft.com/office/powerpoint/2010/main" val="189323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6</a:t>
            </a:fld>
            <a:endParaRPr lang="en-US" dirty="0"/>
          </a:p>
        </p:txBody>
      </p:sp>
    </p:spTree>
    <p:extLst>
      <p:ext uri="{BB962C8B-B14F-4D97-AF65-F5344CB8AC3E}">
        <p14:creationId xmlns:p14="http://schemas.microsoft.com/office/powerpoint/2010/main" val="239821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CF3D2D-CB15-4608-A7B9-DEF7A4AD4D4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3769364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CF3D2D-CB15-4608-A7B9-DEF7A4AD4D4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357200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CF3D2D-CB15-4608-A7B9-DEF7A4AD4D4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189494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CF3D2D-CB15-4608-A7B9-DEF7A4AD4D4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267391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CF3D2D-CB15-4608-A7B9-DEF7A4AD4D45}"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51096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F3D2D-CB15-4608-A7B9-DEF7A4AD4D45}"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24800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CF3D2D-CB15-4608-A7B9-DEF7A4AD4D45}" type="datetimeFigureOut">
              <a:rPr lang="en-US" smtClean="0"/>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214728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CF3D2D-CB15-4608-A7B9-DEF7A4AD4D45}" type="datetimeFigureOut">
              <a:rPr lang="en-US" smtClean="0"/>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107217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F3D2D-CB15-4608-A7B9-DEF7A4AD4D45}" type="datetimeFigureOut">
              <a:rPr lang="en-US" smtClean="0"/>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313481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CF3D2D-CB15-4608-A7B9-DEF7A4AD4D45}"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392718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CF3D2D-CB15-4608-A7B9-DEF7A4AD4D45}"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CAEF6C-48AC-4F9F-8695-477EECB0DF41}" type="slidenum">
              <a:rPr lang="en-US" smtClean="0"/>
              <a:t>‹#›</a:t>
            </a:fld>
            <a:endParaRPr lang="en-US"/>
          </a:p>
        </p:txBody>
      </p:sp>
    </p:spTree>
    <p:extLst>
      <p:ext uri="{BB962C8B-B14F-4D97-AF65-F5344CB8AC3E}">
        <p14:creationId xmlns:p14="http://schemas.microsoft.com/office/powerpoint/2010/main" val="319979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F3D2D-CB15-4608-A7B9-DEF7A4AD4D45}" type="datetimeFigureOut">
              <a:rPr lang="en-US" smtClean="0"/>
              <a:t>9/11/2020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AEF6C-48AC-4F9F-8695-477EECB0DF41}" type="slidenum">
              <a:rPr lang="en-US" smtClean="0"/>
              <a:t>‹#›</a:t>
            </a:fld>
            <a:endParaRPr lang="en-US"/>
          </a:p>
        </p:txBody>
      </p:sp>
    </p:spTree>
    <p:extLst>
      <p:ext uri="{BB962C8B-B14F-4D97-AF65-F5344CB8AC3E}">
        <p14:creationId xmlns:p14="http://schemas.microsoft.com/office/powerpoint/2010/main" val="100152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 Id="rId5" Type="http://schemas.openxmlformats.org/officeDocument/2006/relationships/image" Target="../media/image19.tmp"/><Relationship Id="rId4" Type="http://schemas.openxmlformats.org/officeDocument/2006/relationships/image" Target="../media/image18.tmp"/></Relationships>
</file>

<file path=ppt/slides/_rels/slide1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emf"/><Relationship Id="rId4" Type="http://schemas.openxmlformats.org/officeDocument/2006/relationships/image" Target="../media/image4.png"/><Relationship Id="rId9"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36" y="0"/>
            <a:ext cx="9144000" cy="775855"/>
          </a:xfrm>
        </p:spPr>
        <p:txBody>
          <a:bodyPr>
            <a:normAutofit/>
          </a:bodyPr>
          <a:lstStyle/>
          <a:p>
            <a:pPr algn="l"/>
            <a:r>
              <a:rPr lang="en-US" sz="3600" dirty="0"/>
              <a:t>Architecture Patterns</a:t>
            </a:r>
          </a:p>
        </p:txBody>
      </p:sp>
      <p:graphicFrame>
        <p:nvGraphicFramePr>
          <p:cNvPr id="5" name="Table 4"/>
          <p:cNvGraphicFramePr>
            <a:graphicFrameLocks noGrp="1"/>
          </p:cNvGraphicFramePr>
          <p:nvPr>
            <p:extLst>
              <p:ext uri="{D42A27DB-BD31-4B8C-83A1-F6EECF244321}">
                <p14:modId xmlns:p14="http://schemas.microsoft.com/office/powerpoint/2010/main" val="4006420720"/>
              </p:ext>
            </p:extLst>
          </p:nvPr>
        </p:nvGraphicFramePr>
        <p:xfrm>
          <a:off x="720433" y="775854"/>
          <a:ext cx="10460184" cy="5957454"/>
        </p:xfrm>
        <a:graphic>
          <a:graphicData uri="http://schemas.openxmlformats.org/drawingml/2006/table">
            <a:tbl>
              <a:tblPr firstRow="1" bandRow="1">
                <a:tableStyleId>{5C22544A-7EE6-4342-B048-85BDC9FD1C3A}</a:tableStyleId>
              </a:tblPr>
              <a:tblGrid>
                <a:gridCol w="5230092">
                  <a:extLst>
                    <a:ext uri="{9D8B030D-6E8A-4147-A177-3AD203B41FA5}">
                      <a16:colId xmlns:a16="http://schemas.microsoft.com/office/drawing/2014/main" val="1180324229"/>
                    </a:ext>
                  </a:extLst>
                </a:gridCol>
                <a:gridCol w="5230092">
                  <a:extLst>
                    <a:ext uri="{9D8B030D-6E8A-4147-A177-3AD203B41FA5}">
                      <a16:colId xmlns:a16="http://schemas.microsoft.com/office/drawing/2014/main" val="3744515142"/>
                    </a:ext>
                  </a:extLst>
                </a:gridCol>
              </a:tblGrid>
              <a:tr h="372019">
                <a:tc>
                  <a:txBody>
                    <a:bodyPr/>
                    <a:lstStyle/>
                    <a:p>
                      <a:r>
                        <a:rPr lang="en-US" sz="1800" b="1" i="0" u="none" strike="noStrike" kern="1200" baseline="0" dirty="0">
                          <a:solidFill>
                            <a:schemeClr val="lt1"/>
                          </a:solidFill>
                          <a:latin typeface="+mn-lt"/>
                          <a:ea typeface="+mn-ea"/>
                          <a:cs typeface="+mn-cs"/>
                        </a:rPr>
                        <a:t>Category</a:t>
                      </a:r>
                      <a:endParaRPr lang="en-US" dirty="0"/>
                    </a:p>
                  </a:txBody>
                  <a:tcPr/>
                </a:tc>
                <a:tc>
                  <a:txBody>
                    <a:bodyPr/>
                    <a:lstStyle/>
                    <a:p>
                      <a:r>
                        <a:rPr lang="en-US" dirty="0"/>
                        <a:t>Patterns</a:t>
                      </a:r>
                    </a:p>
                  </a:txBody>
                  <a:tcPr/>
                </a:tc>
                <a:extLst>
                  <a:ext uri="{0D108BD9-81ED-4DB2-BD59-A6C34878D82A}">
                    <a16:rowId xmlns:a16="http://schemas.microsoft.com/office/drawing/2014/main" val="2095810164"/>
                  </a:ext>
                </a:extLst>
              </a:tr>
              <a:tr h="1599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Communication Pattern</a:t>
                      </a:r>
                    </a:p>
                    <a:p>
                      <a:endParaRPr lang="en-US" sz="1600" dirty="0"/>
                    </a:p>
                  </a:txBody>
                  <a:tcPr/>
                </a:tc>
                <a:tc>
                  <a:txBody>
                    <a:bodyPr/>
                    <a:lstStyle/>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Client / Server</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Broker </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Layer</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SOA</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Event Driven</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Microservices</a:t>
                      </a:r>
                    </a:p>
                  </a:txBody>
                  <a:tcPr/>
                </a:tc>
                <a:extLst>
                  <a:ext uri="{0D108BD9-81ED-4DB2-BD59-A6C34878D82A}">
                    <a16:rowId xmlns:a16="http://schemas.microsoft.com/office/drawing/2014/main" val="2688608283"/>
                  </a:ext>
                </a:extLst>
              </a:tr>
              <a:tr h="1599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Presenter Pattern</a:t>
                      </a:r>
                    </a:p>
                    <a:p>
                      <a:endParaRPr lang="en-US" dirty="0"/>
                    </a:p>
                  </a:txBody>
                  <a:tcPr/>
                </a:tc>
                <a:tc>
                  <a:txBody>
                    <a:bodyPr/>
                    <a:lstStyle/>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MVC</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MVP (Active / Supervision)</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MVVM</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Front Controller</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Page Controller</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Interception Filter</a:t>
                      </a:r>
                    </a:p>
                  </a:txBody>
                  <a:tcPr/>
                </a:tc>
                <a:extLst>
                  <a:ext uri="{0D108BD9-81ED-4DB2-BD59-A6C34878D82A}">
                    <a16:rowId xmlns:a16="http://schemas.microsoft.com/office/drawing/2014/main" val="745525956"/>
                  </a:ext>
                </a:extLst>
              </a:tr>
              <a:tr h="23871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Pattern</a:t>
                      </a:r>
                    </a:p>
                    <a:p>
                      <a:endParaRPr lang="en-US" dirty="0"/>
                    </a:p>
                  </a:txBody>
                  <a:tcPr/>
                </a:tc>
                <a:tc>
                  <a:txBody>
                    <a:bodyPr/>
                    <a:lstStyle/>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Impersonation</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Trusted Subsystem</a:t>
                      </a:r>
                    </a:p>
                    <a:p>
                      <a:pPr marL="800100" lvl="1" indent="-342900" algn="l" defTabSz="914400" rtl="0" eaLnBrk="1" fontAlgn="ctr" latinLnBrk="0" hangingPunct="1">
                        <a:buFont typeface="Arial" panose="020B0604020202020204" pitchFamily="34" charset="0"/>
                        <a:buChar char="•"/>
                      </a:pPr>
                      <a:r>
                        <a:rPr lang="en-US" sz="1600" kern="1200" dirty="0">
                          <a:solidFill>
                            <a:schemeClr val="dk1"/>
                          </a:solidFill>
                          <a:latin typeface="+mn-lt"/>
                          <a:ea typeface="+mn-ea"/>
                          <a:cs typeface="+mn-cs"/>
                        </a:rPr>
                        <a:t>Multiple Trusted Service Identities</a:t>
                      </a:r>
                    </a:p>
                    <a:p>
                      <a:pPr marL="800100" lvl="1" indent="-342900" algn="l" fontAlgn="ctr">
                        <a:buFont typeface="Arial" panose="020B0604020202020204" pitchFamily="34" charset="0"/>
                        <a:buChar char="•"/>
                      </a:pPr>
                      <a:r>
                        <a:rPr lang="en-US" sz="1600" dirty="0"/>
                        <a:t>Brokered Authentication</a:t>
                      </a:r>
                    </a:p>
                    <a:p>
                      <a:pPr marL="800100" lvl="1" indent="-342900" algn="l" fontAlgn="ctr">
                        <a:buFont typeface="Arial" panose="020B0604020202020204" pitchFamily="34" charset="0"/>
                        <a:buChar char="•"/>
                      </a:pPr>
                      <a:r>
                        <a:rPr lang="en-US" sz="1600" dirty="0"/>
                        <a:t>Direct Authentication</a:t>
                      </a:r>
                    </a:p>
                    <a:p>
                      <a:pPr marL="800100" lvl="1" indent="-342900" algn="l" fontAlgn="ctr">
                        <a:buFont typeface="Arial" panose="020B0604020202020204" pitchFamily="34" charset="0"/>
                        <a:buChar char="•"/>
                      </a:pPr>
                      <a:r>
                        <a:rPr lang="en-US" sz="1600" dirty="0"/>
                        <a:t>Federated Authentication (SSO)</a:t>
                      </a:r>
                    </a:p>
                    <a:p>
                      <a:pPr marL="800100" lvl="1" indent="-342900" algn="l" fontAlgn="ctr">
                        <a:buFont typeface="Arial" panose="020B0604020202020204" pitchFamily="34" charset="0"/>
                        <a:buChar char="•"/>
                      </a:pPr>
                      <a:r>
                        <a:rPr lang="en-US" sz="1600" dirty="0"/>
                        <a:t>Forward Foxy</a:t>
                      </a:r>
                    </a:p>
                    <a:p>
                      <a:pPr marL="800100" lvl="1" indent="-342900" algn="l" fontAlgn="ctr">
                        <a:buFont typeface="Arial" panose="020B0604020202020204" pitchFamily="34" charset="0"/>
                        <a:buChar char="•"/>
                      </a:pPr>
                      <a:r>
                        <a:rPr lang="en-US" sz="1600" dirty="0"/>
                        <a:t>Reverse Proxy</a:t>
                      </a:r>
                      <a:endParaRPr lang="en-US" sz="1200" dirty="0"/>
                    </a:p>
                  </a:txBody>
                  <a:tcPr/>
                </a:tc>
                <a:extLst>
                  <a:ext uri="{0D108BD9-81ED-4DB2-BD59-A6C34878D82A}">
                    <a16:rowId xmlns:a16="http://schemas.microsoft.com/office/drawing/2014/main" val="2263065931"/>
                  </a:ext>
                </a:extLst>
              </a:tr>
            </a:tbl>
          </a:graphicData>
        </a:graphic>
      </p:graphicFrame>
    </p:spTree>
    <p:extLst>
      <p:ext uri="{BB962C8B-B14F-4D97-AF65-F5344CB8AC3E}">
        <p14:creationId xmlns:p14="http://schemas.microsoft.com/office/powerpoint/2010/main" val="213121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82" y="581891"/>
            <a:ext cx="10169236" cy="5292435"/>
          </a:xfrm>
          <a:prstGeom prst="rect">
            <a:avLst/>
          </a:prstGeom>
        </p:spPr>
      </p:pic>
    </p:spTree>
    <p:extLst>
      <p:ext uri="{BB962C8B-B14F-4D97-AF65-F5344CB8AC3E}">
        <p14:creationId xmlns:p14="http://schemas.microsoft.com/office/powerpoint/2010/main" val="341505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Communicating Architecture</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626" y="890233"/>
            <a:ext cx="7144747" cy="5077534"/>
          </a:xfrm>
          <a:prstGeom prst="rect">
            <a:avLst/>
          </a:prstGeom>
        </p:spPr>
      </p:pic>
    </p:spTree>
    <p:extLst>
      <p:ext uri="{BB962C8B-B14F-4D97-AF65-F5344CB8AC3E}">
        <p14:creationId xmlns:p14="http://schemas.microsoft.com/office/powerpoint/2010/main" val="191629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Communicating Architecture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231" y="966444"/>
            <a:ext cx="7249537" cy="4925112"/>
          </a:xfrm>
          <a:prstGeom prst="rect">
            <a:avLst/>
          </a:prstGeom>
        </p:spPr>
      </p:pic>
    </p:spTree>
    <p:extLst>
      <p:ext uri="{BB962C8B-B14F-4D97-AF65-F5344CB8AC3E}">
        <p14:creationId xmlns:p14="http://schemas.microsoft.com/office/powerpoint/2010/main" val="75344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Enterprise Application Integration Styles	</a:t>
            </a:r>
          </a:p>
        </p:txBody>
      </p:sp>
      <p:graphicFrame>
        <p:nvGraphicFramePr>
          <p:cNvPr id="9" name="Table 8"/>
          <p:cNvGraphicFramePr>
            <a:graphicFrameLocks noGrp="1"/>
          </p:cNvGraphicFramePr>
          <p:nvPr>
            <p:extLst>
              <p:ext uri="{D42A27DB-BD31-4B8C-83A1-F6EECF244321}">
                <p14:modId xmlns:p14="http://schemas.microsoft.com/office/powerpoint/2010/main" val="694697674"/>
              </p:ext>
            </p:extLst>
          </p:nvPr>
        </p:nvGraphicFramePr>
        <p:xfrm>
          <a:off x="193963" y="719666"/>
          <a:ext cx="10640291" cy="5943600"/>
        </p:xfrm>
        <a:graphic>
          <a:graphicData uri="http://schemas.openxmlformats.org/drawingml/2006/table">
            <a:tbl>
              <a:tblPr firstRow="1" bandRow="1">
                <a:tableStyleId>{5C22544A-7EE6-4342-B048-85BDC9FD1C3A}</a:tableStyleId>
              </a:tblPr>
              <a:tblGrid>
                <a:gridCol w="3228110">
                  <a:extLst>
                    <a:ext uri="{9D8B030D-6E8A-4147-A177-3AD203B41FA5}">
                      <a16:colId xmlns:a16="http://schemas.microsoft.com/office/drawing/2014/main" val="3013526070"/>
                    </a:ext>
                  </a:extLst>
                </a:gridCol>
                <a:gridCol w="3974789">
                  <a:extLst>
                    <a:ext uri="{9D8B030D-6E8A-4147-A177-3AD203B41FA5}">
                      <a16:colId xmlns:a16="http://schemas.microsoft.com/office/drawing/2014/main" val="450839480"/>
                    </a:ext>
                  </a:extLst>
                </a:gridCol>
                <a:gridCol w="3437392">
                  <a:extLst>
                    <a:ext uri="{9D8B030D-6E8A-4147-A177-3AD203B41FA5}">
                      <a16:colId xmlns:a16="http://schemas.microsoft.com/office/drawing/2014/main" val="3185315906"/>
                    </a:ext>
                  </a:extLst>
                </a:gridCol>
              </a:tblGrid>
              <a:tr h="198770">
                <a:tc>
                  <a:txBody>
                    <a:bodyPr/>
                    <a:lstStyle/>
                    <a:p>
                      <a:r>
                        <a:rPr lang="en-US" dirty="0"/>
                        <a:t>Styles</a:t>
                      </a:r>
                    </a:p>
                  </a:txBody>
                  <a:tcPr/>
                </a:tc>
                <a:tc>
                  <a:txBody>
                    <a:bodyPr/>
                    <a:lstStyle/>
                    <a:p>
                      <a:endParaRPr lang="en-US" dirty="0"/>
                    </a:p>
                  </a:txBody>
                  <a:tcPr/>
                </a:tc>
                <a:tc>
                  <a:txBody>
                    <a:bodyPr/>
                    <a:lstStyle/>
                    <a:p>
                      <a:r>
                        <a:rPr lang="en-US" dirty="0"/>
                        <a:t>Others</a:t>
                      </a:r>
                    </a:p>
                  </a:txBody>
                  <a:tcPr/>
                </a:tc>
                <a:extLst>
                  <a:ext uri="{0D108BD9-81ED-4DB2-BD59-A6C34878D82A}">
                    <a16:rowId xmlns:a16="http://schemas.microsoft.com/office/drawing/2014/main" val="898771835"/>
                  </a:ext>
                </a:extLst>
              </a:tr>
              <a:tr h="1380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Transfer</a:t>
                      </a:r>
                    </a:p>
                    <a:p>
                      <a:endParaRPr lang="en-US" dirty="0"/>
                    </a:p>
                  </a:txBody>
                  <a:tcPr/>
                </a:tc>
                <a:tc>
                  <a:txBody>
                    <a:bodyPr/>
                    <a:lstStyle/>
                    <a:p>
                      <a:endParaRPr lang="en-US" dirty="0"/>
                    </a:p>
                    <a:p>
                      <a:endParaRPr lang="en-US" dirty="0"/>
                    </a:p>
                    <a:p>
                      <a:endParaRPr lang="en-US" dirty="0"/>
                    </a:p>
                    <a:p>
                      <a:endParaRPr lang="en-US" dirty="0"/>
                    </a:p>
                  </a:txBody>
                  <a:tcPr/>
                </a:tc>
                <a:tc>
                  <a:txBody>
                    <a:bodyPr/>
                    <a:lstStyle/>
                    <a:p>
                      <a:pPr marL="285750" indent="-285750">
                        <a:buFont typeface="Arial" panose="020B0604020202020204" pitchFamily="34" charset="0"/>
                        <a:buChar char="•"/>
                      </a:pPr>
                      <a:r>
                        <a:rPr lang="en-US" dirty="0"/>
                        <a:t>At least once</a:t>
                      </a:r>
                    </a:p>
                    <a:p>
                      <a:pPr marL="285750" indent="-285750">
                        <a:buFont typeface="Arial" panose="020B0604020202020204" pitchFamily="34" charset="0"/>
                        <a:buChar char="•"/>
                      </a:pPr>
                      <a:r>
                        <a:rPr lang="en-US" dirty="0"/>
                        <a:t>At most once</a:t>
                      </a:r>
                    </a:p>
                    <a:p>
                      <a:pPr marL="285750" indent="-285750">
                        <a:buFont typeface="Arial" panose="020B0604020202020204" pitchFamily="34" charset="0"/>
                        <a:buChar char="•"/>
                      </a:pPr>
                      <a:r>
                        <a:rPr lang="en-US" dirty="0"/>
                        <a:t>MFT</a:t>
                      </a:r>
                    </a:p>
                    <a:p>
                      <a:pPr marL="285750" indent="-285750">
                        <a:buFont typeface="Arial" panose="020B0604020202020204" pitchFamily="34" charset="0"/>
                        <a:buChar char="•"/>
                      </a:pPr>
                      <a:r>
                        <a:rPr lang="en-US" dirty="0"/>
                        <a:t>SFT</a:t>
                      </a:r>
                    </a:p>
                    <a:p>
                      <a:endParaRPr lang="en-US" dirty="0"/>
                    </a:p>
                  </a:txBody>
                  <a:tcPr/>
                </a:tc>
                <a:extLst>
                  <a:ext uri="{0D108BD9-81ED-4DB2-BD59-A6C34878D82A}">
                    <a16:rowId xmlns:a16="http://schemas.microsoft.com/office/drawing/2014/main" val="2717757526"/>
                  </a:ext>
                </a:extLst>
              </a:tr>
              <a:tr h="34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Shared Database</a:t>
                      </a:r>
                    </a:p>
                    <a:p>
                      <a:endParaRPr lang="en-US" dirty="0"/>
                    </a:p>
                  </a:txBody>
                  <a:tcPr/>
                </a:tc>
                <a:tc>
                  <a:txBody>
                    <a:bodyPr/>
                    <a:lstStyle/>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2852680629"/>
                  </a:ext>
                </a:extLst>
              </a:tr>
              <a:tr h="34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Remote Procedure Invocation</a:t>
                      </a:r>
                    </a:p>
                    <a:p>
                      <a:endParaRPr lang="en-US" dirty="0"/>
                    </a:p>
                  </a:txBody>
                  <a:tcPr/>
                </a:tc>
                <a:tc>
                  <a:txBody>
                    <a:bodyPr/>
                    <a:lstStyle/>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2716462242"/>
                  </a:ext>
                </a:extLst>
              </a:tr>
              <a:tr h="198770">
                <a:tc>
                  <a:txBody>
                    <a:bodyPr/>
                    <a:lstStyle/>
                    <a:p>
                      <a:r>
                        <a:rPr lang="en-US" dirty="0"/>
                        <a:t>Messaging</a:t>
                      </a:r>
                    </a:p>
                  </a:txBody>
                  <a:tcPr/>
                </a:tc>
                <a:tc>
                  <a:txBody>
                    <a:bodyPr/>
                    <a:lstStyle/>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781822476"/>
                  </a:ext>
                </a:extLst>
              </a:tr>
            </a:tbl>
          </a:graphicData>
        </a:graphic>
      </p:graphicFrame>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255" y="1151270"/>
            <a:ext cx="2909454" cy="1200318"/>
          </a:xfrm>
          <a:prstGeom prst="rect">
            <a:avLst/>
          </a:prstGeom>
        </p:spPr>
      </p:pic>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727" y="2567846"/>
            <a:ext cx="2791915" cy="1337856"/>
          </a:xfrm>
          <a:prstGeom prst="rect">
            <a:avLst/>
          </a:prstGeom>
        </p:spPr>
      </p:pic>
      <p:pic>
        <p:nvPicPr>
          <p:cNvPr id="14" name="Picture 1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255" y="3905702"/>
            <a:ext cx="2890309" cy="1241845"/>
          </a:xfrm>
          <a:prstGeom prst="rect">
            <a:avLst/>
          </a:prstGeom>
        </p:spPr>
      </p:pic>
      <p:pic>
        <p:nvPicPr>
          <p:cNvPr id="15" name="Picture 1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2255" y="5312396"/>
            <a:ext cx="2616610" cy="1268513"/>
          </a:xfrm>
          <a:prstGeom prst="rect">
            <a:avLst/>
          </a:prstGeom>
        </p:spPr>
      </p:pic>
    </p:spTree>
    <p:extLst>
      <p:ext uri="{BB962C8B-B14F-4D97-AF65-F5344CB8AC3E}">
        <p14:creationId xmlns:p14="http://schemas.microsoft.com/office/powerpoint/2010/main" val="303294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Enterprise Application Integration Patterns	</a:t>
            </a:r>
          </a:p>
        </p:txBody>
      </p:sp>
      <p:sp>
        <p:nvSpPr>
          <p:cNvPr id="3" name="TextBox 2"/>
          <p:cNvSpPr txBox="1"/>
          <p:nvPr/>
        </p:nvSpPr>
        <p:spPr>
          <a:xfrm>
            <a:off x="304800" y="1219200"/>
            <a:ext cx="1052945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Synchronous</a:t>
            </a:r>
          </a:p>
          <a:p>
            <a:pPr marL="285750" indent="-285750">
              <a:buFont typeface="Arial" panose="020B0604020202020204" pitchFamily="34" charset="0"/>
              <a:buChar char="•"/>
            </a:pPr>
            <a:r>
              <a:rPr lang="en-US" dirty="0"/>
              <a:t>Asynchronous</a:t>
            </a:r>
          </a:p>
          <a:p>
            <a:pPr marL="285750" indent="-285750">
              <a:buFont typeface="Arial" panose="020B0604020202020204" pitchFamily="34" charset="0"/>
              <a:buChar char="•"/>
            </a:pPr>
            <a:r>
              <a:rPr lang="en-US" dirty="0"/>
              <a:t>Send and Forget</a:t>
            </a:r>
          </a:p>
          <a:p>
            <a:pPr marL="285750" indent="-285750">
              <a:buFont typeface="Arial" panose="020B0604020202020204" pitchFamily="34" charset="0"/>
              <a:buChar char="•"/>
            </a:pPr>
            <a:r>
              <a:rPr lang="en-US" dirty="0"/>
              <a:t>Store and Forward</a:t>
            </a:r>
          </a:p>
          <a:p>
            <a:pPr marL="285750" indent="-285750">
              <a:buFont typeface="Arial" panose="020B0604020202020204" pitchFamily="34" charset="0"/>
              <a:buChar char="•"/>
            </a:pPr>
            <a:r>
              <a:rPr lang="en-US" dirty="0"/>
              <a:t>Scatter and Gather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3250525"/>
            <a:ext cx="8215745" cy="2554530"/>
          </a:xfrm>
          <a:prstGeom prst="rect">
            <a:avLst/>
          </a:prstGeom>
        </p:spPr>
      </p:pic>
    </p:spTree>
    <p:extLst>
      <p:ext uri="{BB962C8B-B14F-4D97-AF65-F5344CB8AC3E}">
        <p14:creationId xmlns:p14="http://schemas.microsoft.com/office/powerpoint/2010/main" val="195975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System Design	</a:t>
            </a:r>
          </a:p>
        </p:txBody>
      </p:sp>
      <p:sp>
        <p:nvSpPr>
          <p:cNvPr id="3" name="TextBox 2"/>
          <p:cNvSpPr txBox="1"/>
          <p:nvPr/>
        </p:nvSpPr>
        <p:spPr>
          <a:xfrm>
            <a:off x="332508" y="1341493"/>
            <a:ext cx="9628910" cy="4801314"/>
          </a:xfrm>
          <a:prstGeom prst="rect">
            <a:avLst/>
          </a:prstGeom>
          <a:noFill/>
        </p:spPr>
        <p:txBody>
          <a:bodyPr wrap="square" rtlCol="0">
            <a:spAutoFit/>
          </a:bodyPr>
          <a:lstStyle/>
          <a:p>
            <a:r>
              <a:rPr lang="en-US" dirty="0"/>
              <a:t>Think the following Area before design the system and ask the relevant questions with the business user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Features</a:t>
            </a:r>
          </a:p>
          <a:p>
            <a:pPr marL="285750" indent="-285750">
              <a:buFont typeface="Arial" panose="020B0604020202020204" pitchFamily="34" charset="0"/>
              <a:buChar char="•"/>
            </a:pPr>
            <a:r>
              <a:rPr lang="en-US" dirty="0"/>
              <a:t>Define API</a:t>
            </a:r>
          </a:p>
          <a:p>
            <a:pPr marL="285750" indent="-285750">
              <a:buFont typeface="Arial" panose="020B0604020202020204" pitchFamily="34" charset="0"/>
              <a:buChar char="•"/>
            </a:pPr>
            <a:r>
              <a:rPr lang="en-US" dirty="0"/>
              <a:t>Availability</a:t>
            </a:r>
          </a:p>
          <a:p>
            <a:pPr marL="285750" indent="-285750">
              <a:buFont typeface="Arial" panose="020B0604020202020204" pitchFamily="34" charset="0"/>
              <a:buChar char="•"/>
            </a:pPr>
            <a:r>
              <a:rPr lang="en-US" dirty="0"/>
              <a:t>Latency Performance</a:t>
            </a:r>
          </a:p>
          <a:p>
            <a:pPr marL="285750" indent="-285750">
              <a:buFont typeface="Arial" panose="020B0604020202020204" pitchFamily="34" charset="0"/>
              <a:buChar char="•"/>
            </a:pPr>
            <a:r>
              <a:rPr lang="en-US" dirty="0"/>
              <a:t>Scalability</a:t>
            </a:r>
          </a:p>
          <a:p>
            <a:pPr marL="285750" indent="-285750">
              <a:buFont typeface="Arial" panose="020B0604020202020204" pitchFamily="34" charset="0"/>
              <a:buChar char="•"/>
            </a:pPr>
            <a:r>
              <a:rPr lang="en-US" dirty="0"/>
              <a:t>Durability </a:t>
            </a:r>
          </a:p>
          <a:p>
            <a:pPr marL="285750" indent="-285750">
              <a:buFont typeface="Arial" panose="020B0604020202020204" pitchFamily="34" charset="0"/>
              <a:buChar char="•"/>
            </a:pPr>
            <a:r>
              <a:rPr lang="en-US" dirty="0"/>
              <a:t>Class Diagram</a:t>
            </a:r>
          </a:p>
          <a:p>
            <a:pPr marL="285750" indent="-285750">
              <a:buFont typeface="Arial" panose="020B0604020202020204" pitchFamily="34" charset="0"/>
              <a:buChar char="•"/>
            </a:pPr>
            <a:r>
              <a:rPr lang="en-US" dirty="0"/>
              <a:t>Security &amp; Privacy</a:t>
            </a:r>
          </a:p>
          <a:p>
            <a:pPr marL="285750" indent="-285750">
              <a:buFont typeface="Arial" panose="020B0604020202020204" pitchFamily="34" charset="0"/>
              <a:buChar char="•"/>
            </a:pPr>
            <a:r>
              <a:rPr lang="en-US" dirty="0"/>
              <a:t>Cost Effective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5098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System Design	</a:t>
            </a:r>
          </a:p>
        </p:txBody>
      </p:sp>
      <p:sp>
        <p:nvSpPr>
          <p:cNvPr id="3" name="TextBox 2"/>
          <p:cNvSpPr txBox="1"/>
          <p:nvPr/>
        </p:nvSpPr>
        <p:spPr>
          <a:xfrm>
            <a:off x="193963" y="731893"/>
            <a:ext cx="5721928" cy="5909310"/>
          </a:xfrm>
          <a:prstGeom prst="rect">
            <a:avLst/>
          </a:prstGeom>
          <a:noFill/>
        </p:spPr>
        <p:txBody>
          <a:bodyPr wrap="square" rtlCol="0">
            <a:spAutoFit/>
          </a:bodyPr>
          <a:lstStyle/>
          <a:p>
            <a:pPr marL="285750" indent="-285750">
              <a:buFont typeface="Arial" panose="020B0604020202020204" pitchFamily="34" charset="0"/>
              <a:buChar char="•"/>
            </a:pPr>
            <a:r>
              <a:rPr lang="en-US" dirty="0"/>
              <a:t>Vertical vs Horizontal scaling</a:t>
            </a:r>
          </a:p>
          <a:p>
            <a:pPr marL="285750" indent="-285750">
              <a:buFont typeface="Arial" panose="020B0604020202020204" pitchFamily="34" charset="0"/>
              <a:buChar char="•"/>
            </a:pPr>
            <a:r>
              <a:rPr lang="en-US" dirty="0"/>
              <a:t>CAP Theorem[Consistency, Availability, Partition tolerance ]</a:t>
            </a:r>
          </a:p>
          <a:p>
            <a:pPr marL="285750" indent="-285750">
              <a:buFont typeface="Arial" panose="020B0604020202020204" pitchFamily="34" charset="0"/>
              <a:buChar char="•"/>
            </a:pPr>
            <a:r>
              <a:rPr lang="en-US" dirty="0"/>
              <a:t>Partition / </a:t>
            </a:r>
            <a:r>
              <a:rPr lang="en-US" dirty="0" err="1"/>
              <a:t>Shadding</a:t>
            </a:r>
            <a:r>
              <a:rPr lang="en-US" dirty="0"/>
              <a:t> Data</a:t>
            </a:r>
          </a:p>
          <a:p>
            <a:pPr marL="742950" lvl="1" indent="-285750">
              <a:buFont typeface="Arial" panose="020B0604020202020204" pitchFamily="34" charset="0"/>
              <a:buChar char="•"/>
            </a:pPr>
            <a:r>
              <a:rPr lang="en-US" dirty="0"/>
              <a:t>Consistence Hashing</a:t>
            </a:r>
          </a:p>
          <a:p>
            <a:pPr marL="285750" indent="-285750">
              <a:buFont typeface="Arial" panose="020B0604020202020204" pitchFamily="34" charset="0"/>
              <a:buChar char="•"/>
            </a:pPr>
            <a:r>
              <a:rPr lang="en-US" dirty="0"/>
              <a:t>Optimistic vs Pessimistic Locking</a:t>
            </a:r>
          </a:p>
          <a:p>
            <a:pPr marL="285750" indent="-285750">
              <a:buFont typeface="Arial" panose="020B0604020202020204" pitchFamily="34" charset="0"/>
              <a:buChar char="•"/>
            </a:pPr>
            <a:r>
              <a:rPr lang="en-US" dirty="0"/>
              <a:t>Strong vs Eventually consistency </a:t>
            </a:r>
          </a:p>
          <a:p>
            <a:pPr marL="285750" indent="-285750">
              <a:buFont typeface="Arial" panose="020B0604020202020204" pitchFamily="34" charset="0"/>
              <a:buChar char="•"/>
            </a:pPr>
            <a:r>
              <a:rPr lang="en-US" dirty="0"/>
              <a:t>Relational DB vs NOSQL</a:t>
            </a:r>
          </a:p>
          <a:p>
            <a:pPr marL="285750" indent="-285750">
              <a:buFont typeface="Arial" panose="020B0604020202020204" pitchFamily="34" charset="0"/>
              <a:buChar char="•"/>
            </a:pPr>
            <a:r>
              <a:rPr lang="en-US" dirty="0"/>
              <a:t>Types of NoSQL</a:t>
            </a:r>
          </a:p>
          <a:p>
            <a:pPr marL="742950" lvl="1" indent="-285750">
              <a:buFont typeface="Arial" panose="020B0604020202020204" pitchFamily="34" charset="0"/>
              <a:buChar char="•"/>
            </a:pPr>
            <a:r>
              <a:rPr lang="en-US" dirty="0"/>
              <a:t>Key – Value</a:t>
            </a:r>
          </a:p>
          <a:p>
            <a:pPr marL="742950" lvl="1" indent="-285750">
              <a:buFont typeface="Arial" panose="020B0604020202020204" pitchFamily="34" charset="0"/>
              <a:buChar char="•"/>
            </a:pPr>
            <a:r>
              <a:rPr lang="en-US" dirty="0"/>
              <a:t>Wide column </a:t>
            </a:r>
          </a:p>
          <a:p>
            <a:pPr marL="742950" lvl="1" indent="-285750">
              <a:buFont typeface="Arial" panose="020B0604020202020204" pitchFamily="34" charset="0"/>
              <a:buChar char="•"/>
            </a:pPr>
            <a:r>
              <a:rPr lang="en-US" dirty="0"/>
              <a:t>Document based</a:t>
            </a:r>
          </a:p>
          <a:p>
            <a:pPr marL="742950" lvl="1" indent="-285750">
              <a:buFont typeface="Arial" panose="020B0604020202020204" pitchFamily="34" charset="0"/>
              <a:buChar char="•"/>
            </a:pPr>
            <a:r>
              <a:rPr lang="en-US" dirty="0"/>
              <a:t>Graph based</a:t>
            </a:r>
          </a:p>
          <a:p>
            <a:pPr marL="285750" indent="-285750">
              <a:buFont typeface="Arial" panose="020B0604020202020204" pitchFamily="34" charset="0"/>
              <a:buChar char="•"/>
            </a:pPr>
            <a:r>
              <a:rPr lang="en-US" dirty="0"/>
              <a:t>Caching </a:t>
            </a:r>
          </a:p>
          <a:p>
            <a:pPr marL="285750" indent="-285750">
              <a:buFont typeface="Arial" panose="020B0604020202020204" pitchFamily="34" charset="0"/>
              <a:buChar char="•"/>
            </a:pPr>
            <a:r>
              <a:rPr lang="en-US" dirty="0"/>
              <a:t>Data Center / racks/ host</a:t>
            </a:r>
          </a:p>
          <a:p>
            <a:pPr marL="285750" indent="-285750">
              <a:buFont typeface="Arial" panose="020B0604020202020204" pitchFamily="34" charset="0"/>
              <a:buChar char="•"/>
            </a:pPr>
            <a:r>
              <a:rPr lang="en-US" dirty="0"/>
              <a:t>CPU/ Memory/ Hardware/ Memory bandwidth</a:t>
            </a:r>
          </a:p>
          <a:p>
            <a:pPr marL="285750" indent="-285750">
              <a:buFont typeface="Arial" panose="020B0604020202020204" pitchFamily="34" charset="0"/>
              <a:buChar char="•"/>
            </a:pPr>
            <a:r>
              <a:rPr lang="en-US" dirty="0"/>
              <a:t>Random vs sequential read/write on disk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p:cNvSpPr txBox="1"/>
          <p:nvPr/>
        </p:nvSpPr>
        <p:spPr>
          <a:xfrm>
            <a:off x="5915891" y="731893"/>
            <a:ext cx="572192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Http vs Http2 vs web socket</a:t>
            </a:r>
          </a:p>
          <a:p>
            <a:pPr marL="285750" indent="-285750">
              <a:buFont typeface="Arial" panose="020B0604020202020204" pitchFamily="34" charset="0"/>
              <a:buChar char="•"/>
            </a:pPr>
            <a:r>
              <a:rPr lang="en-US" dirty="0"/>
              <a:t>TCP / IP Model</a:t>
            </a:r>
          </a:p>
          <a:p>
            <a:pPr marL="285750" indent="-285750">
              <a:buFont typeface="Arial" panose="020B0604020202020204" pitchFamily="34" charset="0"/>
              <a:buChar char="•"/>
            </a:pPr>
            <a:r>
              <a:rPr lang="en-US" dirty="0"/>
              <a:t>IPV4 vs IPV6</a:t>
            </a:r>
          </a:p>
          <a:p>
            <a:pPr marL="285750" indent="-285750">
              <a:buFont typeface="Arial" panose="020B0604020202020204" pitchFamily="34" charset="0"/>
              <a:buChar char="•"/>
            </a:pPr>
            <a:r>
              <a:rPr lang="en-US" dirty="0"/>
              <a:t>TCP vs UDP</a:t>
            </a:r>
          </a:p>
          <a:p>
            <a:pPr marL="285750" indent="-285750">
              <a:buFont typeface="Arial" panose="020B0604020202020204" pitchFamily="34" charset="0"/>
              <a:buChar char="•"/>
            </a:pPr>
            <a:r>
              <a:rPr lang="en-US" dirty="0"/>
              <a:t>HTPPS &amp; TLS</a:t>
            </a:r>
          </a:p>
          <a:p>
            <a:pPr marL="285750" indent="-285750">
              <a:buFont typeface="Arial" panose="020B0604020202020204" pitchFamily="34" charset="0"/>
              <a:buChar char="•"/>
            </a:pPr>
            <a:r>
              <a:rPr lang="en-US" dirty="0"/>
              <a:t>Public key infrastructure &amp; certificate authority </a:t>
            </a:r>
          </a:p>
          <a:p>
            <a:pPr marL="285750" indent="-285750">
              <a:buFont typeface="Arial" panose="020B0604020202020204" pitchFamily="34" charset="0"/>
              <a:buChar char="•"/>
            </a:pPr>
            <a:r>
              <a:rPr lang="en-US" dirty="0"/>
              <a:t>Symmetric vs Asymmetric key</a:t>
            </a:r>
          </a:p>
          <a:p>
            <a:pPr marL="285750" indent="-285750">
              <a:buFont typeface="Arial" panose="020B0604020202020204" pitchFamily="34" charset="0"/>
              <a:buChar char="•"/>
            </a:pPr>
            <a:r>
              <a:rPr lang="en-US" dirty="0"/>
              <a:t>Load balancer L4 vs L5</a:t>
            </a:r>
          </a:p>
          <a:p>
            <a:pPr marL="285750" indent="-285750">
              <a:buFont typeface="Arial" panose="020B0604020202020204" pitchFamily="34" charset="0"/>
              <a:buChar char="•"/>
            </a:pPr>
            <a:r>
              <a:rPr lang="en-US" dirty="0"/>
              <a:t>CDN vs Edge</a:t>
            </a:r>
          </a:p>
          <a:p>
            <a:pPr marL="285750" indent="-285750">
              <a:buFont typeface="Arial" panose="020B0604020202020204" pitchFamily="34" charset="0"/>
              <a:buChar char="•"/>
            </a:pPr>
            <a:r>
              <a:rPr lang="en-US" dirty="0"/>
              <a:t>Bloom Filters and Count-min-sketch</a:t>
            </a:r>
          </a:p>
          <a:p>
            <a:pPr marL="285750" indent="-285750">
              <a:buFont typeface="Arial" panose="020B0604020202020204" pitchFamily="34" charset="0"/>
              <a:buChar char="•"/>
            </a:pPr>
            <a:r>
              <a:rPr lang="en-US" dirty="0"/>
              <a:t>Design pattern and Object Oriented design</a:t>
            </a:r>
          </a:p>
          <a:p>
            <a:pPr marL="285750" indent="-285750">
              <a:buFont typeface="Arial" panose="020B0604020202020204" pitchFamily="34" charset="0"/>
              <a:buChar char="•"/>
            </a:pPr>
            <a:r>
              <a:rPr lang="en-US" dirty="0"/>
              <a:t>Virtual Machine &amp; Containers</a:t>
            </a:r>
          </a:p>
          <a:p>
            <a:pPr marL="285750" indent="-285750">
              <a:buFont typeface="Arial" panose="020B0604020202020204" pitchFamily="34" charset="0"/>
              <a:buChar char="•"/>
            </a:pPr>
            <a:r>
              <a:rPr lang="en-US" dirty="0"/>
              <a:t>Publisher –Subscriber</a:t>
            </a:r>
          </a:p>
          <a:p>
            <a:pPr marL="285750" indent="-285750">
              <a:buFont typeface="Arial" panose="020B0604020202020204" pitchFamily="34" charset="0"/>
              <a:buChar char="•"/>
            </a:pPr>
            <a:r>
              <a:rPr lang="en-US" dirty="0"/>
              <a:t>Map reduce</a:t>
            </a:r>
          </a:p>
          <a:p>
            <a:pPr marL="285750" indent="-285750">
              <a:buFont typeface="Arial" panose="020B0604020202020204" pitchFamily="34" charset="0"/>
              <a:buChar char="•"/>
            </a:pPr>
            <a:r>
              <a:rPr lang="en-US" dirty="0"/>
              <a:t>Multi Threading, concurrency, locks, synchronization, CAS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862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System Design	</a:t>
            </a:r>
          </a:p>
        </p:txBody>
      </p:sp>
      <p:sp>
        <p:nvSpPr>
          <p:cNvPr id="3" name="TextBox 2"/>
          <p:cNvSpPr txBox="1"/>
          <p:nvPr/>
        </p:nvSpPr>
        <p:spPr>
          <a:xfrm>
            <a:off x="193963" y="731893"/>
            <a:ext cx="5721928" cy="5909310"/>
          </a:xfrm>
          <a:prstGeom prst="rect">
            <a:avLst/>
          </a:prstGeom>
          <a:noFill/>
        </p:spPr>
        <p:txBody>
          <a:bodyPr wrap="square" rtlCol="0">
            <a:spAutoFit/>
          </a:bodyPr>
          <a:lstStyle/>
          <a:p>
            <a:pPr marL="285750" indent="-285750">
              <a:buFont typeface="Arial" panose="020B0604020202020204" pitchFamily="34" charset="0"/>
              <a:buChar char="•"/>
            </a:pPr>
            <a:r>
              <a:rPr lang="en-US" dirty="0"/>
              <a:t>SQL / NOSQL</a:t>
            </a:r>
          </a:p>
          <a:p>
            <a:pPr marL="742950" lvl="1" indent="-285750">
              <a:buFont typeface="Arial" panose="020B0604020202020204" pitchFamily="34" charset="0"/>
              <a:buChar char="•"/>
            </a:pPr>
            <a:r>
              <a:rPr lang="en-US" dirty="0"/>
              <a:t>Cassandra </a:t>
            </a:r>
          </a:p>
          <a:p>
            <a:pPr marL="742950" lvl="1" indent="-285750">
              <a:buFont typeface="Arial" panose="020B0604020202020204" pitchFamily="34" charset="0"/>
              <a:buChar char="•"/>
            </a:pPr>
            <a:r>
              <a:rPr lang="en-US" dirty="0" err="1"/>
              <a:t>MandoDB</a:t>
            </a:r>
            <a:endParaRPr lang="en-US" dirty="0"/>
          </a:p>
          <a:p>
            <a:pPr marL="742950" lvl="1" indent="-285750">
              <a:buFont typeface="Arial" panose="020B0604020202020204" pitchFamily="34" charset="0"/>
              <a:buChar char="•"/>
            </a:pPr>
            <a:r>
              <a:rPr lang="en-US" dirty="0" err="1"/>
              <a:t>Mysql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Cache</a:t>
            </a:r>
          </a:p>
          <a:p>
            <a:pPr marL="742950" lvl="1" indent="-285750">
              <a:buFont typeface="Arial" panose="020B0604020202020204" pitchFamily="34" charset="0"/>
              <a:buChar char="•"/>
            </a:pPr>
            <a:r>
              <a:rPr lang="en-US" dirty="0"/>
              <a:t>MEMCACHED</a:t>
            </a:r>
          </a:p>
          <a:p>
            <a:pPr marL="742950" lvl="1" indent="-285750">
              <a:buFont typeface="Arial" panose="020B0604020202020204" pitchFamily="34" charset="0"/>
              <a:buChar char="•"/>
            </a:pPr>
            <a:r>
              <a:rPr lang="en-US" dirty="0" err="1"/>
              <a:t>Redis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Configuration</a:t>
            </a:r>
          </a:p>
          <a:p>
            <a:pPr marL="742950" lvl="1" indent="-285750">
              <a:buFont typeface="Arial" panose="020B0604020202020204" pitchFamily="34" charset="0"/>
              <a:buChar char="•"/>
            </a:pPr>
            <a:r>
              <a:rPr lang="en-US" dirty="0"/>
              <a:t>Zookeeper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Messaging System </a:t>
            </a:r>
          </a:p>
          <a:p>
            <a:pPr marL="742950" lvl="1" indent="-285750">
              <a:buFont typeface="Arial" panose="020B0604020202020204" pitchFamily="34" charset="0"/>
              <a:buChar char="•"/>
            </a:pPr>
            <a:r>
              <a:rPr lang="en-US" dirty="0"/>
              <a:t>Kafka</a:t>
            </a:r>
          </a:p>
          <a:p>
            <a:pPr marL="742950" lvl="1" indent="-285750">
              <a:buFont typeface="Arial" panose="020B0604020202020204" pitchFamily="34" charset="0"/>
              <a:buChar char="•"/>
            </a:pPr>
            <a:r>
              <a:rPr lang="en-US" dirty="0" err="1"/>
              <a:t>RabiMQ</a:t>
            </a:r>
            <a:endParaRPr lang="en-US" dirty="0"/>
          </a:p>
          <a:p>
            <a:pPr marL="742950" lvl="1" indent="-285750">
              <a:buFont typeface="Arial" panose="020B0604020202020204" pitchFamily="34" charset="0"/>
              <a:buChar char="•"/>
            </a:pPr>
            <a:r>
              <a:rPr lang="en-US" dirty="0" err="1"/>
              <a:t>ActiveMQ</a:t>
            </a:r>
            <a:endParaRPr lang="en-US" dirty="0"/>
          </a:p>
          <a:p>
            <a:pPr marL="742950" lvl="1" indent="-285750">
              <a:buFont typeface="Arial" panose="020B0604020202020204" pitchFamily="34" charset="0"/>
              <a:buChar char="•"/>
            </a:pPr>
            <a:r>
              <a:rPr lang="en-US" dirty="0"/>
              <a:t>SSBQ</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Load Balancer</a:t>
            </a:r>
          </a:p>
          <a:p>
            <a:pPr marL="742950" lvl="1" indent="-285750">
              <a:buFont typeface="Arial" panose="020B0604020202020204" pitchFamily="34" charset="0"/>
              <a:buChar char="•"/>
            </a:pPr>
            <a:r>
              <a:rPr lang="en-US" dirty="0"/>
              <a:t>NGINX</a:t>
            </a:r>
          </a:p>
          <a:p>
            <a:pPr marL="742950" lvl="1" indent="-285750">
              <a:buFont typeface="Arial" panose="020B0604020202020204" pitchFamily="34" charset="0"/>
              <a:buChar char="•"/>
            </a:pPr>
            <a:r>
              <a:rPr lang="en-US" dirty="0" err="1"/>
              <a:t>HAProxy</a:t>
            </a:r>
            <a:endParaRPr lang="en-US" dirty="0"/>
          </a:p>
        </p:txBody>
      </p:sp>
      <p:sp>
        <p:nvSpPr>
          <p:cNvPr id="4" name="TextBox 3"/>
          <p:cNvSpPr txBox="1"/>
          <p:nvPr/>
        </p:nvSpPr>
        <p:spPr>
          <a:xfrm>
            <a:off x="5915891" y="731893"/>
            <a:ext cx="5721928" cy="2862322"/>
          </a:xfrm>
          <a:prstGeom prst="rect">
            <a:avLst/>
          </a:prstGeom>
          <a:noFill/>
        </p:spPr>
        <p:txBody>
          <a:bodyPr wrap="square" rtlCol="0">
            <a:spAutoFit/>
          </a:bodyPr>
          <a:lstStyle/>
          <a:p>
            <a:pPr marL="285750" indent="-285750">
              <a:buFont typeface="Arial" panose="020B0604020202020204" pitchFamily="34" charset="0"/>
              <a:buChar char="•"/>
            </a:pPr>
            <a:r>
              <a:rPr lang="en-US" dirty="0" err="1"/>
              <a:t>Solr</a:t>
            </a:r>
            <a:r>
              <a:rPr lang="en-US" dirty="0"/>
              <a:t>, Elastic Search</a:t>
            </a:r>
          </a:p>
          <a:p>
            <a:pPr marL="285750" indent="-285750">
              <a:buFont typeface="Arial" panose="020B0604020202020204" pitchFamily="34" charset="0"/>
              <a:buChar char="•"/>
            </a:pPr>
            <a:r>
              <a:rPr lang="en-US" dirty="0" err="1"/>
              <a:t>BlobStore</a:t>
            </a:r>
            <a:r>
              <a:rPr lang="en-US" dirty="0"/>
              <a:t> [Amazon s3]</a:t>
            </a:r>
          </a:p>
          <a:p>
            <a:pPr marL="285750" indent="-285750">
              <a:buFont typeface="Arial" panose="020B0604020202020204" pitchFamily="34" charset="0"/>
              <a:buChar char="•"/>
            </a:pPr>
            <a:r>
              <a:rPr lang="en-US" dirty="0"/>
              <a:t>Docker</a:t>
            </a:r>
          </a:p>
          <a:p>
            <a:pPr marL="742950" lvl="1" indent="-285750">
              <a:buFont typeface="Arial" panose="020B0604020202020204" pitchFamily="34" charset="0"/>
              <a:buChar char="•"/>
            </a:pPr>
            <a:r>
              <a:rPr lang="en-US" dirty="0"/>
              <a:t>Kubernetes</a:t>
            </a:r>
          </a:p>
          <a:p>
            <a:pPr marL="742950" lvl="1" indent="-285750">
              <a:buFont typeface="Arial" panose="020B0604020202020204" pitchFamily="34" charset="0"/>
              <a:buChar char="•"/>
            </a:pPr>
            <a:r>
              <a:rPr lang="en-US" dirty="0"/>
              <a:t>MESOS</a:t>
            </a:r>
          </a:p>
          <a:p>
            <a:pPr marL="285750" indent="-285750">
              <a:buFont typeface="Arial" panose="020B0604020202020204" pitchFamily="34" charset="0"/>
              <a:buChar char="•"/>
            </a:pPr>
            <a:r>
              <a:rPr lang="en-US" dirty="0"/>
              <a:t>Hadoop / Spark</a:t>
            </a:r>
          </a:p>
          <a:p>
            <a:pPr marL="742950" lvl="1" indent="-285750">
              <a:buFont typeface="Arial" panose="020B0604020202020204" pitchFamily="34" charset="0"/>
              <a:buChar char="•"/>
            </a:pPr>
            <a:r>
              <a:rPr lang="en-US" dirty="0"/>
              <a:t>HDFS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1802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EAI Tools	</a:t>
            </a:r>
          </a:p>
        </p:txBody>
      </p:sp>
      <p:sp>
        <p:nvSpPr>
          <p:cNvPr id="3" name="TextBox 2"/>
          <p:cNvSpPr txBox="1"/>
          <p:nvPr/>
        </p:nvSpPr>
        <p:spPr>
          <a:xfrm>
            <a:off x="651163" y="1108363"/>
            <a:ext cx="10529455" cy="535531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KAFKA [Stream Engine]</a:t>
            </a:r>
          </a:p>
          <a:p>
            <a:pPr marL="285750" indent="-285750">
              <a:buFont typeface="Arial" panose="020B0604020202020204" pitchFamily="34" charset="0"/>
              <a:buChar char="•"/>
            </a:pPr>
            <a:r>
              <a:rPr lang="en-US" dirty="0" err="1"/>
              <a:t>RabitMq</a:t>
            </a:r>
            <a:endParaRPr lang="en-US" dirty="0"/>
          </a:p>
          <a:p>
            <a:pPr marL="285750" indent="-285750">
              <a:buFont typeface="Arial" panose="020B0604020202020204" pitchFamily="34" charset="0"/>
              <a:buChar char="•"/>
            </a:pPr>
            <a:r>
              <a:rPr lang="en-US" dirty="0"/>
              <a:t>SSBQ</a:t>
            </a:r>
          </a:p>
          <a:p>
            <a:pPr marL="285750" indent="-285750">
              <a:buFont typeface="Arial" panose="020B0604020202020204" pitchFamily="34" charset="0"/>
              <a:buChar char="•"/>
            </a:pPr>
            <a:r>
              <a:rPr lang="en-US" dirty="0"/>
              <a:t>Service bus / </a:t>
            </a:r>
            <a:r>
              <a:rPr lang="en-US" dirty="0" err="1"/>
              <a:t>NServiceBus</a:t>
            </a:r>
            <a:endParaRPr lang="en-US" dirty="0"/>
          </a:p>
          <a:p>
            <a:pPr marL="285750" indent="-285750">
              <a:buFont typeface="Arial" panose="020B0604020202020204" pitchFamily="34" charset="0"/>
              <a:buChar char="•"/>
            </a:pPr>
            <a:r>
              <a:rPr lang="en-US" dirty="0"/>
              <a:t>SPARK</a:t>
            </a:r>
          </a:p>
          <a:p>
            <a:pPr marL="285750" indent="-285750">
              <a:buFont typeface="Arial" panose="020B0604020202020204" pitchFamily="34" charset="0"/>
              <a:buChar char="•"/>
            </a:pPr>
            <a:r>
              <a:rPr lang="en-US" dirty="0"/>
              <a:t>STORM</a:t>
            </a:r>
          </a:p>
          <a:p>
            <a:pPr marL="285750" indent="-285750">
              <a:buFont typeface="Arial" panose="020B0604020202020204" pitchFamily="34" charset="0"/>
              <a:buChar char="•"/>
            </a:pPr>
            <a:r>
              <a:rPr lang="en-US" dirty="0"/>
              <a:t>SPLUNK</a:t>
            </a:r>
          </a:p>
          <a:p>
            <a:pPr marL="285750" indent="-285750">
              <a:buFont typeface="Arial" panose="020B0604020202020204" pitchFamily="34" charset="0"/>
              <a:buChar char="•"/>
            </a:pPr>
            <a:r>
              <a:rPr lang="en-US" dirty="0"/>
              <a:t>ELK</a:t>
            </a:r>
          </a:p>
          <a:p>
            <a:pPr marL="285750" indent="-285750">
              <a:buFont typeface="Arial" panose="020B0604020202020204" pitchFamily="34" charset="0"/>
              <a:buChar char="•"/>
            </a:pPr>
            <a:r>
              <a:rPr lang="en-US" dirty="0"/>
              <a:t>VARNISH</a:t>
            </a:r>
          </a:p>
          <a:p>
            <a:pPr marL="285750" indent="-285750">
              <a:buFont typeface="Arial" panose="020B0604020202020204" pitchFamily="34" charset="0"/>
              <a:buChar char="•"/>
            </a:pPr>
            <a:r>
              <a:rPr lang="en-US" dirty="0" err="1"/>
              <a:t>LogStash</a:t>
            </a:r>
            <a:endParaRPr lang="en-US" dirty="0"/>
          </a:p>
          <a:p>
            <a:pPr marL="285750" indent="-285750">
              <a:buFont typeface="Arial" panose="020B0604020202020204" pitchFamily="34" charset="0"/>
              <a:buChar char="•"/>
            </a:pPr>
            <a:r>
              <a:rPr lang="en-US" dirty="0"/>
              <a:t>KIBANA</a:t>
            </a:r>
          </a:p>
          <a:p>
            <a:pPr marL="285750" indent="-285750">
              <a:buFont typeface="Arial" panose="020B0604020202020204" pitchFamily="34" charset="0"/>
              <a:buChar char="•"/>
            </a:pPr>
            <a:r>
              <a:rPr lang="en-US" dirty="0"/>
              <a:t>Control-M </a:t>
            </a:r>
          </a:p>
          <a:p>
            <a:pPr marL="285750" indent="-285750">
              <a:buFont typeface="Arial" panose="020B0604020202020204" pitchFamily="34" charset="0"/>
              <a:buChar char="•"/>
            </a:pPr>
            <a:r>
              <a:rPr lang="en-US" dirty="0" err="1"/>
              <a:t>NServiceBus</a:t>
            </a:r>
            <a:endParaRPr lang="en-US" dirty="0"/>
          </a:p>
          <a:p>
            <a:pPr marL="285750" indent="-285750">
              <a:buFont typeface="Arial" panose="020B0604020202020204" pitchFamily="34" charset="0"/>
              <a:buChar char="•"/>
            </a:pPr>
            <a:r>
              <a:rPr lang="en-US" dirty="0"/>
              <a:t>Quarts</a:t>
            </a:r>
          </a:p>
          <a:p>
            <a:pPr marL="285750" indent="-285750">
              <a:buFont typeface="Arial" panose="020B0604020202020204" pitchFamily="34" charset="0"/>
              <a:buChar char="•"/>
            </a:pPr>
            <a:r>
              <a:rPr lang="en-US" dirty="0"/>
              <a:t>APIGEE</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3649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Monitoring System</a:t>
            </a:r>
          </a:p>
        </p:txBody>
      </p:sp>
      <p:sp>
        <p:nvSpPr>
          <p:cNvPr id="3" name="TextBox 2"/>
          <p:cNvSpPr txBox="1"/>
          <p:nvPr/>
        </p:nvSpPr>
        <p:spPr>
          <a:xfrm>
            <a:off x="651163" y="1108363"/>
            <a:ext cx="10529455"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fontAlgn="ctr">
              <a:buFont typeface="Arial" panose="020B0604020202020204" pitchFamily="34" charset="0"/>
              <a:buChar char="•"/>
            </a:pPr>
            <a:r>
              <a:rPr lang="en-US" dirty="0"/>
              <a:t>BPMN - Business Process Model Notation</a:t>
            </a:r>
          </a:p>
          <a:p>
            <a:pPr marL="285750" indent="-285750" fontAlgn="ctr">
              <a:buFont typeface="Arial" panose="020B0604020202020204" pitchFamily="34" charset="0"/>
              <a:buChar char="•"/>
            </a:pPr>
            <a:r>
              <a:rPr lang="en-US" dirty="0"/>
              <a:t>SCOM</a:t>
            </a:r>
          </a:p>
          <a:p>
            <a:pPr marL="285750" indent="-285750" fontAlgn="ctr">
              <a:buFont typeface="Arial" panose="020B0604020202020204" pitchFamily="34" charset="0"/>
              <a:buChar char="•"/>
            </a:pPr>
            <a:r>
              <a:rPr lang="en-US" dirty="0"/>
              <a:t>SIEM - </a:t>
            </a:r>
            <a:r>
              <a:rPr lang="en-US" dirty="0" err="1"/>
              <a:t>Logythms</a:t>
            </a:r>
            <a:endParaRPr lang="en-US" dirty="0"/>
          </a:p>
          <a:p>
            <a:pPr marL="285750" indent="-285750" fontAlgn="ctr">
              <a:buFont typeface="Arial" panose="020B0604020202020204" pitchFamily="34" charset="0"/>
              <a:buChar char="•"/>
            </a:pPr>
            <a:r>
              <a:rPr lang="en-US" dirty="0"/>
              <a:t>BAM  - </a:t>
            </a:r>
            <a:r>
              <a:rPr lang="en-US" dirty="0" err="1"/>
              <a:t>AppDynamics</a:t>
            </a: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2039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36" y="0"/>
            <a:ext cx="9144000" cy="775855"/>
          </a:xfrm>
        </p:spPr>
        <p:txBody>
          <a:bodyPr>
            <a:normAutofit/>
          </a:bodyPr>
          <a:lstStyle/>
          <a:p>
            <a:pPr algn="l"/>
            <a:r>
              <a:rPr lang="en-US" sz="3600" dirty="0"/>
              <a:t>Architecture Patterns</a:t>
            </a:r>
          </a:p>
        </p:txBody>
      </p:sp>
      <p:graphicFrame>
        <p:nvGraphicFramePr>
          <p:cNvPr id="6" name="Table 5"/>
          <p:cNvGraphicFramePr>
            <a:graphicFrameLocks noGrp="1"/>
          </p:cNvGraphicFramePr>
          <p:nvPr>
            <p:extLst>
              <p:ext uri="{D42A27DB-BD31-4B8C-83A1-F6EECF244321}">
                <p14:modId xmlns:p14="http://schemas.microsoft.com/office/powerpoint/2010/main" val="3904018075"/>
              </p:ext>
            </p:extLst>
          </p:nvPr>
        </p:nvGraphicFramePr>
        <p:xfrm>
          <a:off x="826652" y="775855"/>
          <a:ext cx="10825020" cy="6138416"/>
        </p:xfrm>
        <a:graphic>
          <a:graphicData uri="http://schemas.openxmlformats.org/drawingml/2006/table">
            <a:tbl>
              <a:tblPr firstRow="1" bandRow="1">
                <a:tableStyleId>{5C22544A-7EE6-4342-B048-85BDC9FD1C3A}</a:tableStyleId>
              </a:tblPr>
              <a:tblGrid>
                <a:gridCol w="5412510">
                  <a:extLst>
                    <a:ext uri="{9D8B030D-6E8A-4147-A177-3AD203B41FA5}">
                      <a16:colId xmlns:a16="http://schemas.microsoft.com/office/drawing/2014/main" val="1180324229"/>
                    </a:ext>
                  </a:extLst>
                </a:gridCol>
                <a:gridCol w="5412510">
                  <a:extLst>
                    <a:ext uri="{9D8B030D-6E8A-4147-A177-3AD203B41FA5}">
                      <a16:colId xmlns:a16="http://schemas.microsoft.com/office/drawing/2014/main" val="3744515142"/>
                    </a:ext>
                  </a:extLst>
                </a:gridCol>
              </a:tblGrid>
              <a:tr h="541286">
                <a:tc>
                  <a:txBody>
                    <a:bodyPr/>
                    <a:lstStyle/>
                    <a:p>
                      <a:r>
                        <a:rPr lang="en-US" sz="1800" b="1" i="0" u="none" strike="noStrike" kern="1200" baseline="0" dirty="0">
                          <a:solidFill>
                            <a:schemeClr val="lt1"/>
                          </a:solidFill>
                          <a:latin typeface="+mn-lt"/>
                          <a:ea typeface="+mn-ea"/>
                          <a:cs typeface="+mn-cs"/>
                        </a:rPr>
                        <a:t>Category</a:t>
                      </a:r>
                      <a:endParaRPr lang="en-US" dirty="0"/>
                    </a:p>
                  </a:txBody>
                  <a:tcPr/>
                </a:tc>
                <a:tc>
                  <a:txBody>
                    <a:bodyPr/>
                    <a:lstStyle/>
                    <a:p>
                      <a:r>
                        <a:rPr lang="en-US" dirty="0"/>
                        <a:t>Patterns</a:t>
                      </a:r>
                    </a:p>
                  </a:txBody>
                  <a:tcPr/>
                </a:tc>
                <a:extLst>
                  <a:ext uri="{0D108BD9-81ED-4DB2-BD59-A6C34878D82A}">
                    <a16:rowId xmlns:a16="http://schemas.microsoft.com/office/drawing/2014/main" val="2095810164"/>
                  </a:ext>
                </a:extLst>
              </a:tr>
              <a:tr h="1620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Data Pattern</a:t>
                      </a:r>
                    </a:p>
                    <a:p>
                      <a:endParaRPr lang="en-US" dirty="0"/>
                    </a:p>
                  </a:txBody>
                  <a:tcPr/>
                </a:tc>
                <a:tc>
                  <a:txBody>
                    <a:bodyPr/>
                    <a:lstStyle/>
                    <a:p>
                      <a:pPr marL="800100" lvl="1" indent="-342900" algn="l" defTabSz="914400" rtl="0" eaLnBrk="1" fontAlgn="ctr" latinLnBrk="0" hangingPunct="1">
                        <a:buFont typeface="Arial" panose="020B0604020202020204" pitchFamily="34" charset="0"/>
                        <a:buChar char="•"/>
                      </a:pPr>
                      <a:r>
                        <a:rPr lang="en-US" sz="1400" kern="1200" dirty="0">
                          <a:solidFill>
                            <a:schemeClr val="dk1"/>
                          </a:solidFill>
                          <a:latin typeface="+mn-lt"/>
                          <a:ea typeface="+mn-ea"/>
                          <a:cs typeface="+mn-cs"/>
                        </a:rPr>
                        <a:t>Data Replication</a:t>
                      </a:r>
                    </a:p>
                    <a:p>
                      <a:pPr marL="800100" lvl="1" indent="-342900" algn="l" defTabSz="914400" rtl="0" eaLnBrk="1" fontAlgn="ctr" latinLnBrk="0" hangingPunct="1">
                        <a:buFont typeface="Arial" panose="020B0604020202020204" pitchFamily="34" charset="0"/>
                        <a:buChar char="•"/>
                      </a:pPr>
                      <a:r>
                        <a:rPr lang="en-US" sz="1400" kern="1200" dirty="0">
                          <a:solidFill>
                            <a:schemeClr val="dk1"/>
                          </a:solidFill>
                          <a:latin typeface="+mn-lt"/>
                          <a:ea typeface="+mn-ea"/>
                          <a:cs typeface="+mn-cs"/>
                        </a:rPr>
                        <a:t>Master- Master Replication</a:t>
                      </a:r>
                    </a:p>
                    <a:p>
                      <a:pPr marL="800100" lvl="1" indent="-342900" algn="l" defTabSz="914400" rtl="0" eaLnBrk="1" fontAlgn="ctr" latinLnBrk="0" hangingPunct="1">
                        <a:buFont typeface="Arial" panose="020B0604020202020204" pitchFamily="34" charset="0"/>
                        <a:buChar char="•"/>
                      </a:pPr>
                      <a:r>
                        <a:rPr lang="en-US" sz="1400" kern="1200" dirty="0">
                          <a:solidFill>
                            <a:schemeClr val="dk1"/>
                          </a:solidFill>
                          <a:latin typeface="+mn-lt"/>
                          <a:ea typeface="+mn-ea"/>
                          <a:cs typeface="+mn-cs"/>
                        </a:rPr>
                        <a:t>Master- Slave Replication</a:t>
                      </a:r>
                    </a:p>
                    <a:p>
                      <a:pPr marL="800100" lvl="1" indent="-342900" algn="l" defTabSz="914400" rtl="0" eaLnBrk="1" fontAlgn="ctr" latinLnBrk="0" hangingPunct="1">
                        <a:buFont typeface="Arial" panose="020B0604020202020204" pitchFamily="34" charset="0"/>
                        <a:buChar char="•"/>
                      </a:pPr>
                      <a:r>
                        <a:rPr lang="en-US" sz="1400" kern="1200" dirty="0">
                          <a:solidFill>
                            <a:schemeClr val="dk1"/>
                          </a:solidFill>
                          <a:latin typeface="+mn-lt"/>
                          <a:ea typeface="+mn-ea"/>
                          <a:cs typeface="+mn-cs"/>
                        </a:rPr>
                        <a:t>Master-Master Row-Level Synchronization</a:t>
                      </a:r>
                    </a:p>
                    <a:p>
                      <a:pPr marL="800100" lvl="1" indent="-342900" algn="l" defTabSz="914400" rtl="0" eaLnBrk="1" fontAlgn="ctr" latinLnBrk="0" hangingPunct="1">
                        <a:buFont typeface="Arial" panose="020B0604020202020204" pitchFamily="34" charset="0"/>
                        <a:buChar char="•"/>
                      </a:pPr>
                      <a:r>
                        <a:rPr lang="en-US" sz="1400" kern="1200" dirty="0">
                          <a:solidFill>
                            <a:schemeClr val="dk1"/>
                          </a:solidFill>
                          <a:latin typeface="+mn-lt"/>
                          <a:ea typeface="+mn-ea"/>
                          <a:cs typeface="+mn-cs"/>
                        </a:rPr>
                        <a:t>Master-Slave Snapshot Replication</a:t>
                      </a:r>
                    </a:p>
                    <a:p>
                      <a:pPr marL="800100" lvl="1" indent="-342900" algn="l" defTabSz="914400" rtl="0" eaLnBrk="1" fontAlgn="ctr" latinLnBrk="0" hangingPunct="1">
                        <a:buFont typeface="Arial" panose="020B0604020202020204" pitchFamily="34" charset="0"/>
                        <a:buChar char="•"/>
                      </a:pPr>
                      <a:r>
                        <a:rPr lang="en-US" sz="1400" kern="1200" dirty="0">
                          <a:solidFill>
                            <a:schemeClr val="dk1"/>
                          </a:solidFill>
                          <a:latin typeface="+mn-lt"/>
                          <a:ea typeface="+mn-ea"/>
                          <a:cs typeface="+mn-cs"/>
                        </a:rPr>
                        <a:t>Master-Slave Cascading Replication</a:t>
                      </a:r>
                    </a:p>
                    <a:p>
                      <a:pPr marL="800100" lvl="1" indent="-342900" algn="l" defTabSz="914400" rtl="0" eaLnBrk="1" fontAlgn="ctr" latinLnBrk="0" hangingPunct="1">
                        <a:buFont typeface="Arial" panose="020B0604020202020204" pitchFamily="34" charset="0"/>
                        <a:buChar char="•"/>
                      </a:pPr>
                      <a:r>
                        <a:rPr lang="en-US" sz="1400" kern="1200" dirty="0">
                          <a:solidFill>
                            <a:schemeClr val="dk1"/>
                          </a:solidFill>
                          <a:latin typeface="+mn-lt"/>
                          <a:ea typeface="+mn-ea"/>
                          <a:cs typeface="+mn-cs"/>
                        </a:rPr>
                        <a:t>SAGA [</a:t>
                      </a:r>
                      <a:r>
                        <a:rPr lang="en-US" sz="1400" b="1" kern="1200" dirty="0">
                          <a:solidFill>
                            <a:schemeClr val="dk1"/>
                          </a:solidFill>
                          <a:latin typeface="+mn-lt"/>
                          <a:ea typeface="+mn-ea"/>
                          <a:cs typeface="+mn-cs"/>
                        </a:rPr>
                        <a:t>Distribution</a:t>
                      </a:r>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198089297"/>
                  </a:ext>
                </a:extLst>
              </a:tr>
              <a:tr h="1448226">
                <a:tc>
                  <a:txBody>
                    <a:bodyPr/>
                    <a:lstStyle/>
                    <a:p>
                      <a:r>
                        <a:rPr lang="en-US" dirty="0"/>
                        <a:t>Deployment</a:t>
                      </a:r>
                    </a:p>
                  </a:txBody>
                  <a:tcPr/>
                </a:tc>
                <a:tc>
                  <a:txBody>
                    <a:bodyPr/>
                    <a:lstStyle/>
                    <a:p>
                      <a:pPr marL="800100" lvl="1" indent="-342900" algn="l">
                        <a:buFont typeface="Arial" panose="020B0604020202020204" pitchFamily="34" charset="0"/>
                        <a:buChar char="•"/>
                      </a:pPr>
                      <a:r>
                        <a:rPr lang="en-US" sz="1400" dirty="0"/>
                        <a:t>Layered Application</a:t>
                      </a:r>
                    </a:p>
                    <a:p>
                      <a:pPr marL="800100" lvl="1" indent="-342900" algn="l">
                        <a:buFont typeface="Arial" panose="020B0604020202020204" pitchFamily="34" charset="0"/>
                        <a:buChar char="•"/>
                      </a:pPr>
                      <a:r>
                        <a:rPr lang="en-US" sz="1400" dirty="0"/>
                        <a:t>Three-Layered Services Application</a:t>
                      </a:r>
                    </a:p>
                    <a:p>
                      <a:pPr marL="800100" lvl="1" indent="-342900" algn="l">
                        <a:buFont typeface="Arial" panose="020B0604020202020204" pitchFamily="34" charset="0"/>
                        <a:buChar char="•"/>
                      </a:pPr>
                      <a:r>
                        <a:rPr lang="en-US" sz="1400" dirty="0"/>
                        <a:t>Tiered Distribution</a:t>
                      </a:r>
                    </a:p>
                    <a:p>
                      <a:pPr marL="800100" lvl="1" indent="-342900" algn="l">
                        <a:buFont typeface="Arial" panose="020B0604020202020204" pitchFamily="34" charset="0"/>
                        <a:buChar char="•"/>
                      </a:pPr>
                      <a:r>
                        <a:rPr lang="en-US" sz="1400" dirty="0"/>
                        <a:t>Three-Tiered Distribution</a:t>
                      </a:r>
                    </a:p>
                    <a:p>
                      <a:pPr marL="800100" lvl="1" indent="-342900" algn="l">
                        <a:buFont typeface="Arial" panose="020B0604020202020204" pitchFamily="34" charset="0"/>
                        <a:buChar char="•"/>
                      </a:pPr>
                      <a:r>
                        <a:rPr lang="en-US" sz="1400" dirty="0"/>
                        <a:t>Deployment Plan</a:t>
                      </a:r>
                    </a:p>
                  </a:txBody>
                  <a:tcPr/>
                </a:tc>
                <a:extLst>
                  <a:ext uri="{0D108BD9-81ED-4DB2-BD59-A6C34878D82A}">
                    <a16:rowId xmlns:a16="http://schemas.microsoft.com/office/drawing/2014/main" val="2028877466"/>
                  </a:ext>
                </a:extLst>
              </a:tr>
              <a:tr h="9439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Performance &amp; Reliability</a:t>
                      </a:r>
                    </a:p>
                    <a:p>
                      <a:endParaRPr lang="en-US" dirty="0"/>
                    </a:p>
                  </a:txBody>
                  <a:tcPr/>
                </a:tc>
                <a:tc>
                  <a:txBody>
                    <a:bodyPr/>
                    <a:lstStyle/>
                    <a:p>
                      <a:pPr marL="800100" lvl="1" indent="-342900"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Server Clustering</a:t>
                      </a:r>
                    </a:p>
                    <a:p>
                      <a:pPr marL="800100" lvl="1" indent="-342900"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Load-Balanced Cluster</a:t>
                      </a:r>
                    </a:p>
                    <a:p>
                      <a:pPr marL="800100" lvl="1" indent="-342900"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Failover Cluster</a:t>
                      </a:r>
                    </a:p>
                  </a:txBody>
                  <a:tcPr/>
                </a:tc>
                <a:extLst>
                  <a:ext uri="{0D108BD9-81ED-4DB2-BD59-A6C34878D82A}">
                    <a16:rowId xmlns:a16="http://schemas.microsoft.com/office/drawing/2014/main" val="382589700"/>
                  </a:ext>
                </a:extLst>
              </a:tr>
              <a:tr h="1333911">
                <a:tc>
                  <a:txBody>
                    <a:bodyPr/>
                    <a:lstStyle/>
                    <a:p>
                      <a:r>
                        <a:rPr lang="en-US" dirty="0"/>
                        <a:t>Others</a:t>
                      </a:r>
                    </a:p>
                  </a:txBody>
                  <a:tcPr/>
                </a:tc>
                <a:tc>
                  <a:txBody>
                    <a:bodyPr/>
                    <a:lstStyle/>
                    <a:p>
                      <a:pPr marL="800100" lvl="1" indent="-342900"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Scheduler / Agent / Supervisor</a:t>
                      </a:r>
                    </a:p>
                    <a:p>
                      <a:pPr marL="800100" lvl="1" indent="-342900" algn="l" defTabSz="914400" rtl="0" eaLnBrk="1" latinLnBrk="0" hangingPunct="1">
                        <a:buFont typeface="Arial" panose="020B0604020202020204" pitchFamily="34" charset="0"/>
                        <a:buChar char="•"/>
                      </a:pPr>
                      <a:r>
                        <a:rPr lang="en-US" sz="1400" kern="1200" dirty="0">
                          <a:solidFill>
                            <a:schemeClr val="dk1"/>
                          </a:solidFill>
                          <a:effectLst/>
                          <a:latin typeface="+mn-lt"/>
                          <a:ea typeface="+mn-ea"/>
                          <a:cs typeface="+mn-cs"/>
                        </a:rPr>
                        <a:t>Circuit Breaker</a:t>
                      </a:r>
                    </a:p>
                    <a:p>
                      <a:pPr marL="800100" lvl="1" indent="-342900" algn="l" defTabSz="914400" rtl="0" eaLnBrk="1" latinLnBrk="0" hangingPunct="1">
                        <a:buFont typeface="Arial" panose="020B0604020202020204" pitchFamily="34" charset="0"/>
                        <a:buChar char="•"/>
                      </a:pPr>
                      <a:r>
                        <a:rPr lang="en-US" sz="1400" kern="1200" dirty="0">
                          <a:solidFill>
                            <a:schemeClr val="dk1"/>
                          </a:solidFill>
                          <a:effectLst/>
                          <a:latin typeface="+mn-lt"/>
                          <a:ea typeface="+mn-ea"/>
                          <a:cs typeface="+mn-cs"/>
                        </a:rPr>
                        <a:t>CQRS</a:t>
                      </a:r>
                    </a:p>
                    <a:p>
                      <a:pPr marL="800100" lvl="1" indent="-342900" algn="l" defTabSz="914400" rtl="0" eaLnBrk="1" latinLnBrk="0" hangingPunct="1">
                        <a:buFont typeface="Arial" panose="020B0604020202020204" pitchFamily="34" charset="0"/>
                        <a:buChar char="•"/>
                      </a:pPr>
                      <a:r>
                        <a:rPr lang="en-US" sz="1400" kern="1200" dirty="0">
                          <a:solidFill>
                            <a:schemeClr val="dk1"/>
                          </a:solidFill>
                          <a:effectLst/>
                          <a:latin typeface="+mn-lt"/>
                          <a:ea typeface="+mn-ea"/>
                          <a:cs typeface="+mn-cs"/>
                        </a:rPr>
                        <a:t>Domain</a:t>
                      </a:r>
                      <a:r>
                        <a:rPr lang="en-US" sz="1400" kern="1200" baseline="0" dirty="0">
                          <a:solidFill>
                            <a:schemeClr val="dk1"/>
                          </a:solidFill>
                          <a:effectLst/>
                          <a:latin typeface="+mn-lt"/>
                          <a:ea typeface="+mn-ea"/>
                          <a:cs typeface="+mn-cs"/>
                        </a:rPr>
                        <a:t> Façade / Application Façade</a:t>
                      </a:r>
                    </a:p>
                    <a:p>
                      <a:pPr marL="800100" lvl="1" indent="-342900" algn="l" defTabSz="914400" rtl="0" eaLnBrk="1" latinLnBrk="0" hangingPunct="1">
                        <a:buFont typeface="Arial" panose="020B0604020202020204" pitchFamily="34" charset="0"/>
                        <a:buChar char="•"/>
                      </a:pPr>
                      <a:r>
                        <a:rPr lang="en-US" sz="1400" kern="1200" dirty="0">
                          <a:solidFill>
                            <a:schemeClr val="dk1"/>
                          </a:solidFill>
                          <a:effectLst/>
                          <a:latin typeface="+mn-lt"/>
                          <a:ea typeface="+mn-ea"/>
                          <a:cs typeface="+mn-cs"/>
                        </a:rPr>
                        <a:t>Producer / Consumer [Publisher / Subscriber]</a:t>
                      </a:r>
                    </a:p>
                    <a:p>
                      <a:pPr marL="800100" lvl="1" indent="-342900" algn="l" defTabSz="914400" rtl="0" eaLnBrk="1" latinLnBrk="0" hangingPunct="1">
                        <a:buFont typeface="Arial" panose="020B0604020202020204" pitchFamily="34" charset="0"/>
                        <a:buChar char="•"/>
                      </a:pPr>
                      <a:r>
                        <a:rPr lang="en-US" sz="1400" kern="1200" dirty="0">
                          <a:solidFill>
                            <a:schemeClr val="dk1"/>
                          </a:solidFill>
                          <a:effectLst/>
                          <a:latin typeface="+mn-lt"/>
                          <a:ea typeface="+mn-ea"/>
                          <a:cs typeface="+mn-cs"/>
                        </a:rPr>
                        <a:t>Event Based Architecture</a:t>
                      </a:r>
                    </a:p>
                    <a:p>
                      <a:pPr marL="800100" lvl="1" indent="-342900" algn="l" defTabSz="914400" rtl="0" eaLnBrk="1" latinLnBrk="0" hangingPunct="1">
                        <a:buFont typeface="Arial" panose="020B0604020202020204" pitchFamily="34" charset="0"/>
                        <a:buChar char="•"/>
                      </a:pPr>
                      <a:r>
                        <a:rPr lang="en-US" sz="1400" kern="1200" dirty="0">
                          <a:solidFill>
                            <a:schemeClr val="dk1"/>
                          </a:solidFill>
                          <a:effectLst/>
                          <a:latin typeface="+mn-lt"/>
                          <a:ea typeface="+mn-ea"/>
                          <a:cs typeface="+mn-cs"/>
                        </a:rPr>
                        <a:t>Pipes and Filter</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2440452584"/>
                  </a:ext>
                </a:extLst>
              </a:tr>
            </a:tbl>
          </a:graphicData>
        </a:graphic>
      </p:graphicFrame>
    </p:spTree>
    <p:extLst>
      <p:ext uri="{BB962C8B-B14F-4D97-AF65-F5344CB8AC3E}">
        <p14:creationId xmlns:p14="http://schemas.microsoft.com/office/powerpoint/2010/main" val="84884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Threading</a:t>
            </a:r>
          </a:p>
        </p:txBody>
      </p:sp>
      <p:sp>
        <p:nvSpPr>
          <p:cNvPr id="3" name="TextBox 2"/>
          <p:cNvSpPr txBox="1"/>
          <p:nvPr/>
        </p:nvSpPr>
        <p:spPr>
          <a:xfrm>
            <a:off x="651163" y="1108363"/>
            <a:ext cx="10529455" cy="230832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fontAlgn="ctr">
              <a:buFont typeface="Arial" panose="020B0604020202020204" pitchFamily="34" charset="0"/>
              <a:buChar char="•"/>
            </a:pPr>
            <a:r>
              <a:rPr lang="en-US" dirty="0"/>
              <a:t>Racing condition</a:t>
            </a:r>
          </a:p>
          <a:p>
            <a:pPr marL="285750" indent="-285750" fontAlgn="ctr">
              <a:buFont typeface="Arial" panose="020B0604020202020204" pitchFamily="34" charset="0"/>
              <a:buChar char="•"/>
            </a:pPr>
            <a:r>
              <a:rPr lang="en-US" dirty="0"/>
              <a:t>Memory league </a:t>
            </a:r>
          </a:p>
          <a:p>
            <a:pPr marL="285750" indent="-285750" fontAlgn="ctr">
              <a:buFont typeface="Arial" panose="020B0604020202020204" pitchFamily="34" charset="0"/>
              <a:buChar char="•"/>
            </a:pPr>
            <a:r>
              <a:rPr lang="en-US" dirty="0"/>
              <a:t>Blocking / Unblocking call</a:t>
            </a:r>
          </a:p>
          <a:p>
            <a:pPr marL="285750" indent="-285750" fontAlgn="ctr">
              <a:buFont typeface="Arial" panose="020B0604020202020204" pitchFamily="34" charset="0"/>
              <a:buChar char="•"/>
            </a:pPr>
            <a:r>
              <a:rPr lang="en-US" dirty="0"/>
              <a:t>Deadlock</a:t>
            </a:r>
          </a:p>
          <a:p>
            <a:pPr marL="285750" indent="-285750" fontAlgn="ctr">
              <a:buFont typeface="Arial" panose="020B0604020202020204" pitchFamily="34" charset="0"/>
              <a:buChar char="•"/>
            </a:pPr>
            <a:r>
              <a:rPr lang="en-US" dirty="0"/>
              <a:t>Mutex / Semaphore </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53838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Security</a:t>
            </a:r>
          </a:p>
        </p:txBody>
      </p:sp>
      <p:sp>
        <p:nvSpPr>
          <p:cNvPr id="3" name="TextBox 2"/>
          <p:cNvSpPr txBox="1"/>
          <p:nvPr/>
        </p:nvSpPr>
        <p:spPr>
          <a:xfrm>
            <a:off x="651163" y="1108363"/>
            <a:ext cx="10529455"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fontAlgn="ctr">
              <a:buFont typeface="Arial" panose="020B0604020202020204" pitchFamily="34" charset="0"/>
              <a:buChar char="•"/>
            </a:pPr>
            <a:r>
              <a:rPr lang="en-US" dirty="0"/>
              <a:t>Authentication</a:t>
            </a:r>
          </a:p>
          <a:p>
            <a:pPr marL="285750" indent="-285750" fontAlgn="ctr">
              <a:buFont typeface="Arial" panose="020B0604020202020204" pitchFamily="34" charset="0"/>
              <a:buChar char="•"/>
            </a:pPr>
            <a:r>
              <a:rPr lang="en-US" dirty="0"/>
              <a:t>Authorization</a:t>
            </a:r>
          </a:p>
          <a:p>
            <a:pPr marL="285750" indent="-285750" fontAlgn="ctr">
              <a:buFont typeface="Arial" panose="020B0604020202020204" pitchFamily="34" charset="0"/>
              <a:buChar char="•"/>
            </a:pPr>
            <a:r>
              <a:rPr lang="en-US" dirty="0"/>
              <a:t>Integrity</a:t>
            </a:r>
          </a:p>
          <a:p>
            <a:pPr marL="285750" indent="-285750" fontAlgn="ctr">
              <a:buFont typeface="Arial" panose="020B0604020202020204" pitchFamily="34" charset="0"/>
              <a:buChar char="•"/>
            </a:pPr>
            <a:r>
              <a:rPr lang="en-US" dirty="0"/>
              <a:t>Confidential</a:t>
            </a:r>
          </a:p>
          <a:p>
            <a:pPr marL="285750" indent="-285750" fontAlgn="ctr">
              <a:buFont typeface="Arial" panose="020B0604020202020204" pitchFamily="34" charset="0"/>
              <a:buChar char="•"/>
            </a:pPr>
            <a:r>
              <a:rPr lang="en-US" dirty="0"/>
              <a:t>Auditing / Logging</a:t>
            </a:r>
          </a:p>
          <a:p>
            <a:pPr marL="285750" indent="-285750" fontAlgn="ctr">
              <a:buFont typeface="Arial" panose="020B0604020202020204" pitchFamily="34" charset="0"/>
              <a:buChar char="•"/>
            </a:pPr>
            <a:r>
              <a:rPr lang="en-US" dirty="0"/>
              <a:t>Digital Signature</a:t>
            </a:r>
          </a:p>
          <a:p>
            <a:pPr marL="285750" indent="-285750" fontAlgn="ctr">
              <a:buFont typeface="Arial" panose="020B0604020202020204" pitchFamily="34" charset="0"/>
              <a:buChar char="•"/>
            </a:pPr>
            <a:r>
              <a:rPr lang="en-US" dirty="0"/>
              <a:t>HSM (</a:t>
            </a:r>
            <a:r>
              <a:rPr lang="en-US" dirty="0" err="1"/>
              <a:t>gemalto</a:t>
            </a:r>
            <a:r>
              <a:rPr lang="en-US" dirty="0"/>
              <a:t>)</a:t>
            </a:r>
          </a:p>
          <a:p>
            <a:pPr marL="285750" indent="-285750" fontAlgn="ctr">
              <a:buFont typeface="Arial" panose="020B0604020202020204" pitchFamily="34" charset="0"/>
              <a:buChar char="•"/>
            </a:pPr>
            <a:r>
              <a:rPr lang="en-US" dirty="0"/>
              <a:t>Canonicalization</a:t>
            </a:r>
          </a:p>
          <a:p>
            <a:pPr marL="285750" indent="-285750" fontAlgn="ctr">
              <a:buFont typeface="Arial" panose="020B0604020202020204" pitchFamily="34" charset="0"/>
              <a:buChar char="•"/>
            </a:pPr>
            <a:r>
              <a:rPr lang="en-US" dirty="0"/>
              <a:t>OAuth</a:t>
            </a:r>
          </a:p>
          <a:p>
            <a:pPr marL="285750" indent="-285750" fontAlgn="ctr">
              <a:buFont typeface="Arial" panose="020B0604020202020204" pitchFamily="34" charset="0"/>
              <a:buChar char="•"/>
            </a:pPr>
            <a:r>
              <a:rPr lang="en-US" dirty="0"/>
              <a:t>Simple web authentication</a:t>
            </a:r>
          </a:p>
          <a:p>
            <a:pPr marL="285750" indent="-285750" fontAlgn="ctr">
              <a:buFont typeface="Arial" panose="020B0604020202020204" pitchFamily="34" charset="0"/>
              <a:buChar char="•"/>
            </a:pPr>
            <a:r>
              <a:rPr lang="en-US" dirty="0"/>
              <a:t>SAML</a:t>
            </a:r>
          </a:p>
          <a:p>
            <a:pPr marL="285750" indent="-285750" fontAlgn="ctr">
              <a:buFont typeface="Arial" panose="020B0604020202020204" pitchFamily="34" charset="0"/>
              <a:buChar char="•"/>
            </a:pPr>
            <a:r>
              <a:rPr lang="en-US" dirty="0"/>
              <a:t>DMZ(Demilitory Zone)</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8996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Service Virtualization  / Tools</a:t>
            </a:r>
          </a:p>
        </p:txBody>
      </p:sp>
      <p:sp>
        <p:nvSpPr>
          <p:cNvPr id="3" name="TextBox 2"/>
          <p:cNvSpPr txBox="1"/>
          <p:nvPr/>
        </p:nvSpPr>
        <p:spPr>
          <a:xfrm>
            <a:off x="678873" y="1094508"/>
            <a:ext cx="10529455"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r>
              <a:rPr lang="en-US" dirty="0"/>
              <a:t> </a:t>
            </a:r>
          </a:p>
          <a:p>
            <a:pPr marL="285750" indent="-285750">
              <a:buFont typeface="Arial" panose="020B0604020202020204" pitchFamily="34" charset="0"/>
              <a:buChar char="•"/>
            </a:pPr>
            <a:r>
              <a:rPr lang="en-US" dirty="0" err="1"/>
              <a:t>WireMock</a:t>
            </a:r>
            <a:endParaRPr lang="en-US" dirty="0"/>
          </a:p>
          <a:p>
            <a:pPr marL="285750" indent="-285750">
              <a:buFont typeface="Arial" panose="020B0604020202020204" pitchFamily="34" charset="0"/>
              <a:buChar char="•"/>
            </a:pPr>
            <a:r>
              <a:rPr lang="en-US" dirty="0" err="1"/>
              <a:t>MounteBank</a:t>
            </a:r>
            <a:r>
              <a:rPr lang="en-US" dirty="0"/>
              <a:t> </a:t>
            </a:r>
          </a:p>
          <a:p>
            <a:pPr marL="285750" indent="-285750">
              <a:buFont typeface="Arial" panose="020B0604020202020204" pitchFamily="34" charset="0"/>
              <a:buChar char="•"/>
            </a:pPr>
            <a:r>
              <a:rPr lang="en-US" dirty="0"/>
              <a:t>stubby </a:t>
            </a:r>
          </a:p>
          <a:p>
            <a:pPr marL="285750" indent="-285750">
              <a:buFont typeface="Arial" panose="020B0604020202020204" pitchFamily="34" charset="0"/>
              <a:buChar char="•"/>
            </a:pPr>
            <a:r>
              <a:rPr lang="en-US" dirty="0"/>
              <a:t>Docker</a:t>
            </a:r>
          </a:p>
          <a:p>
            <a:pPr marL="285750" indent="-285750">
              <a:buFont typeface="Arial" panose="020B0604020202020204" pitchFamily="34" charset="0"/>
              <a:buChar char="•"/>
            </a:pPr>
            <a:r>
              <a:rPr lang="en-US" dirty="0"/>
              <a:t>Kubernetis</a:t>
            </a:r>
          </a:p>
          <a:p>
            <a:pPr marL="285750" indent="-285750">
              <a:buFont typeface="Arial" panose="020B0604020202020204" pitchFamily="34" charset="0"/>
              <a:buChar char="•"/>
            </a:pPr>
            <a:r>
              <a:rPr lang="en-US" dirty="0" err="1"/>
              <a:t>OpenShift</a:t>
            </a:r>
            <a:endParaRPr lang="en-US" dirty="0"/>
          </a:p>
          <a:p>
            <a:pPr marL="285750" indent="-285750">
              <a:buFont typeface="Arial" panose="020B0604020202020204" pitchFamily="34" charset="0"/>
              <a:buChar char="•"/>
            </a:pPr>
            <a:r>
              <a:rPr lang="en-US" dirty="0" err="1"/>
              <a:t>WireShark</a:t>
            </a:r>
            <a:endParaRPr lang="en-US" dirty="0"/>
          </a:p>
          <a:p>
            <a:pPr marL="285750" indent="-285750">
              <a:buFont typeface="Arial" panose="020B0604020202020204" pitchFamily="34" charset="0"/>
              <a:buChar char="•"/>
            </a:pPr>
            <a:r>
              <a:rPr lang="en-US" dirty="0"/>
              <a:t>Hypervisor [</a:t>
            </a:r>
            <a:r>
              <a:rPr lang="en-US" dirty="0" err="1"/>
              <a:t>WMWare</a:t>
            </a:r>
            <a:r>
              <a:rPr lang="en-US" dirty="0"/>
              <a:t>]</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4392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Database Patterns</a:t>
            </a:r>
          </a:p>
        </p:txBody>
      </p:sp>
      <p:sp>
        <p:nvSpPr>
          <p:cNvPr id="3" name="TextBox 2"/>
          <p:cNvSpPr txBox="1"/>
          <p:nvPr/>
        </p:nvSpPr>
        <p:spPr>
          <a:xfrm>
            <a:off x="692727" y="731893"/>
            <a:ext cx="10529455" cy="6186309"/>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Tuning</a:t>
            </a:r>
          </a:p>
          <a:p>
            <a:pPr marL="285750" indent="-285750">
              <a:buFont typeface="Arial" panose="020B0604020202020204" pitchFamily="34" charset="0"/>
              <a:buChar char="•"/>
            </a:pPr>
            <a:r>
              <a:rPr lang="en-US" dirty="0"/>
              <a:t>Dead Lock</a:t>
            </a:r>
          </a:p>
          <a:p>
            <a:pPr marL="285750" indent="-285750">
              <a:buFont typeface="Arial" panose="020B0604020202020204" pitchFamily="34" charset="0"/>
              <a:buChar char="•"/>
            </a:pPr>
            <a:r>
              <a:rPr lang="en-US" dirty="0"/>
              <a:t>Concurrency </a:t>
            </a:r>
          </a:p>
          <a:p>
            <a:pPr marL="742950" lvl="1" indent="-285750">
              <a:buFont typeface="Arial" panose="020B0604020202020204" pitchFamily="34" charset="0"/>
              <a:buChar char="•"/>
            </a:pPr>
            <a:r>
              <a:rPr lang="en-US" dirty="0"/>
              <a:t>Isolation Level</a:t>
            </a:r>
          </a:p>
          <a:p>
            <a:pPr marL="1200150" lvl="2" indent="-285750">
              <a:buFont typeface="Arial" panose="020B0604020202020204" pitchFamily="34" charset="0"/>
              <a:buChar char="•"/>
            </a:pPr>
            <a:r>
              <a:rPr lang="en-US" dirty="0"/>
              <a:t>Read Committed</a:t>
            </a:r>
          </a:p>
          <a:p>
            <a:pPr marL="1200150" lvl="2" indent="-285750">
              <a:buFont typeface="Arial" panose="020B0604020202020204" pitchFamily="34" charset="0"/>
              <a:buChar char="•"/>
            </a:pPr>
            <a:r>
              <a:rPr lang="en-US" dirty="0"/>
              <a:t>Read Uncommitted</a:t>
            </a:r>
          </a:p>
          <a:p>
            <a:pPr marL="1200150" lvl="2" indent="-285750">
              <a:buFont typeface="Arial" panose="020B0604020202020204" pitchFamily="34" charset="0"/>
              <a:buChar char="•"/>
            </a:pPr>
            <a:r>
              <a:rPr lang="en-US" dirty="0"/>
              <a:t>Repeatable Read</a:t>
            </a:r>
          </a:p>
          <a:p>
            <a:pPr marL="1200150" lvl="2" indent="-285750">
              <a:buFont typeface="Arial" panose="020B0604020202020204" pitchFamily="34" charset="0"/>
              <a:buChar char="•"/>
            </a:pPr>
            <a:r>
              <a:rPr lang="en-US" dirty="0"/>
              <a:t>Sync </a:t>
            </a:r>
          </a:p>
          <a:p>
            <a:pPr marL="285750" indent="-285750">
              <a:buFont typeface="Arial" panose="020B0604020202020204" pitchFamily="34" charset="0"/>
              <a:buChar char="•"/>
            </a:pPr>
            <a:r>
              <a:rPr lang="en-US" dirty="0"/>
              <a:t>ACID </a:t>
            </a:r>
          </a:p>
          <a:p>
            <a:pPr marL="285750" indent="-285750">
              <a:buFont typeface="Arial" panose="020B0604020202020204" pitchFamily="34" charset="0"/>
              <a:buChar char="•"/>
            </a:pPr>
            <a:r>
              <a:rPr lang="en-US" dirty="0"/>
              <a:t>Synchronization</a:t>
            </a:r>
          </a:p>
          <a:p>
            <a:pPr marL="742950" lvl="1" indent="-285750">
              <a:buFont typeface="Arial" panose="020B0604020202020204" pitchFamily="34" charset="0"/>
              <a:buChar char="•"/>
            </a:pPr>
            <a:r>
              <a:rPr lang="en-US" dirty="0"/>
              <a:t>Merge</a:t>
            </a:r>
          </a:p>
          <a:p>
            <a:pPr marL="742950" lvl="1" indent="-285750">
              <a:buFont typeface="Arial" panose="020B0604020202020204" pitchFamily="34" charset="0"/>
              <a:buChar char="•"/>
            </a:pPr>
            <a:r>
              <a:rPr lang="en-US" dirty="0"/>
              <a:t>Snapshot</a:t>
            </a:r>
          </a:p>
          <a:p>
            <a:pPr marL="742950" lvl="1" indent="-285750">
              <a:buFont typeface="Arial" panose="020B0604020202020204" pitchFamily="34" charset="0"/>
              <a:buChar char="•"/>
            </a:pPr>
            <a:r>
              <a:rPr lang="en-US" dirty="0"/>
              <a:t>transaction</a:t>
            </a:r>
          </a:p>
          <a:p>
            <a:pPr marL="285750" indent="-285750">
              <a:buFont typeface="Arial" panose="020B0604020202020204" pitchFamily="34" charset="0"/>
              <a:buChar char="•"/>
            </a:pPr>
            <a:r>
              <a:rPr lang="en-US" dirty="0"/>
              <a:t>Active Record</a:t>
            </a:r>
          </a:p>
          <a:p>
            <a:pPr marL="285750" indent="-285750">
              <a:buFont typeface="Arial" panose="020B0604020202020204" pitchFamily="34" charset="0"/>
              <a:buChar char="•"/>
            </a:pPr>
            <a:r>
              <a:rPr lang="en-US" dirty="0"/>
              <a:t>Optimistic Offline Lock</a:t>
            </a:r>
          </a:p>
          <a:p>
            <a:pPr marL="285750" indent="-285750">
              <a:buFont typeface="Arial" panose="020B0604020202020204" pitchFamily="34" charset="0"/>
              <a:buChar char="•"/>
            </a:pPr>
            <a:r>
              <a:rPr lang="en-US" dirty="0"/>
              <a:t>Pessimistic Offline Lock</a:t>
            </a:r>
          </a:p>
          <a:p>
            <a:pPr marL="285750" indent="-285750">
              <a:buFont typeface="Arial" panose="020B0604020202020204" pitchFamily="34" charset="0"/>
              <a:buChar char="•"/>
            </a:pPr>
            <a:r>
              <a:rPr lang="en-US" dirty="0"/>
              <a:t>Repository</a:t>
            </a:r>
          </a:p>
          <a:p>
            <a:pPr marL="285750" indent="-285750">
              <a:buFont typeface="Arial" panose="020B0604020202020204" pitchFamily="34" charset="0"/>
              <a:buChar char="•"/>
            </a:pPr>
            <a:r>
              <a:rPr lang="en-US" dirty="0"/>
              <a:t>Row Data Gateway</a:t>
            </a:r>
          </a:p>
          <a:p>
            <a:pPr marL="285750" indent="-285750">
              <a:buFont typeface="Arial" panose="020B0604020202020204" pitchFamily="34" charset="0"/>
              <a:buChar char="•"/>
            </a:pPr>
            <a:r>
              <a:rPr lang="en-US" dirty="0"/>
              <a:t>Table Data Gateway</a:t>
            </a:r>
          </a:p>
          <a:p>
            <a:pPr marL="285750" indent="-285750">
              <a:buFont typeface="Arial" panose="020B0604020202020204" pitchFamily="34" charset="0"/>
              <a:buChar char="•"/>
            </a:pPr>
            <a:r>
              <a:rPr lang="en-US" dirty="0"/>
              <a:t>Query Object</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38609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UML</a:t>
            </a:r>
          </a:p>
        </p:txBody>
      </p:sp>
      <p:sp>
        <p:nvSpPr>
          <p:cNvPr id="3" name="TextBox 2"/>
          <p:cNvSpPr txBox="1"/>
          <p:nvPr/>
        </p:nvSpPr>
        <p:spPr>
          <a:xfrm>
            <a:off x="678873" y="1011382"/>
            <a:ext cx="77169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Association</a:t>
            </a:r>
          </a:p>
          <a:p>
            <a:pPr marL="285750" indent="-285750">
              <a:buFont typeface="Arial" panose="020B0604020202020204" pitchFamily="34" charset="0"/>
              <a:buChar char="•"/>
            </a:pPr>
            <a:r>
              <a:rPr lang="en-US" dirty="0"/>
              <a:t>Aggregation</a:t>
            </a:r>
          </a:p>
          <a:p>
            <a:pPr marL="285750" indent="-285750">
              <a:buFont typeface="Arial" panose="020B0604020202020204" pitchFamily="34" charset="0"/>
              <a:buChar char="•"/>
            </a:pPr>
            <a:r>
              <a:rPr lang="en-US" dirty="0"/>
              <a:t>Composition</a:t>
            </a:r>
          </a:p>
          <a:p>
            <a:pPr marL="285750" indent="-285750">
              <a:buFont typeface="Arial" panose="020B0604020202020204" pitchFamily="34" charset="0"/>
              <a:buChar char="•"/>
            </a:pPr>
            <a:r>
              <a:rPr lang="en-US" dirty="0"/>
              <a:t>State Diagram</a:t>
            </a:r>
          </a:p>
          <a:p>
            <a:pPr marL="285750" indent="-285750">
              <a:buFont typeface="Arial" panose="020B0604020202020204" pitchFamily="34" charset="0"/>
              <a:buChar char="•"/>
            </a:pPr>
            <a:r>
              <a:rPr lang="en-US" dirty="0"/>
              <a:t>Component Diagram</a:t>
            </a:r>
          </a:p>
          <a:p>
            <a:pPr marL="285750" indent="-285750">
              <a:buFont typeface="Arial" panose="020B0604020202020204" pitchFamily="34" charset="0"/>
              <a:buChar char="•"/>
            </a:pPr>
            <a:r>
              <a:rPr lang="en-US" dirty="0"/>
              <a:t>Sequence Diagram</a:t>
            </a:r>
          </a:p>
          <a:p>
            <a:pPr marL="285750" indent="-285750">
              <a:buFont typeface="Arial" panose="020B0604020202020204" pitchFamily="34" charset="0"/>
              <a:buChar char="•"/>
            </a:pPr>
            <a:r>
              <a:rPr lang="en-US" dirty="0"/>
              <a:t>Activity Diagram</a:t>
            </a:r>
          </a:p>
          <a:p>
            <a:pPr marL="285750" indent="-285750">
              <a:buFont typeface="Arial" panose="020B0604020202020204" pitchFamily="34" charset="0"/>
              <a:buChar char="•"/>
            </a:pPr>
            <a:r>
              <a:rPr lang="en-US" dirty="0"/>
              <a:t>Collaboration Diagram</a:t>
            </a:r>
          </a:p>
        </p:txBody>
      </p:sp>
    </p:spTree>
    <p:extLst>
      <p:ext uri="{BB962C8B-B14F-4D97-AF65-F5344CB8AC3E}">
        <p14:creationId xmlns:p14="http://schemas.microsoft.com/office/powerpoint/2010/main" val="400033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Design Principle and patterns</a:t>
            </a:r>
          </a:p>
        </p:txBody>
      </p:sp>
      <p:sp>
        <p:nvSpPr>
          <p:cNvPr id="3" name="TextBox 2"/>
          <p:cNvSpPr txBox="1"/>
          <p:nvPr/>
        </p:nvSpPr>
        <p:spPr>
          <a:xfrm>
            <a:off x="955963" y="671691"/>
            <a:ext cx="7716982" cy="6186309"/>
          </a:xfrm>
          <a:prstGeom prst="rect">
            <a:avLst/>
          </a:prstGeom>
          <a:noFill/>
        </p:spPr>
        <p:txBody>
          <a:bodyPr wrap="square" rtlCol="0">
            <a:spAutoFit/>
          </a:bodyPr>
          <a:lstStyle/>
          <a:p>
            <a:pPr fontAlgn="ctr"/>
            <a:r>
              <a:rPr lang="en-US" dirty="0"/>
              <a:t>SOLID</a:t>
            </a:r>
          </a:p>
          <a:p>
            <a:pPr fontAlgn="ctr"/>
            <a:endParaRPr lang="en-US" dirty="0"/>
          </a:p>
          <a:p>
            <a:pPr fontAlgn="ctr"/>
            <a:r>
              <a:rPr lang="en-US" dirty="0"/>
              <a:t>Creational Pattern</a:t>
            </a:r>
          </a:p>
          <a:p>
            <a:pPr marL="742950" lvl="1" indent="-285750" fontAlgn="ctr">
              <a:buFont typeface="Arial" panose="020B0604020202020204" pitchFamily="34" charset="0"/>
              <a:buChar char="•"/>
            </a:pPr>
            <a:r>
              <a:rPr lang="en-US" dirty="0"/>
              <a:t>Factory</a:t>
            </a:r>
          </a:p>
          <a:p>
            <a:pPr marL="742950" lvl="1" indent="-285750" fontAlgn="ctr">
              <a:buFont typeface="Arial" panose="020B0604020202020204" pitchFamily="34" charset="0"/>
              <a:buChar char="•"/>
            </a:pPr>
            <a:r>
              <a:rPr lang="en-US" dirty="0"/>
              <a:t>Abstract Factory</a:t>
            </a:r>
          </a:p>
          <a:p>
            <a:pPr marL="742950" lvl="1" indent="-285750" fontAlgn="ctr">
              <a:buFont typeface="Arial" panose="020B0604020202020204" pitchFamily="34" charset="0"/>
              <a:buChar char="•"/>
            </a:pPr>
            <a:r>
              <a:rPr lang="en-US" dirty="0"/>
              <a:t>Singleton</a:t>
            </a:r>
          </a:p>
          <a:p>
            <a:pPr marL="742950" lvl="1" indent="-285750" fontAlgn="ctr">
              <a:buFont typeface="Arial" panose="020B0604020202020204" pitchFamily="34" charset="0"/>
              <a:buChar char="•"/>
            </a:pPr>
            <a:r>
              <a:rPr lang="en-US" dirty="0"/>
              <a:t>Builder Pattern</a:t>
            </a:r>
          </a:p>
          <a:p>
            <a:pPr marL="742950" lvl="1" indent="-285750" fontAlgn="ctr">
              <a:buFont typeface="Arial" panose="020B0604020202020204" pitchFamily="34" charset="0"/>
              <a:buChar char="•"/>
            </a:pPr>
            <a:r>
              <a:rPr lang="en-US" dirty="0"/>
              <a:t>Prototype</a:t>
            </a:r>
          </a:p>
          <a:p>
            <a:pPr lvl="1" fontAlgn="ctr"/>
            <a:endParaRPr lang="en-US" dirty="0"/>
          </a:p>
          <a:p>
            <a:r>
              <a:rPr lang="en-US" dirty="0"/>
              <a:t> Structural Pattern</a:t>
            </a:r>
          </a:p>
          <a:p>
            <a:pPr marL="742950" lvl="1" indent="-285750" fontAlgn="ctr">
              <a:buFont typeface="Arial" panose="020B0604020202020204" pitchFamily="34" charset="0"/>
              <a:buChar char="•"/>
            </a:pPr>
            <a:r>
              <a:rPr lang="en-US" dirty="0"/>
              <a:t>Adaptor</a:t>
            </a:r>
          </a:p>
          <a:p>
            <a:pPr marL="742950" lvl="1" indent="-285750" fontAlgn="ctr">
              <a:buFont typeface="Arial" panose="020B0604020202020204" pitchFamily="34" charset="0"/>
              <a:buChar char="•"/>
            </a:pPr>
            <a:r>
              <a:rPr lang="en-US" dirty="0"/>
              <a:t>Decorator</a:t>
            </a:r>
          </a:p>
          <a:p>
            <a:pPr marL="742950" lvl="1" indent="-285750" fontAlgn="ctr">
              <a:buFont typeface="Arial" panose="020B0604020202020204" pitchFamily="34" charset="0"/>
              <a:buChar char="•"/>
            </a:pPr>
            <a:r>
              <a:rPr lang="en-US" dirty="0"/>
              <a:t>Bridge Pattern</a:t>
            </a:r>
          </a:p>
          <a:p>
            <a:pPr marL="742950" lvl="1" indent="-285750" fontAlgn="ctr">
              <a:buFont typeface="Arial" panose="020B0604020202020204" pitchFamily="34" charset="0"/>
              <a:buChar char="•"/>
            </a:pPr>
            <a:r>
              <a:rPr lang="en-US" dirty="0"/>
              <a:t>Façade</a:t>
            </a:r>
          </a:p>
          <a:p>
            <a:pPr marL="742950" lvl="1" indent="-285750" fontAlgn="ctr">
              <a:buFont typeface="Arial" panose="020B0604020202020204" pitchFamily="34" charset="0"/>
              <a:buChar char="•"/>
            </a:pPr>
            <a:r>
              <a:rPr lang="en-US" dirty="0"/>
              <a:t>Proxy</a:t>
            </a:r>
          </a:p>
          <a:p>
            <a:r>
              <a:rPr lang="en-US" dirty="0"/>
              <a:t> Behavioral Pattern</a:t>
            </a:r>
          </a:p>
          <a:p>
            <a:pPr marL="742950" lvl="1" indent="-285750" fontAlgn="ctr">
              <a:buFont typeface="Arial" panose="020B0604020202020204" pitchFamily="34" charset="0"/>
              <a:buChar char="•"/>
            </a:pPr>
            <a:r>
              <a:rPr lang="en-US" dirty="0"/>
              <a:t>Visitor</a:t>
            </a:r>
          </a:p>
          <a:p>
            <a:pPr marL="742950" lvl="1" indent="-285750" fontAlgn="ctr">
              <a:buFont typeface="Arial" panose="020B0604020202020204" pitchFamily="34" charset="0"/>
              <a:buChar char="•"/>
            </a:pPr>
            <a:r>
              <a:rPr lang="en-US" dirty="0"/>
              <a:t>Strategy</a:t>
            </a:r>
          </a:p>
          <a:p>
            <a:pPr marL="742950" lvl="1" indent="-285750" fontAlgn="ctr">
              <a:buFont typeface="Arial" panose="020B0604020202020204" pitchFamily="34" charset="0"/>
              <a:buChar char="•"/>
            </a:pPr>
            <a:r>
              <a:rPr lang="en-US" dirty="0"/>
              <a:t>Template</a:t>
            </a:r>
          </a:p>
          <a:p>
            <a:pPr marL="742950" lvl="1" indent="-285750" fontAlgn="ctr">
              <a:buFont typeface="Arial" panose="020B0604020202020204" pitchFamily="34" charset="0"/>
              <a:buChar char="•"/>
            </a:pPr>
            <a:r>
              <a:rPr lang="en-US" dirty="0"/>
              <a:t>Composite</a:t>
            </a:r>
          </a:p>
          <a:p>
            <a:pPr marL="742950" lvl="1" indent="-285750" fontAlgn="ctr">
              <a:buFont typeface="Arial" panose="020B0604020202020204" pitchFamily="34" charset="0"/>
              <a:buChar char="•"/>
            </a:pPr>
            <a:r>
              <a:rPr lang="en-US" dirty="0"/>
              <a:t>State</a:t>
            </a:r>
          </a:p>
          <a:p>
            <a:pPr marL="742950" lvl="1" indent="-285750" fontAlgn="ctr">
              <a:buFont typeface="Arial" panose="020B0604020202020204" pitchFamily="34" charset="0"/>
              <a:buChar char="•"/>
            </a:pPr>
            <a:r>
              <a:rPr lang="en-US" dirty="0"/>
              <a:t>Mediator</a:t>
            </a:r>
          </a:p>
        </p:txBody>
      </p:sp>
    </p:spTree>
    <p:extLst>
      <p:ext uri="{BB962C8B-B14F-4D97-AF65-F5344CB8AC3E}">
        <p14:creationId xmlns:p14="http://schemas.microsoft.com/office/powerpoint/2010/main" val="271936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192F9-9BBA-4B24-B046-E93B7B61A3E2}"/>
              </a:ext>
            </a:extLst>
          </p:cNvPr>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Layering</a:t>
            </a:r>
          </a:p>
        </p:txBody>
      </p:sp>
      <p:sp>
        <p:nvSpPr>
          <p:cNvPr id="4" name="TextBox 3">
            <a:extLst>
              <a:ext uri="{FF2B5EF4-FFF2-40B4-BE49-F238E27FC236}">
                <a16:creationId xmlns:a16="http://schemas.microsoft.com/office/drawing/2014/main" id="{F38428BB-20DF-4FCA-8A48-888114D72227}"/>
              </a:ext>
            </a:extLst>
          </p:cNvPr>
          <p:cNvSpPr txBox="1"/>
          <p:nvPr/>
        </p:nvSpPr>
        <p:spPr>
          <a:xfrm>
            <a:off x="955963" y="671691"/>
            <a:ext cx="7716982" cy="923330"/>
          </a:xfrm>
          <a:prstGeom prst="rect">
            <a:avLst/>
          </a:prstGeom>
          <a:noFill/>
        </p:spPr>
        <p:txBody>
          <a:bodyPr wrap="square" rtlCol="0">
            <a:spAutoFit/>
          </a:bodyPr>
          <a:lstStyle/>
          <a:p>
            <a:pPr fontAlgn="ctr"/>
            <a:r>
              <a:rPr lang="en-US" dirty="0"/>
              <a:t>Coupling – understanding, how other components works</a:t>
            </a:r>
          </a:p>
          <a:p>
            <a:pPr fontAlgn="ctr"/>
            <a:endParaRPr lang="en-US" dirty="0"/>
          </a:p>
          <a:p>
            <a:pPr fontAlgn="ctr"/>
            <a:r>
              <a:rPr lang="en-US" dirty="0"/>
              <a:t>Cohesion – change together and live together should live apart</a:t>
            </a:r>
          </a:p>
        </p:txBody>
      </p:sp>
    </p:spTree>
    <p:extLst>
      <p:ext uri="{BB962C8B-B14F-4D97-AF65-F5344CB8AC3E}">
        <p14:creationId xmlns:p14="http://schemas.microsoft.com/office/powerpoint/2010/main" val="674167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391" y="1985761"/>
            <a:ext cx="5325218" cy="2886478"/>
          </a:xfrm>
          <a:prstGeom prst="rect">
            <a:avLst/>
          </a:prstGeom>
        </p:spPr>
      </p:pic>
    </p:spTree>
    <p:extLst>
      <p:ext uri="{BB962C8B-B14F-4D97-AF65-F5344CB8AC3E}">
        <p14:creationId xmlns:p14="http://schemas.microsoft.com/office/powerpoint/2010/main" val="2727170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2E8EA-B337-41A1-B14D-9B982972C5BD}"/>
              </a:ext>
            </a:extLst>
          </p:cNvPr>
          <p:cNvSpPr txBox="1"/>
          <p:nvPr/>
        </p:nvSpPr>
        <p:spPr>
          <a:xfrm>
            <a:off x="928468" y="0"/>
            <a:ext cx="6724357" cy="6694140"/>
          </a:xfrm>
          <a:prstGeom prst="rect">
            <a:avLst/>
          </a:prstGeom>
          <a:noFill/>
        </p:spPr>
        <p:txBody>
          <a:bodyPr wrap="square" rtlCol="0">
            <a:spAutoFit/>
          </a:bodyPr>
          <a:lstStyle/>
          <a:p>
            <a:r>
              <a:rPr lang="en-US" sz="1100" b="1" dirty="0"/>
              <a:t>MIGRATION</a:t>
            </a:r>
            <a:endParaRPr lang="en-US" sz="1100" dirty="0"/>
          </a:p>
          <a:p>
            <a:pPr fontAlgn="ctr"/>
            <a:r>
              <a:rPr lang="en-US" sz="1100" dirty="0"/>
              <a:t>6 R - </a:t>
            </a:r>
          </a:p>
          <a:p>
            <a:pPr marL="628650" lvl="1" indent="-171450" fontAlgn="ctr">
              <a:buFont typeface="Arial" panose="020B0604020202020204" pitchFamily="34" charset="0"/>
              <a:buChar char="•"/>
            </a:pPr>
            <a:r>
              <a:rPr lang="en-US" sz="1100" dirty="0" err="1"/>
              <a:t>Re_host</a:t>
            </a:r>
            <a:r>
              <a:rPr lang="en-US" sz="1100" dirty="0"/>
              <a:t>(SMS)</a:t>
            </a:r>
          </a:p>
          <a:p>
            <a:pPr marL="628650" lvl="1" indent="-171450" fontAlgn="ctr">
              <a:buFont typeface="Arial" panose="020B0604020202020204" pitchFamily="34" charset="0"/>
              <a:buChar char="•"/>
            </a:pPr>
            <a:r>
              <a:rPr lang="en-US" sz="1100" dirty="0" err="1"/>
              <a:t>Re_platform</a:t>
            </a:r>
            <a:endParaRPr lang="en-US" sz="1100" dirty="0"/>
          </a:p>
          <a:p>
            <a:pPr marL="628650" lvl="1" indent="-171450" fontAlgn="ctr">
              <a:buFont typeface="Arial" panose="020B0604020202020204" pitchFamily="34" charset="0"/>
              <a:buChar char="•"/>
            </a:pPr>
            <a:r>
              <a:rPr lang="en-US" sz="1100" dirty="0"/>
              <a:t>Repurchase</a:t>
            </a:r>
          </a:p>
          <a:p>
            <a:pPr marL="628650" lvl="1" indent="-171450" fontAlgn="ctr">
              <a:buFont typeface="Arial" panose="020B0604020202020204" pitchFamily="34" charset="0"/>
              <a:buChar char="•"/>
            </a:pPr>
            <a:r>
              <a:rPr lang="en-US" sz="1100" dirty="0" err="1"/>
              <a:t>Re_architecting</a:t>
            </a:r>
            <a:r>
              <a:rPr lang="en-US" sz="1100" dirty="0"/>
              <a:t> / refactor </a:t>
            </a:r>
          </a:p>
          <a:p>
            <a:pPr marL="628650" lvl="1" indent="-171450" fontAlgn="ctr">
              <a:buFont typeface="Arial" panose="020B0604020202020204" pitchFamily="34" charset="0"/>
              <a:buChar char="•"/>
            </a:pPr>
            <a:r>
              <a:rPr lang="en-US" sz="1100" dirty="0"/>
              <a:t>Retire</a:t>
            </a:r>
          </a:p>
          <a:p>
            <a:pPr marL="628650" lvl="1" indent="-171450" fontAlgn="ctr">
              <a:buFont typeface="Arial" panose="020B0604020202020204" pitchFamily="34" charset="0"/>
              <a:buChar char="•"/>
            </a:pPr>
            <a:r>
              <a:rPr lang="en-US" sz="1100" dirty="0"/>
              <a:t>retain</a:t>
            </a:r>
          </a:p>
          <a:p>
            <a:pPr fontAlgn="ctr"/>
            <a:r>
              <a:rPr lang="en-US" sz="1100" dirty="0"/>
              <a:t>Unstructured Data Migration(File, Block)</a:t>
            </a:r>
          </a:p>
          <a:p>
            <a:pPr lvl="1" fontAlgn="ctr"/>
            <a:r>
              <a:rPr lang="en-US" sz="1100" dirty="0"/>
              <a:t>File gateway</a:t>
            </a:r>
          </a:p>
          <a:p>
            <a:pPr lvl="1" fontAlgn="ctr"/>
            <a:r>
              <a:rPr lang="en-US" sz="1100" dirty="0"/>
              <a:t>Volume Gateway (32 Volumes)</a:t>
            </a:r>
          </a:p>
          <a:p>
            <a:pPr lvl="2" fontAlgn="ctr"/>
            <a:r>
              <a:rPr lang="en-US" sz="1100" dirty="0"/>
              <a:t>Cache - 32 TB ( 1 PB volume)</a:t>
            </a:r>
          </a:p>
          <a:p>
            <a:pPr lvl="2" fontAlgn="ctr"/>
            <a:r>
              <a:rPr lang="en-US" sz="1100" dirty="0"/>
              <a:t>Shared - 16 TB (512 TB per volume</a:t>
            </a:r>
          </a:p>
          <a:p>
            <a:pPr lvl="1" fontAlgn="ctr"/>
            <a:r>
              <a:rPr lang="en-US" sz="1100" dirty="0"/>
              <a:t>Tape Gateway</a:t>
            </a:r>
          </a:p>
          <a:p>
            <a:pPr fontAlgn="ctr"/>
            <a:r>
              <a:rPr lang="en-US" sz="1100" dirty="0"/>
              <a:t>Large Data</a:t>
            </a:r>
          </a:p>
          <a:p>
            <a:pPr lvl="1" fontAlgn="ctr"/>
            <a:r>
              <a:rPr lang="en-US" sz="1100" dirty="0"/>
              <a:t>Snowball ( 50 Tb - 80 TB)</a:t>
            </a:r>
          </a:p>
          <a:p>
            <a:pPr lvl="1" fontAlgn="ctr"/>
            <a:r>
              <a:rPr lang="en-US" sz="1100" dirty="0" err="1"/>
              <a:t>Snallball</a:t>
            </a:r>
            <a:r>
              <a:rPr lang="en-US" sz="1100" dirty="0"/>
              <a:t> Edge (100 TB)</a:t>
            </a:r>
          </a:p>
          <a:p>
            <a:pPr lvl="1" fontAlgn="ctr"/>
            <a:r>
              <a:rPr lang="en-US" sz="1100" dirty="0"/>
              <a:t>Snowmobile ()</a:t>
            </a:r>
          </a:p>
          <a:p>
            <a:pPr fontAlgn="ctr"/>
            <a:r>
              <a:rPr lang="en-US" sz="1100" dirty="0"/>
              <a:t>Database</a:t>
            </a:r>
          </a:p>
          <a:p>
            <a:pPr lvl="1" fontAlgn="ctr"/>
            <a:r>
              <a:rPr lang="en-US" sz="1100" dirty="0"/>
              <a:t>DMS</a:t>
            </a:r>
          </a:p>
          <a:p>
            <a:pPr lvl="1" fontAlgn="ctr"/>
            <a:r>
              <a:rPr lang="en-US" sz="1100" dirty="0"/>
              <a:t>Schema Conversion Tool</a:t>
            </a:r>
          </a:p>
          <a:p>
            <a:pPr fontAlgn="ctr"/>
            <a:r>
              <a:rPr lang="en-US" sz="1100" dirty="0"/>
              <a:t>Virtual Machine</a:t>
            </a:r>
          </a:p>
          <a:p>
            <a:pPr lvl="1" fontAlgn="ctr"/>
            <a:r>
              <a:rPr lang="en-US" sz="1100" dirty="0"/>
              <a:t>AWS Server Migration Service (SMS)</a:t>
            </a:r>
          </a:p>
          <a:p>
            <a:pPr lvl="1" fontAlgn="ctr"/>
            <a:r>
              <a:rPr lang="en-US" sz="1100" dirty="0"/>
              <a:t>Service Discovery</a:t>
            </a:r>
          </a:p>
          <a:p>
            <a:pPr lvl="2" fontAlgn="ctr"/>
            <a:r>
              <a:rPr lang="en-US" sz="1100" dirty="0"/>
              <a:t> Agent less</a:t>
            </a:r>
          </a:p>
          <a:p>
            <a:pPr lvl="2" fontAlgn="ctr"/>
            <a:r>
              <a:rPr lang="en-US" sz="1100" dirty="0"/>
              <a:t>With Agent</a:t>
            </a:r>
          </a:p>
          <a:p>
            <a:r>
              <a:rPr lang="en-US" sz="1100" dirty="0"/>
              <a:t> </a:t>
            </a:r>
          </a:p>
          <a:p>
            <a:pPr fontAlgn="ctr"/>
            <a:r>
              <a:rPr lang="en-US" sz="1100" dirty="0"/>
              <a:t>Disaster Recovery</a:t>
            </a:r>
          </a:p>
          <a:p>
            <a:pPr fontAlgn="ctr"/>
            <a:r>
              <a:rPr lang="en-US" sz="1100" dirty="0"/>
              <a:t>Communication</a:t>
            </a:r>
          </a:p>
          <a:p>
            <a:pPr lvl="1" fontAlgn="ctr"/>
            <a:r>
              <a:rPr lang="en-US" sz="1100" dirty="0"/>
              <a:t>VPN (Site to Site)</a:t>
            </a:r>
          </a:p>
          <a:p>
            <a:pPr lvl="2" fontAlgn="ctr"/>
            <a:r>
              <a:rPr lang="en-US" sz="1100" dirty="0"/>
              <a:t>Customer Gateway(CGW)</a:t>
            </a:r>
          </a:p>
          <a:p>
            <a:pPr lvl="2" fontAlgn="ctr"/>
            <a:r>
              <a:rPr lang="en-US" sz="1100" dirty="0"/>
              <a:t>Private VPN Gateway(VGW)</a:t>
            </a:r>
          </a:p>
          <a:p>
            <a:pPr lvl="1" fontAlgn="ctr"/>
            <a:r>
              <a:rPr lang="en-US" sz="1100" dirty="0"/>
              <a:t>VPN Cloud Hub</a:t>
            </a:r>
          </a:p>
          <a:p>
            <a:pPr lvl="1" fontAlgn="ctr"/>
            <a:r>
              <a:rPr lang="en-US" sz="1100" dirty="0"/>
              <a:t>VPN client</a:t>
            </a:r>
          </a:p>
          <a:p>
            <a:pPr lvl="1" fontAlgn="ctr"/>
            <a:r>
              <a:rPr lang="en-US" sz="1100" dirty="0"/>
              <a:t>Direct Connect</a:t>
            </a:r>
          </a:p>
          <a:p>
            <a:pPr lvl="2" fontAlgn="ctr"/>
            <a:r>
              <a:rPr lang="en-US" sz="1100" dirty="0"/>
              <a:t>VIF</a:t>
            </a:r>
          </a:p>
          <a:p>
            <a:pPr lvl="2" fontAlgn="ctr"/>
            <a:r>
              <a:rPr lang="en-US" sz="1100" dirty="0"/>
              <a:t>Direct Connect Link Aggregate Group</a:t>
            </a:r>
          </a:p>
          <a:p>
            <a:pPr lvl="2" fontAlgn="ctr"/>
            <a:r>
              <a:rPr lang="en-US" sz="1100" dirty="0"/>
              <a:t>Direct Connect Gateway</a:t>
            </a:r>
          </a:p>
          <a:p>
            <a:endParaRPr lang="en-US" sz="1100" dirty="0"/>
          </a:p>
        </p:txBody>
      </p:sp>
    </p:spTree>
    <p:extLst>
      <p:ext uri="{BB962C8B-B14F-4D97-AF65-F5344CB8AC3E}">
        <p14:creationId xmlns:p14="http://schemas.microsoft.com/office/powerpoint/2010/main" val="3017277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2E8EA-B337-41A1-B14D-9B982972C5BD}"/>
              </a:ext>
            </a:extLst>
          </p:cNvPr>
          <p:cNvSpPr txBox="1"/>
          <p:nvPr/>
        </p:nvSpPr>
        <p:spPr>
          <a:xfrm>
            <a:off x="928468" y="0"/>
            <a:ext cx="6724357" cy="6909584"/>
          </a:xfrm>
          <a:prstGeom prst="rect">
            <a:avLst/>
          </a:prstGeom>
          <a:noFill/>
        </p:spPr>
        <p:txBody>
          <a:bodyPr wrap="square" rtlCol="0">
            <a:spAutoFit/>
          </a:bodyPr>
          <a:lstStyle/>
          <a:p>
            <a:r>
              <a:rPr lang="en-US" b="1" dirty="0"/>
              <a:t>Virtual Private  Computing</a:t>
            </a:r>
            <a:endParaRPr lang="en-US" dirty="0"/>
          </a:p>
          <a:p>
            <a:pPr lvl="1" fontAlgn="ctr"/>
            <a:r>
              <a:rPr lang="en-US" dirty="0"/>
              <a:t> VPC</a:t>
            </a:r>
          </a:p>
          <a:p>
            <a:pPr lvl="1" fontAlgn="ctr"/>
            <a:r>
              <a:rPr lang="en-US" dirty="0"/>
              <a:t>Subnet</a:t>
            </a:r>
          </a:p>
          <a:p>
            <a:pPr lvl="2" fontAlgn="ctr"/>
            <a:r>
              <a:rPr lang="en-US" dirty="0"/>
              <a:t>Private</a:t>
            </a:r>
          </a:p>
          <a:p>
            <a:pPr lvl="2" fontAlgn="ctr"/>
            <a:r>
              <a:rPr lang="en-US" dirty="0"/>
              <a:t>Public</a:t>
            </a:r>
          </a:p>
          <a:p>
            <a:pPr lvl="1" fontAlgn="ctr"/>
            <a:r>
              <a:rPr lang="en-US" dirty="0"/>
              <a:t>Elastic Network Interface</a:t>
            </a:r>
          </a:p>
          <a:p>
            <a:pPr lvl="1" fontAlgn="ctr"/>
            <a:r>
              <a:rPr lang="en-US" dirty="0"/>
              <a:t>Security</a:t>
            </a:r>
          </a:p>
          <a:p>
            <a:pPr lvl="2" fontAlgn="ctr"/>
            <a:r>
              <a:rPr lang="en-US" dirty="0"/>
              <a:t>Routing Table</a:t>
            </a:r>
          </a:p>
          <a:p>
            <a:pPr lvl="2" fontAlgn="ctr"/>
            <a:r>
              <a:rPr lang="en-US" dirty="0"/>
              <a:t>Security Group</a:t>
            </a:r>
          </a:p>
          <a:p>
            <a:pPr lvl="2" fontAlgn="ctr"/>
            <a:r>
              <a:rPr lang="en-US" dirty="0"/>
              <a:t>NACL</a:t>
            </a:r>
          </a:p>
          <a:p>
            <a:pPr lvl="1" fontAlgn="ctr"/>
            <a:r>
              <a:rPr lang="en-US" dirty="0"/>
              <a:t>Communication</a:t>
            </a:r>
          </a:p>
          <a:p>
            <a:pPr lvl="2" fontAlgn="ctr"/>
            <a:r>
              <a:rPr lang="en-US" dirty="0"/>
              <a:t>NAT Instance / NAT Gateway</a:t>
            </a:r>
          </a:p>
          <a:p>
            <a:pPr lvl="2" fontAlgn="ctr"/>
            <a:r>
              <a:rPr lang="en-US" dirty="0"/>
              <a:t>Internet Gateway( IGW) </a:t>
            </a:r>
          </a:p>
          <a:p>
            <a:pPr lvl="2" fontAlgn="ctr"/>
            <a:r>
              <a:rPr lang="en-US" dirty="0"/>
              <a:t>Bastion Host(jump Box)</a:t>
            </a:r>
          </a:p>
          <a:p>
            <a:pPr lvl="2" fontAlgn="ctr"/>
            <a:r>
              <a:rPr lang="en-US" dirty="0"/>
              <a:t> VPC Peering (Not transitive)</a:t>
            </a:r>
          </a:p>
          <a:p>
            <a:pPr lvl="2" fontAlgn="ctr"/>
            <a:r>
              <a:rPr lang="en-US" dirty="0"/>
              <a:t>Transitive Gateway</a:t>
            </a:r>
          </a:p>
          <a:p>
            <a:pPr lvl="3" fontAlgn="ctr"/>
            <a:r>
              <a:rPr lang="en-US" dirty="0"/>
              <a:t>Gateway Endpoint</a:t>
            </a:r>
          </a:p>
          <a:p>
            <a:pPr lvl="3" fontAlgn="ctr"/>
            <a:r>
              <a:rPr lang="en-US" dirty="0"/>
              <a:t>Endpoint Interface</a:t>
            </a:r>
          </a:p>
          <a:p>
            <a:pPr lvl="2" fontAlgn="ctr"/>
            <a:r>
              <a:rPr lang="en-US" dirty="0"/>
              <a:t>Endpoint Services / Private Link</a:t>
            </a:r>
          </a:p>
          <a:p>
            <a:r>
              <a:rPr lang="en-US" dirty="0"/>
              <a:t> </a:t>
            </a:r>
          </a:p>
          <a:p>
            <a:r>
              <a:rPr lang="en-US" dirty="0"/>
              <a:t> </a:t>
            </a:r>
          </a:p>
          <a:p>
            <a:r>
              <a:rPr lang="en-US" dirty="0"/>
              <a:t> </a:t>
            </a:r>
          </a:p>
          <a:p>
            <a:r>
              <a:rPr lang="en-US" dirty="0"/>
              <a:t> </a:t>
            </a:r>
          </a:p>
          <a:p>
            <a:r>
              <a:rPr lang="en-US" dirty="0"/>
              <a:t> </a:t>
            </a:r>
          </a:p>
          <a:p>
            <a:endParaRPr lang="en-US" sz="1100" dirty="0"/>
          </a:p>
        </p:txBody>
      </p:sp>
    </p:spTree>
    <p:extLst>
      <p:ext uri="{BB962C8B-B14F-4D97-AF65-F5344CB8AC3E}">
        <p14:creationId xmlns:p14="http://schemas.microsoft.com/office/powerpoint/2010/main" val="260142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36" y="0"/>
            <a:ext cx="9144000" cy="775855"/>
          </a:xfrm>
        </p:spPr>
        <p:txBody>
          <a:bodyPr>
            <a:normAutofit/>
          </a:bodyPr>
          <a:lstStyle/>
          <a:p>
            <a:pPr algn="l"/>
            <a:r>
              <a:rPr lang="en-US" sz="3600" dirty="0"/>
              <a:t>Architecture Styles</a:t>
            </a:r>
          </a:p>
        </p:txBody>
      </p:sp>
      <p:graphicFrame>
        <p:nvGraphicFramePr>
          <p:cNvPr id="7" name="Table 6"/>
          <p:cNvGraphicFramePr>
            <a:graphicFrameLocks noGrp="1"/>
          </p:cNvGraphicFramePr>
          <p:nvPr>
            <p:extLst>
              <p:ext uri="{D42A27DB-BD31-4B8C-83A1-F6EECF244321}">
                <p14:modId xmlns:p14="http://schemas.microsoft.com/office/powerpoint/2010/main" val="3109641026"/>
              </p:ext>
            </p:extLst>
          </p:nvPr>
        </p:nvGraphicFramePr>
        <p:xfrm>
          <a:off x="1436253" y="1537082"/>
          <a:ext cx="9730510" cy="4493396"/>
        </p:xfrm>
        <a:graphic>
          <a:graphicData uri="http://schemas.openxmlformats.org/drawingml/2006/table">
            <a:tbl>
              <a:tblPr firstRow="1" bandRow="1">
                <a:tableStyleId>{5C22544A-7EE6-4342-B048-85BDC9FD1C3A}</a:tableStyleId>
              </a:tblPr>
              <a:tblGrid>
                <a:gridCol w="2429165">
                  <a:extLst>
                    <a:ext uri="{9D8B030D-6E8A-4147-A177-3AD203B41FA5}">
                      <a16:colId xmlns:a16="http://schemas.microsoft.com/office/drawing/2014/main" val="1379360593"/>
                    </a:ext>
                  </a:extLst>
                </a:gridCol>
                <a:gridCol w="7301345">
                  <a:extLst>
                    <a:ext uri="{9D8B030D-6E8A-4147-A177-3AD203B41FA5}">
                      <a16:colId xmlns:a16="http://schemas.microsoft.com/office/drawing/2014/main" val="565761278"/>
                    </a:ext>
                  </a:extLst>
                </a:gridCol>
              </a:tblGrid>
              <a:tr h="561476">
                <a:tc>
                  <a:txBody>
                    <a:bodyPr/>
                    <a:lstStyle/>
                    <a:p>
                      <a:r>
                        <a:rPr lang="en-US" sz="1800" b="1" i="0" u="none" strike="noStrike" kern="1200" baseline="0" dirty="0">
                          <a:solidFill>
                            <a:schemeClr val="lt1"/>
                          </a:solidFill>
                          <a:latin typeface="+mn-lt"/>
                          <a:ea typeface="+mn-ea"/>
                          <a:cs typeface="+mn-cs"/>
                        </a:rPr>
                        <a:t>Category</a:t>
                      </a:r>
                      <a:endParaRPr lang="en-US" dirty="0"/>
                    </a:p>
                  </a:txBody>
                  <a:tcPr/>
                </a:tc>
                <a:tc>
                  <a:txBody>
                    <a:bodyPr/>
                    <a:lstStyle/>
                    <a:p>
                      <a:r>
                        <a:rPr lang="en-US" sz="1800" b="1" i="0" u="none" strike="noStrike" kern="1200" baseline="0" dirty="0">
                          <a:solidFill>
                            <a:schemeClr val="lt1"/>
                          </a:solidFill>
                          <a:latin typeface="+mn-lt"/>
                          <a:ea typeface="+mn-ea"/>
                          <a:cs typeface="+mn-cs"/>
                        </a:rPr>
                        <a:t>Architecture Styles</a:t>
                      </a:r>
                      <a:endParaRPr lang="en-US" dirty="0"/>
                    </a:p>
                  </a:txBody>
                  <a:tcPr/>
                </a:tc>
                <a:extLst>
                  <a:ext uri="{0D108BD9-81ED-4DB2-BD59-A6C34878D82A}">
                    <a16:rowId xmlns:a16="http://schemas.microsoft.com/office/drawing/2014/main" val="233898677"/>
                  </a:ext>
                </a:extLst>
              </a:tr>
              <a:tr h="561476">
                <a:tc>
                  <a:txBody>
                    <a:bodyPr/>
                    <a:lstStyle/>
                    <a:p>
                      <a:r>
                        <a:rPr lang="en-US" sz="1800" b="0" i="1" u="none" strike="noStrike" kern="1200" baseline="0" dirty="0">
                          <a:solidFill>
                            <a:schemeClr val="dk1"/>
                          </a:solidFill>
                          <a:latin typeface="+mn-lt"/>
                          <a:ea typeface="+mn-ea"/>
                          <a:cs typeface="+mn-cs"/>
                        </a:rPr>
                        <a:t>Deployment</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Client/server</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 3-Tier</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 N-Tier</a:t>
                      </a:r>
                      <a:endParaRPr lang="en-US" dirty="0"/>
                    </a:p>
                  </a:txBody>
                  <a:tcPr/>
                </a:tc>
                <a:extLst>
                  <a:ext uri="{0D108BD9-81ED-4DB2-BD59-A6C34878D82A}">
                    <a16:rowId xmlns:a16="http://schemas.microsoft.com/office/drawing/2014/main" val="2694304535"/>
                  </a:ext>
                </a:extLst>
              </a:tr>
              <a:tr h="561476">
                <a:tc>
                  <a:txBody>
                    <a:bodyPr/>
                    <a:lstStyle/>
                    <a:p>
                      <a:r>
                        <a:rPr lang="en-US" sz="1800" b="0" i="1" u="none" strike="noStrike" kern="1200" baseline="0" dirty="0">
                          <a:solidFill>
                            <a:schemeClr val="dk1"/>
                          </a:solidFill>
                          <a:latin typeface="+mn-lt"/>
                          <a:ea typeface="+mn-ea"/>
                          <a:cs typeface="+mn-cs"/>
                        </a:rPr>
                        <a:t>Structure</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Component-Based</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Object-Oriented</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 Layered Architecture</a:t>
                      </a:r>
                      <a:endParaRPr lang="en-US" dirty="0"/>
                    </a:p>
                  </a:txBody>
                  <a:tcPr/>
                </a:tc>
                <a:extLst>
                  <a:ext uri="{0D108BD9-81ED-4DB2-BD59-A6C34878D82A}">
                    <a16:rowId xmlns:a16="http://schemas.microsoft.com/office/drawing/2014/main" val="2728075034"/>
                  </a:ext>
                </a:extLst>
              </a:tr>
              <a:tr h="561476">
                <a:tc>
                  <a:txBody>
                    <a:bodyPr/>
                    <a:lstStyle/>
                    <a:p>
                      <a:r>
                        <a:rPr lang="en-US" sz="1800" b="0" i="1" u="none" strike="noStrike" kern="1200" baseline="0" dirty="0">
                          <a:solidFill>
                            <a:schemeClr val="dk1"/>
                          </a:solidFill>
                          <a:latin typeface="+mn-lt"/>
                          <a:ea typeface="+mn-ea"/>
                          <a:cs typeface="+mn-cs"/>
                        </a:rPr>
                        <a:t>Domain</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Domain Model</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Gateway</a:t>
                      </a:r>
                      <a:endParaRPr lang="en-US" dirty="0"/>
                    </a:p>
                  </a:txBody>
                  <a:tcPr/>
                </a:tc>
                <a:extLst>
                  <a:ext uri="{0D108BD9-81ED-4DB2-BD59-A6C34878D82A}">
                    <a16:rowId xmlns:a16="http://schemas.microsoft.com/office/drawing/2014/main" val="4006018081"/>
                  </a:ext>
                </a:extLst>
              </a:tr>
              <a:tr h="969122">
                <a:tc>
                  <a:txBody>
                    <a:bodyPr/>
                    <a:lstStyle/>
                    <a:p>
                      <a:r>
                        <a:rPr lang="en-US" sz="1800" b="0" i="1" u="none" strike="noStrike" kern="1200" baseline="0" dirty="0">
                          <a:solidFill>
                            <a:schemeClr val="dk1"/>
                          </a:solidFill>
                          <a:latin typeface="+mn-lt"/>
                          <a:ea typeface="+mn-ea"/>
                          <a:cs typeface="+mn-cs"/>
                        </a:rPr>
                        <a:t>Communication</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Service-Oriented Architecture (SOA)</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Message Bus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Pipes and</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Filters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REST</a:t>
                      </a:r>
                      <a:endParaRPr lang="en-US" dirty="0"/>
                    </a:p>
                  </a:txBody>
                  <a:tcPr/>
                </a:tc>
                <a:extLst>
                  <a:ext uri="{0D108BD9-81ED-4DB2-BD59-A6C34878D82A}">
                    <a16:rowId xmlns:a16="http://schemas.microsoft.com/office/drawing/2014/main" val="2498198337"/>
                  </a:ext>
                </a:extLst>
              </a:tr>
            </a:tbl>
          </a:graphicData>
        </a:graphic>
      </p:graphicFrame>
    </p:spTree>
    <p:extLst>
      <p:ext uri="{BB962C8B-B14F-4D97-AF65-F5344CB8AC3E}">
        <p14:creationId xmlns:p14="http://schemas.microsoft.com/office/powerpoint/2010/main" val="258128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9" y="1163780"/>
            <a:ext cx="10183090" cy="5458691"/>
          </a:xfrm>
          <a:prstGeom prst="rect">
            <a:avLst/>
          </a:prstGeom>
        </p:spPr>
      </p:pic>
      <p:sp>
        <p:nvSpPr>
          <p:cNvPr id="3" name="Rectangle 2"/>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Holistic View</a:t>
            </a:r>
          </a:p>
        </p:txBody>
      </p:sp>
    </p:spTree>
    <p:extLst>
      <p:ext uri="{BB962C8B-B14F-4D97-AF65-F5344CB8AC3E}">
        <p14:creationId xmlns:p14="http://schemas.microsoft.com/office/powerpoint/2010/main" val="84801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36" y="999785"/>
            <a:ext cx="9393381" cy="5567269"/>
          </a:xfrm>
          <a:prstGeom prst="rect">
            <a:avLst/>
          </a:prstGeom>
        </p:spPr>
      </p:pic>
      <p:sp>
        <p:nvSpPr>
          <p:cNvPr id="3" name="Rectangle 2"/>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Common Application Architecture</a:t>
            </a:r>
          </a:p>
        </p:txBody>
      </p:sp>
    </p:spTree>
    <p:extLst>
      <p:ext uri="{BB962C8B-B14F-4D97-AF65-F5344CB8AC3E}">
        <p14:creationId xmlns:p14="http://schemas.microsoft.com/office/powerpoint/2010/main" val="111941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Box 140"/>
          <p:cNvSpPr txBox="1"/>
          <p:nvPr/>
        </p:nvSpPr>
        <p:spPr>
          <a:xfrm>
            <a:off x="409518" y="4343799"/>
            <a:ext cx="8325049" cy="457200"/>
          </a:xfrm>
          <a:prstGeom prst="rect">
            <a:avLst/>
          </a:prstGeom>
          <a:solidFill>
            <a:schemeClr val="accent1">
              <a:lumMod val="20000"/>
              <a:lumOff val="80000"/>
              <a:alpha val="57000"/>
            </a:schemeClr>
          </a:solidFill>
        </p:spPr>
        <p:txBody>
          <a:bodyPr wrap="square" rtlCol="0">
            <a:spAutoFit/>
          </a:bodyPr>
          <a:lstStyle/>
          <a:p>
            <a:endParaRPr lang="en-US" sz="750" dirty="0">
              <a:solidFill>
                <a:srgbClr val="002060"/>
              </a:solidFill>
              <a:latin typeface="Gill Sans MT" panose="020B0502020104020203" pitchFamily="34" charset="0"/>
            </a:endParaRPr>
          </a:p>
        </p:txBody>
      </p:sp>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Target State -  Application Architecture</a:t>
            </a:r>
          </a:p>
        </p:txBody>
      </p:sp>
      <p:cxnSp>
        <p:nvCxnSpPr>
          <p:cNvPr id="6" name="Straight Connector 5"/>
          <p:cNvCxnSpPr/>
          <p:nvPr/>
        </p:nvCxnSpPr>
        <p:spPr>
          <a:xfrm>
            <a:off x="121752" y="386716"/>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713269" y="119274"/>
            <a:ext cx="7513982" cy="220404"/>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Calibri"/>
            </a:endParaRPr>
          </a:p>
        </p:txBody>
      </p:sp>
      <p:sp>
        <p:nvSpPr>
          <p:cNvPr id="83" name="Rectangle 82"/>
          <p:cNvSpPr/>
          <p:nvPr/>
        </p:nvSpPr>
        <p:spPr>
          <a:xfrm>
            <a:off x="403167" y="645674"/>
            <a:ext cx="1661313" cy="3146148"/>
          </a:xfrm>
          <a:prstGeom prst="rect">
            <a:avLst/>
          </a:prstGeom>
          <a:solidFill>
            <a:srgbClr val="ECF4FA">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sp>
        <p:nvSpPr>
          <p:cNvPr id="91" name="Rectangle 90"/>
          <p:cNvSpPr/>
          <p:nvPr/>
        </p:nvSpPr>
        <p:spPr>
          <a:xfrm>
            <a:off x="2364394" y="1138533"/>
            <a:ext cx="6370173" cy="2249566"/>
          </a:xfrm>
          <a:prstGeom prst="rect">
            <a:avLst/>
          </a:prstGeom>
          <a:solidFill>
            <a:srgbClr val="EC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cxnSp>
        <p:nvCxnSpPr>
          <p:cNvPr id="92" name="Straight Connector 91"/>
          <p:cNvCxnSpPr/>
          <p:nvPr/>
        </p:nvCxnSpPr>
        <p:spPr>
          <a:xfrm flipV="1">
            <a:off x="345295" y="596660"/>
            <a:ext cx="2275" cy="5263601"/>
          </a:xfrm>
          <a:prstGeom prst="line">
            <a:avLst/>
          </a:prstGeom>
          <a:ln w="3175">
            <a:solidFill>
              <a:srgbClr val="C00000"/>
            </a:solidFill>
            <a:prstDash val="lgDashDot"/>
          </a:ln>
        </p:spPr>
        <p:style>
          <a:lnRef idx="1">
            <a:schemeClr val="accent6"/>
          </a:lnRef>
          <a:fillRef idx="0">
            <a:schemeClr val="accent6"/>
          </a:fillRef>
          <a:effectRef idx="0">
            <a:schemeClr val="accent6"/>
          </a:effectRef>
          <a:fontRef idx="minor">
            <a:schemeClr val="tx1"/>
          </a:fontRef>
        </p:style>
      </p:cxnSp>
      <p:sp>
        <p:nvSpPr>
          <p:cNvPr id="93" name="Rounded Rectangle 92"/>
          <p:cNvSpPr/>
          <p:nvPr/>
        </p:nvSpPr>
        <p:spPr>
          <a:xfrm>
            <a:off x="2547004" y="2107211"/>
            <a:ext cx="1439340" cy="359175"/>
          </a:xfrm>
          <a:prstGeom prst="roundRect">
            <a:avLst/>
          </a:prstGeom>
          <a:solidFill>
            <a:srgbClr val="FFF8E5"/>
          </a:solidFill>
          <a:ln w="3175" cap="rnd">
            <a:solidFill>
              <a:srgbClr val="E5B9B5"/>
            </a:solidFill>
            <a:round/>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a:solidFill>
                  <a:srgbClr val="002060"/>
                </a:solidFill>
              </a:rPr>
              <a:t>WCF Restful Interface</a:t>
            </a:r>
          </a:p>
        </p:txBody>
      </p:sp>
      <p:sp>
        <p:nvSpPr>
          <p:cNvPr id="114" name="Rounded Rectangle 113"/>
          <p:cNvSpPr/>
          <p:nvPr/>
        </p:nvSpPr>
        <p:spPr>
          <a:xfrm>
            <a:off x="2546026" y="2818809"/>
            <a:ext cx="1440317" cy="361707"/>
          </a:xfrm>
          <a:prstGeom prst="roundRect">
            <a:avLst/>
          </a:prstGeom>
          <a:solidFill>
            <a:schemeClr val="accent4">
              <a:lumMod val="60000"/>
              <a:lumOff val="40000"/>
            </a:schemeClr>
          </a:solidFill>
          <a:ln w="3175">
            <a:solidFill>
              <a:schemeClr val="accent4">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50" dirty="0">
              <a:solidFill>
                <a:srgbClr val="002060"/>
              </a:solidFill>
            </a:endParaRPr>
          </a:p>
          <a:p>
            <a:pPr algn="ctr"/>
            <a:r>
              <a:rPr lang="en-US" sz="1050" dirty="0">
                <a:solidFill>
                  <a:srgbClr val="002060"/>
                </a:solidFill>
              </a:rPr>
              <a:t>Auto Mapper and Filters</a:t>
            </a:r>
          </a:p>
          <a:p>
            <a:pPr algn="ctr"/>
            <a:endParaRPr lang="en-US" sz="1050" dirty="0">
              <a:solidFill>
                <a:srgbClr val="002060"/>
              </a:solidFill>
            </a:endParaRPr>
          </a:p>
        </p:txBody>
      </p:sp>
      <p:sp>
        <p:nvSpPr>
          <p:cNvPr id="116" name="Rectangle 115"/>
          <p:cNvSpPr/>
          <p:nvPr/>
        </p:nvSpPr>
        <p:spPr>
          <a:xfrm>
            <a:off x="2375035" y="616720"/>
            <a:ext cx="6359532" cy="465790"/>
          </a:xfrm>
          <a:prstGeom prst="rect">
            <a:avLst/>
          </a:prstGeom>
          <a:solidFill>
            <a:srgbClr val="EC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Gill Sans MT" panose="020B0502020104020203" pitchFamily="34" charset="0"/>
            </a:endParaRPr>
          </a:p>
        </p:txBody>
      </p:sp>
      <p:sp>
        <p:nvSpPr>
          <p:cNvPr id="121" name="Rounded Rectangle 120"/>
          <p:cNvSpPr/>
          <p:nvPr/>
        </p:nvSpPr>
        <p:spPr>
          <a:xfrm>
            <a:off x="2547003" y="1292149"/>
            <a:ext cx="1439341" cy="524767"/>
          </a:xfrm>
          <a:prstGeom prst="roundRect">
            <a:avLst/>
          </a:prstGeom>
          <a:solidFill>
            <a:schemeClr val="accent4">
              <a:lumMod val="60000"/>
              <a:lumOff val="40000"/>
            </a:schemeClr>
          </a:solidFill>
          <a:ln w="3175">
            <a:solidFill>
              <a:schemeClr val="accent4">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a:solidFill>
                  <a:srgbClr val="002060"/>
                </a:solidFill>
              </a:rPr>
              <a:t>ASP.NET MVC </a:t>
            </a:r>
          </a:p>
          <a:p>
            <a:pPr algn="ctr"/>
            <a:r>
              <a:rPr lang="en-US" sz="1050" dirty="0">
                <a:solidFill>
                  <a:srgbClr val="002060"/>
                </a:solidFill>
              </a:rPr>
              <a:t>(Router, Controller, Model, View Model)</a:t>
            </a:r>
          </a:p>
        </p:txBody>
      </p:sp>
      <p:cxnSp>
        <p:nvCxnSpPr>
          <p:cNvPr id="122" name="Straight Connector 121"/>
          <p:cNvCxnSpPr/>
          <p:nvPr/>
        </p:nvCxnSpPr>
        <p:spPr>
          <a:xfrm flipH="1" flipV="1">
            <a:off x="2171810" y="645674"/>
            <a:ext cx="31376" cy="5145292"/>
          </a:xfrm>
          <a:prstGeom prst="line">
            <a:avLst/>
          </a:prstGeom>
          <a:ln w="3175">
            <a:solidFill>
              <a:srgbClr val="C00000"/>
            </a:solidFill>
            <a:prstDash val="lgDashDot"/>
          </a:ln>
        </p:spPr>
        <p:style>
          <a:lnRef idx="1">
            <a:schemeClr val="accent6"/>
          </a:lnRef>
          <a:fillRef idx="0">
            <a:schemeClr val="accent6"/>
          </a:fillRef>
          <a:effectRef idx="0">
            <a:schemeClr val="accent6"/>
          </a:effectRef>
          <a:fontRef idx="minor">
            <a:schemeClr val="tx1"/>
          </a:fontRef>
        </p:style>
      </p:cxnSp>
      <p:cxnSp>
        <p:nvCxnSpPr>
          <p:cNvPr id="123" name="Straight Connector 122"/>
          <p:cNvCxnSpPr/>
          <p:nvPr/>
        </p:nvCxnSpPr>
        <p:spPr>
          <a:xfrm flipH="1" flipV="1">
            <a:off x="6834519" y="560557"/>
            <a:ext cx="65334" cy="5186078"/>
          </a:xfrm>
          <a:prstGeom prst="line">
            <a:avLst/>
          </a:prstGeom>
          <a:ln w="3175">
            <a:solidFill>
              <a:srgbClr val="C00000"/>
            </a:solidFill>
            <a:prstDash val="lgDashDot"/>
          </a:ln>
        </p:spPr>
        <p:style>
          <a:lnRef idx="1">
            <a:schemeClr val="accent6"/>
          </a:lnRef>
          <a:fillRef idx="0">
            <a:schemeClr val="accent6"/>
          </a:fillRef>
          <a:effectRef idx="0">
            <a:schemeClr val="accent6"/>
          </a:effectRef>
          <a:fontRef idx="minor">
            <a:schemeClr val="tx1"/>
          </a:fontRef>
        </p:style>
      </p:cxnSp>
      <p:cxnSp>
        <p:nvCxnSpPr>
          <p:cNvPr id="124" name="Straight Connector 123"/>
          <p:cNvCxnSpPr/>
          <p:nvPr/>
        </p:nvCxnSpPr>
        <p:spPr>
          <a:xfrm flipV="1">
            <a:off x="353835" y="4230806"/>
            <a:ext cx="8489914" cy="32393"/>
          </a:xfrm>
          <a:prstGeom prst="line">
            <a:avLst/>
          </a:prstGeom>
          <a:ln w="3175">
            <a:solidFill>
              <a:srgbClr val="C00000"/>
            </a:solidFill>
            <a:prstDash val="lgDashDot"/>
          </a:ln>
        </p:spPr>
        <p:style>
          <a:lnRef idx="1">
            <a:schemeClr val="accent6"/>
          </a:lnRef>
          <a:fillRef idx="0">
            <a:schemeClr val="accent6"/>
          </a:fillRef>
          <a:effectRef idx="0">
            <a:schemeClr val="accent6"/>
          </a:effectRef>
          <a:fontRef idx="minor">
            <a:schemeClr val="tx1"/>
          </a:fontRef>
        </p:style>
      </p:cxnSp>
      <p:cxnSp>
        <p:nvCxnSpPr>
          <p:cNvPr id="134" name="Straight Connector 133"/>
          <p:cNvCxnSpPr/>
          <p:nvPr/>
        </p:nvCxnSpPr>
        <p:spPr>
          <a:xfrm flipV="1">
            <a:off x="366512" y="5783678"/>
            <a:ext cx="8477237" cy="46748"/>
          </a:xfrm>
          <a:prstGeom prst="line">
            <a:avLst/>
          </a:prstGeom>
          <a:ln w="3175">
            <a:solidFill>
              <a:srgbClr val="C00000"/>
            </a:solidFill>
            <a:prstDash val="lgDashDot"/>
          </a:ln>
        </p:spPr>
        <p:style>
          <a:lnRef idx="1">
            <a:schemeClr val="accent6"/>
          </a:lnRef>
          <a:fillRef idx="0">
            <a:schemeClr val="accent6"/>
          </a:fillRef>
          <a:effectRef idx="0">
            <a:schemeClr val="accent6"/>
          </a:effectRef>
          <a:fontRef idx="minor">
            <a:schemeClr val="tx1"/>
          </a:fontRef>
        </p:style>
      </p:cxnSp>
      <p:sp>
        <p:nvSpPr>
          <p:cNvPr id="140" name="TextBox 139"/>
          <p:cNvSpPr txBox="1"/>
          <p:nvPr/>
        </p:nvSpPr>
        <p:spPr>
          <a:xfrm>
            <a:off x="349502" y="4836525"/>
            <a:ext cx="1904336" cy="769441"/>
          </a:xfrm>
          <a:prstGeom prst="rect">
            <a:avLst/>
          </a:prstGeom>
          <a:noFill/>
        </p:spPr>
        <p:txBody>
          <a:bodyPr wrap="square" rtlCol="0">
            <a:spAutoFit/>
          </a:bodyPr>
          <a:lstStyle/>
          <a:p>
            <a:r>
              <a:rPr lang="en-US" sz="1100" dirty="0">
                <a:solidFill>
                  <a:schemeClr val="accent5">
                    <a:lumMod val="50000"/>
                  </a:schemeClr>
                </a:solidFill>
              </a:rPr>
              <a:t>This layer will use Angular JS with Bootstrap components for GS Configuration and Dashboards</a:t>
            </a:r>
          </a:p>
        </p:txBody>
      </p:sp>
      <p:sp>
        <p:nvSpPr>
          <p:cNvPr id="144" name="Rounded Rectangle 143"/>
          <p:cNvSpPr/>
          <p:nvPr/>
        </p:nvSpPr>
        <p:spPr>
          <a:xfrm>
            <a:off x="570150" y="4419203"/>
            <a:ext cx="1463040" cy="270841"/>
          </a:xfrm>
          <a:prstGeom prst="round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Gill Sans MT" panose="020B0502020104020203" pitchFamily="34" charset="0"/>
              </a:rPr>
              <a:t>Client Tier</a:t>
            </a:r>
          </a:p>
        </p:txBody>
      </p:sp>
      <p:sp>
        <p:nvSpPr>
          <p:cNvPr id="145" name="Rounded Rectangle 144"/>
          <p:cNvSpPr/>
          <p:nvPr/>
        </p:nvSpPr>
        <p:spPr>
          <a:xfrm>
            <a:off x="2423933" y="4426945"/>
            <a:ext cx="1463040" cy="253864"/>
          </a:xfrm>
          <a:prstGeom prst="round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Gill Sans MT" panose="020B0502020104020203" pitchFamily="34" charset="0"/>
              </a:rPr>
              <a:t>Presentation &amp; BP Tier</a:t>
            </a:r>
          </a:p>
        </p:txBody>
      </p:sp>
      <p:sp>
        <p:nvSpPr>
          <p:cNvPr id="146" name="Rounded Rectangle 145"/>
          <p:cNvSpPr/>
          <p:nvPr/>
        </p:nvSpPr>
        <p:spPr>
          <a:xfrm>
            <a:off x="5010904" y="4423074"/>
            <a:ext cx="1463040" cy="291198"/>
          </a:xfrm>
          <a:prstGeom prst="round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Gill Sans MT" panose="020B0502020104020203" pitchFamily="34" charset="0"/>
              </a:rPr>
              <a:t>Middle Tier</a:t>
            </a:r>
          </a:p>
        </p:txBody>
      </p:sp>
      <p:sp>
        <p:nvSpPr>
          <p:cNvPr id="151" name="Rounded Rectangle 150"/>
          <p:cNvSpPr/>
          <p:nvPr/>
        </p:nvSpPr>
        <p:spPr>
          <a:xfrm>
            <a:off x="7085690" y="4430034"/>
            <a:ext cx="1463040" cy="245918"/>
          </a:xfrm>
          <a:prstGeom prst="round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Gill Sans MT" panose="020B0502020104020203" pitchFamily="34" charset="0"/>
              </a:rPr>
              <a:t>Integration</a:t>
            </a:r>
          </a:p>
        </p:txBody>
      </p:sp>
      <p:sp>
        <p:nvSpPr>
          <p:cNvPr id="160" name="TextBox 159"/>
          <p:cNvSpPr txBox="1"/>
          <p:nvPr/>
        </p:nvSpPr>
        <p:spPr>
          <a:xfrm>
            <a:off x="2219678" y="4836525"/>
            <a:ext cx="1914230" cy="1015663"/>
          </a:xfrm>
          <a:prstGeom prst="rect">
            <a:avLst/>
          </a:prstGeom>
          <a:noFill/>
        </p:spPr>
        <p:txBody>
          <a:bodyPr wrap="square" rtlCol="0">
            <a:spAutoFit/>
          </a:bodyPr>
          <a:lstStyle/>
          <a:p>
            <a:r>
              <a:rPr lang="en-US" sz="1000" dirty="0">
                <a:solidFill>
                  <a:schemeClr val="accent5">
                    <a:lumMod val="50000"/>
                  </a:schemeClr>
                </a:solidFill>
              </a:rPr>
              <a:t>This layer interfaces with UI tier. The services are exposed as REST services. JSON prams are converted to POCO Objects. Auto mapper will be used to convert View model to model.</a:t>
            </a:r>
          </a:p>
        </p:txBody>
      </p:sp>
      <p:sp>
        <p:nvSpPr>
          <p:cNvPr id="161" name="TextBox 160"/>
          <p:cNvSpPr txBox="1"/>
          <p:nvPr/>
        </p:nvSpPr>
        <p:spPr>
          <a:xfrm>
            <a:off x="6899853" y="4836525"/>
            <a:ext cx="1834714" cy="707886"/>
          </a:xfrm>
          <a:prstGeom prst="rect">
            <a:avLst/>
          </a:prstGeom>
          <a:noFill/>
        </p:spPr>
        <p:txBody>
          <a:bodyPr wrap="square" rtlCol="0">
            <a:spAutoFit/>
          </a:bodyPr>
          <a:lstStyle/>
          <a:p>
            <a:r>
              <a:rPr lang="en-US" sz="1000" dirty="0">
                <a:solidFill>
                  <a:schemeClr val="accent5">
                    <a:lumMod val="50000"/>
                  </a:schemeClr>
                </a:solidFill>
              </a:rPr>
              <a:t>This tier holds core integration components like APIGEE and External System Interface Layer with Bridger Services</a:t>
            </a:r>
            <a:r>
              <a:rPr lang="en-US" sz="750" dirty="0">
                <a:solidFill>
                  <a:schemeClr val="tx1"/>
                </a:solidFill>
              </a:rPr>
              <a:t>.</a:t>
            </a:r>
          </a:p>
        </p:txBody>
      </p:sp>
      <p:sp>
        <p:nvSpPr>
          <p:cNvPr id="165" name="Rounded Rectangle 164"/>
          <p:cNvSpPr/>
          <p:nvPr/>
        </p:nvSpPr>
        <p:spPr>
          <a:xfrm>
            <a:off x="8930414" y="722438"/>
            <a:ext cx="3013096" cy="3986404"/>
          </a:xfrm>
          <a:prstGeom prst="roundRect">
            <a:avLst/>
          </a:prstGeom>
          <a:ln w="3175">
            <a:solidFill>
              <a:srgbClr val="002060"/>
            </a:solidFill>
          </a:ln>
        </p:spPr>
        <p:style>
          <a:lnRef idx="2">
            <a:schemeClr val="accent1"/>
          </a:lnRef>
          <a:fillRef idx="1">
            <a:schemeClr val="lt1"/>
          </a:fillRef>
          <a:effectRef idx="0">
            <a:schemeClr val="accent1"/>
          </a:effectRef>
          <a:fontRef idx="minor">
            <a:schemeClr val="dk1"/>
          </a:fontRef>
        </p:style>
        <p:txBody>
          <a:bodyPr rtlCol="0" anchor="t"/>
          <a:lstStyle/>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UI layer will use AngularJS to customize user screen look and feel with SPA design approach</a:t>
            </a:r>
          </a:p>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RWD design approach will be leveraged for optimal viewing experience for various channel</a:t>
            </a:r>
          </a:p>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WEB API /WCF RESTFUL service is used in the middle layer</a:t>
            </a:r>
          </a:p>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Splunk/ ELX for log data analysis</a:t>
            </a:r>
          </a:p>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Security services will provide configurable authentication and role authorization </a:t>
            </a:r>
          </a:p>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Custom Job Scheduler / Qurtz Net to manage the scheduling the job</a:t>
            </a:r>
          </a:p>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SLA monitor and Management Information, reconciliation report .</a:t>
            </a:r>
          </a:p>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APIGEE integration to support with homogeneous environment</a:t>
            </a:r>
          </a:p>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Caching the data in a common location to improve the performance</a:t>
            </a:r>
          </a:p>
          <a:p>
            <a:pPr marL="214313" indent="-214313">
              <a:buFont typeface="Wingdings" panose="05000000000000000000" pitchFamily="2" charset="2"/>
              <a:buChar char="ü"/>
            </a:pPr>
            <a:r>
              <a:rPr lang="en-US" sz="1100" dirty="0">
                <a:solidFill>
                  <a:schemeClr val="accent5">
                    <a:lumMod val="50000"/>
                  </a:schemeClr>
                </a:solidFill>
                <a:latin typeface="Arial" panose="020B0604020202020204" pitchFamily="34" charset="0"/>
                <a:cs typeface="Arial" panose="020B0604020202020204" pitchFamily="34" charset="0"/>
              </a:rPr>
              <a:t>Test Driven development </a:t>
            </a:r>
          </a:p>
          <a:p>
            <a:endParaRPr lang="en-US" sz="1100" dirty="0">
              <a:solidFill>
                <a:schemeClr val="accent5">
                  <a:lumMod val="50000"/>
                </a:schemeClr>
              </a:solidFill>
              <a:latin typeface="Arial" panose="020B0604020202020204" pitchFamily="34" charset="0"/>
              <a:cs typeface="Arial" panose="020B0604020202020204" pitchFamily="34" charset="0"/>
            </a:endParaRPr>
          </a:p>
          <a:p>
            <a:pPr marL="214313" indent="-214313">
              <a:buFont typeface="Wingdings" panose="05000000000000000000" pitchFamily="2" charset="2"/>
              <a:buChar char="ü"/>
            </a:pPr>
            <a:endParaRPr lang="en-US" sz="900" dirty="0">
              <a:solidFill>
                <a:srgbClr val="000000"/>
              </a:solidFill>
            </a:endParaRPr>
          </a:p>
        </p:txBody>
      </p:sp>
      <p:sp>
        <p:nvSpPr>
          <p:cNvPr id="167" name="Rounded Rectangle 166"/>
          <p:cNvSpPr/>
          <p:nvPr/>
        </p:nvSpPr>
        <p:spPr>
          <a:xfrm>
            <a:off x="1596493" y="2607774"/>
            <a:ext cx="950779" cy="945503"/>
          </a:xfrm>
          <a:prstGeom prst="roundRect">
            <a:avLst/>
          </a:prstGeom>
          <a:noFill/>
          <a:ln w="3175">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0" dirty="0"/>
          </a:p>
        </p:txBody>
      </p:sp>
      <p:sp>
        <p:nvSpPr>
          <p:cNvPr id="166" name="Rounded Rectangle 165"/>
          <p:cNvSpPr/>
          <p:nvPr/>
        </p:nvSpPr>
        <p:spPr>
          <a:xfrm>
            <a:off x="645909" y="2551770"/>
            <a:ext cx="1120392" cy="1071931"/>
          </a:xfrm>
          <a:prstGeom prst="roundRect">
            <a:avLst>
              <a:gd name="adj" fmla="val 10456"/>
            </a:avLst>
          </a:prstGeom>
          <a:solidFill>
            <a:schemeClr val="accent4">
              <a:lumMod val="60000"/>
              <a:lumOff val="40000"/>
            </a:schemeClr>
          </a:solidFill>
          <a:ln w="31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002060"/>
              </a:solidFill>
            </a:endParaRPr>
          </a:p>
          <a:p>
            <a:pPr algn="ctr"/>
            <a:endParaRPr lang="en-US" sz="1000" dirty="0">
              <a:solidFill>
                <a:srgbClr val="002060"/>
              </a:solidFill>
            </a:endParaRPr>
          </a:p>
          <a:p>
            <a:pPr algn="ctr"/>
            <a:endParaRPr lang="en-US" sz="1000" dirty="0">
              <a:solidFill>
                <a:srgbClr val="002060"/>
              </a:solidFill>
            </a:endParaRPr>
          </a:p>
          <a:p>
            <a:pPr algn="ctr"/>
            <a:endParaRPr lang="en-US" sz="1000" dirty="0">
              <a:solidFill>
                <a:srgbClr val="002060"/>
              </a:solidFill>
            </a:endParaRPr>
          </a:p>
          <a:p>
            <a:pPr algn="ctr"/>
            <a:endParaRPr lang="en-US" sz="1000" dirty="0">
              <a:solidFill>
                <a:srgbClr val="002060"/>
              </a:solidFill>
            </a:endParaRPr>
          </a:p>
          <a:p>
            <a:pPr algn="ctr"/>
            <a:endParaRPr lang="en-US" sz="1000" dirty="0">
              <a:solidFill>
                <a:srgbClr val="002060"/>
              </a:solidFill>
            </a:endParaRPr>
          </a:p>
        </p:txBody>
      </p:sp>
      <p:sp>
        <p:nvSpPr>
          <p:cNvPr id="168" name="Rounded Rectangle 167"/>
          <p:cNvSpPr/>
          <p:nvPr/>
        </p:nvSpPr>
        <p:spPr>
          <a:xfrm>
            <a:off x="813930" y="2668137"/>
            <a:ext cx="819481" cy="109372"/>
          </a:xfrm>
          <a:prstGeom prst="round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Model</a:t>
            </a:r>
          </a:p>
        </p:txBody>
      </p:sp>
      <p:sp>
        <p:nvSpPr>
          <p:cNvPr id="169" name="Rounded Rectangle 168"/>
          <p:cNvSpPr/>
          <p:nvPr/>
        </p:nvSpPr>
        <p:spPr>
          <a:xfrm>
            <a:off x="816767" y="2835228"/>
            <a:ext cx="811913" cy="118718"/>
          </a:xfrm>
          <a:prstGeom prst="round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View</a:t>
            </a:r>
          </a:p>
        </p:txBody>
      </p:sp>
      <p:sp>
        <p:nvSpPr>
          <p:cNvPr id="170" name="Rounded Rectangle 169"/>
          <p:cNvSpPr/>
          <p:nvPr/>
        </p:nvSpPr>
        <p:spPr>
          <a:xfrm>
            <a:off x="815879" y="3011665"/>
            <a:ext cx="814285" cy="113774"/>
          </a:xfrm>
          <a:prstGeom prst="round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Controller</a:t>
            </a:r>
          </a:p>
        </p:txBody>
      </p:sp>
      <p:sp>
        <p:nvSpPr>
          <p:cNvPr id="171" name="TextBox 170"/>
          <p:cNvSpPr txBox="1"/>
          <p:nvPr/>
        </p:nvSpPr>
        <p:spPr>
          <a:xfrm>
            <a:off x="771947" y="3195496"/>
            <a:ext cx="911457" cy="477054"/>
          </a:xfrm>
          <a:prstGeom prst="rect">
            <a:avLst/>
          </a:prstGeom>
          <a:noFill/>
        </p:spPr>
        <p:txBody>
          <a:bodyPr wrap="square" rtlCol="0">
            <a:spAutoFit/>
          </a:bodyPr>
          <a:lstStyle/>
          <a:p>
            <a:r>
              <a:rPr lang="en-US" sz="800" dirty="0">
                <a:solidFill>
                  <a:srgbClr val="002060"/>
                </a:solidFill>
                <a:latin typeface="Arial" pitchFamily="34" charset="0"/>
                <a:cs typeface="Arial" pitchFamily="34" charset="0"/>
              </a:rPr>
              <a:t>Angular 2,  Bootstrap, </a:t>
            </a:r>
          </a:p>
          <a:p>
            <a:r>
              <a:rPr lang="en-US" sz="900" dirty="0">
                <a:solidFill>
                  <a:srgbClr val="002060"/>
                </a:solidFill>
                <a:latin typeface="Arial" pitchFamily="34" charset="0"/>
                <a:cs typeface="Arial" pitchFamily="34" charset="0"/>
              </a:rPr>
              <a:t>Local</a:t>
            </a:r>
            <a:r>
              <a:rPr lang="en-US" sz="800" dirty="0">
                <a:solidFill>
                  <a:srgbClr val="002060"/>
                </a:solidFill>
                <a:latin typeface="Arial" pitchFamily="34" charset="0"/>
                <a:cs typeface="Arial" pitchFamily="34" charset="0"/>
              </a:rPr>
              <a:t> Storage </a:t>
            </a:r>
          </a:p>
        </p:txBody>
      </p:sp>
      <p:sp>
        <p:nvSpPr>
          <p:cNvPr id="176" name="Flowchart: Magnetic Disk 175"/>
          <p:cNvSpPr/>
          <p:nvPr/>
        </p:nvSpPr>
        <p:spPr>
          <a:xfrm>
            <a:off x="7191159" y="2731941"/>
            <a:ext cx="1280160" cy="261222"/>
          </a:xfrm>
          <a:prstGeom prst="flowChartMagneticDisk">
            <a:avLst/>
          </a:prstGeom>
          <a:solidFill>
            <a:srgbClr val="99FF66">
              <a:alpha val="91000"/>
            </a:srgbClr>
          </a:solidFill>
          <a:ln w="3175" cap="flat" cmpd="sng" algn="ctr">
            <a:solidFill>
              <a:schemeClr val="bg1">
                <a:lumMod val="50000"/>
              </a:schemeClr>
            </a:solidFill>
            <a:prstDash val="solid"/>
          </a:ln>
          <a:effectLst/>
        </p:spPr>
        <p:txBody>
          <a:bodyPr rtlCol="0" anchor="ctr"/>
          <a:lstStyle/>
          <a:p>
            <a:pPr algn="ctr" defTabSz="685800">
              <a:defRPr/>
            </a:pPr>
            <a:r>
              <a:rPr lang="en-US" sz="1000" dirty="0">
                <a:solidFill>
                  <a:srgbClr val="002060"/>
                </a:solidFill>
                <a:cs typeface="Arial" pitchFamily="34" charset="0"/>
              </a:rPr>
              <a:t>GS</a:t>
            </a:r>
            <a:r>
              <a:rPr lang="en-US" sz="1000" kern="0" dirty="0">
                <a:solidFill>
                  <a:srgbClr val="002060"/>
                </a:solidFill>
                <a:latin typeface="Calibri"/>
              </a:rPr>
              <a:t> </a:t>
            </a:r>
            <a:r>
              <a:rPr lang="en-US" sz="1000" dirty="0">
                <a:solidFill>
                  <a:srgbClr val="002060"/>
                </a:solidFill>
                <a:cs typeface="Arial" pitchFamily="34" charset="0"/>
              </a:rPr>
              <a:t>DataStore</a:t>
            </a:r>
          </a:p>
        </p:txBody>
      </p:sp>
      <p:sp>
        <p:nvSpPr>
          <p:cNvPr id="178" name="Rounded Rectangle 177"/>
          <p:cNvSpPr/>
          <p:nvPr/>
        </p:nvSpPr>
        <p:spPr>
          <a:xfrm>
            <a:off x="4570550" y="678359"/>
            <a:ext cx="815358" cy="342513"/>
          </a:xfrm>
          <a:prstGeom prst="roundRect">
            <a:avLst/>
          </a:prstGeom>
          <a:solidFill>
            <a:srgbClr val="99FF66">
              <a:alpha val="91000"/>
            </a:srgbClr>
          </a:solidFill>
          <a:ln w="31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Logging</a:t>
            </a:r>
          </a:p>
        </p:txBody>
      </p:sp>
      <p:sp>
        <p:nvSpPr>
          <p:cNvPr id="179" name="Rounded Rectangle 178"/>
          <p:cNvSpPr/>
          <p:nvPr/>
        </p:nvSpPr>
        <p:spPr>
          <a:xfrm>
            <a:off x="5457019" y="678136"/>
            <a:ext cx="1003337" cy="342959"/>
          </a:xfrm>
          <a:prstGeom prst="roundRect">
            <a:avLst/>
          </a:prstGeom>
          <a:solidFill>
            <a:srgbClr val="FFFF75"/>
          </a:solidFill>
          <a:ln w="3175">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Configuration</a:t>
            </a:r>
          </a:p>
        </p:txBody>
      </p:sp>
      <p:sp>
        <p:nvSpPr>
          <p:cNvPr id="180" name="Rounded Rectangle 179"/>
          <p:cNvSpPr/>
          <p:nvPr/>
        </p:nvSpPr>
        <p:spPr>
          <a:xfrm>
            <a:off x="7106226" y="1203922"/>
            <a:ext cx="1371600" cy="233758"/>
          </a:xfrm>
          <a:prstGeom prst="roundRect">
            <a:avLst/>
          </a:prstGeom>
          <a:solidFill>
            <a:srgbClr val="99FF66">
              <a:alpha val="91000"/>
            </a:srgbClr>
          </a:solidFill>
          <a:ln w="3175">
            <a:solidFill>
              <a:schemeClr val="accent6"/>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2060"/>
                </a:solidFill>
              </a:rPr>
              <a:t>Bridger Batch Service</a:t>
            </a:r>
          </a:p>
        </p:txBody>
      </p:sp>
      <p:cxnSp>
        <p:nvCxnSpPr>
          <p:cNvPr id="181" name="Straight Connector 180"/>
          <p:cNvCxnSpPr/>
          <p:nvPr/>
        </p:nvCxnSpPr>
        <p:spPr>
          <a:xfrm flipH="1" flipV="1">
            <a:off x="4102795" y="539196"/>
            <a:ext cx="27745" cy="5268337"/>
          </a:xfrm>
          <a:prstGeom prst="line">
            <a:avLst/>
          </a:prstGeom>
          <a:ln w="3175">
            <a:solidFill>
              <a:srgbClr val="C00000"/>
            </a:solidFill>
            <a:prstDash val="lgDashDot"/>
          </a:ln>
        </p:spPr>
        <p:style>
          <a:lnRef idx="1">
            <a:schemeClr val="accent6"/>
          </a:lnRef>
          <a:fillRef idx="0">
            <a:schemeClr val="accent6"/>
          </a:fillRef>
          <a:effectRef idx="0">
            <a:schemeClr val="accent6"/>
          </a:effectRef>
          <a:fontRef idx="minor">
            <a:schemeClr val="tx1"/>
          </a:fontRef>
        </p:style>
      </p:cxnSp>
      <p:sp>
        <p:nvSpPr>
          <p:cNvPr id="172" name="Rounded Rectangle 171"/>
          <p:cNvSpPr/>
          <p:nvPr/>
        </p:nvSpPr>
        <p:spPr>
          <a:xfrm>
            <a:off x="645909" y="884272"/>
            <a:ext cx="1120392" cy="663076"/>
          </a:xfrm>
          <a:prstGeom prst="roundRect">
            <a:avLst>
              <a:gd name="adj" fmla="val 10456"/>
            </a:avLst>
          </a:prstGeom>
          <a:solidFill>
            <a:schemeClr val="accent4">
              <a:lumMod val="60000"/>
              <a:lumOff val="40000"/>
            </a:schemeClr>
          </a:solidFill>
          <a:ln w="31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br>
              <a:rPr lang="en-US" sz="1000" dirty="0">
                <a:solidFill>
                  <a:srgbClr val="002060"/>
                </a:solidFill>
              </a:rPr>
            </a:br>
            <a:endParaRPr lang="en-US" sz="1000" dirty="0">
              <a:solidFill>
                <a:srgbClr val="002060"/>
              </a:solidFill>
            </a:endParaRPr>
          </a:p>
          <a:p>
            <a:pPr algn="ctr"/>
            <a:endParaRPr lang="en-US" sz="1000" dirty="0">
              <a:solidFill>
                <a:srgbClr val="002060"/>
              </a:solidFill>
            </a:endParaRPr>
          </a:p>
          <a:p>
            <a:pPr algn="ctr"/>
            <a:endParaRPr lang="en-US" sz="1000" dirty="0">
              <a:solidFill>
                <a:srgbClr val="002060"/>
              </a:solidFill>
            </a:endParaRPr>
          </a:p>
          <a:p>
            <a:pPr algn="ctr"/>
            <a:r>
              <a:rPr lang="en-US" sz="1000" dirty="0">
                <a:solidFill>
                  <a:srgbClr val="002060"/>
                </a:solidFill>
              </a:rPr>
              <a:t>GS Dashboard</a:t>
            </a:r>
          </a:p>
        </p:txBody>
      </p:sp>
      <p:sp>
        <p:nvSpPr>
          <p:cNvPr id="174" name="Rounded Rectangle 173"/>
          <p:cNvSpPr/>
          <p:nvPr/>
        </p:nvSpPr>
        <p:spPr>
          <a:xfrm>
            <a:off x="684978" y="915327"/>
            <a:ext cx="1039428" cy="378313"/>
          </a:xfrm>
          <a:prstGeom prst="roundRect">
            <a:avLst/>
          </a:prstGeom>
          <a:solidFill>
            <a:schemeClr val="accent1">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rgbClr val="002060"/>
              </a:solidFill>
            </a:endParaRPr>
          </a:p>
        </p:txBody>
      </p:sp>
      <p:pic>
        <p:nvPicPr>
          <p:cNvPr id="182" name="Picture 1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766" y="977389"/>
            <a:ext cx="985562" cy="268642"/>
          </a:xfrm>
          <a:prstGeom prst="rect">
            <a:avLst/>
          </a:prstGeom>
          <a:solidFill>
            <a:schemeClr val="accent1">
              <a:lumMod val="20000"/>
              <a:lumOff val="80000"/>
            </a:schemeClr>
          </a:solidFill>
        </p:spPr>
      </p:pic>
      <p:sp>
        <p:nvSpPr>
          <p:cNvPr id="173" name="Rounded Rectangle 172"/>
          <p:cNvSpPr/>
          <p:nvPr/>
        </p:nvSpPr>
        <p:spPr>
          <a:xfrm>
            <a:off x="645909" y="1743823"/>
            <a:ext cx="1110914" cy="611471"/>
          </a:xfrm>
          <a:prstGeom prst="roundRect">
            <a:avLst>
              <a:gd name="adj" fmla="val 10456"/>
            </a:avLst>
          </a:prstGeom>
          <a:solidFill>
            <a:srgbClr val="FFF8E5"/>
          </a:solidFill>
          <a:ln>
            <a:solidFill>
              <a:srgbClr val="E5B9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00" dirty="0">
              <a:solidFill>
                <a:srgbClr val="002060"/>
              </a:solidFill>
            </a:endParaRPr>
          </a:p>
          <a:p>
            <a:pPr algn="ctr"/>
            <a:endParaRPr lang="en-US" sz="1000" dirty="0">
              <a:solidFill>
                <a:srgbClr val="002060"/>
              </a:solidFill>
            </a:endParaRPr>
          </a:p>
          <a:p>
            <a:pPr algn="ctr"/>
            <a:endParaRPr lang="en-US" sz="1000" dirty="0">
              <a:solidFill>
                <a:srgbClr val="002060"/>
              </a:solidFill>
            </a:endParaRPr>
          </a:p>
          <a:p>
            <a:pPr algn="ctr"/>
            <a:r>
              <a:rPr lang="en-US" sz="1000" dirty="0">
                <a:solidFill>
                  <a:srgbClr val="002060"/>
                </a:solidFill>
              </a:rPr>
              <a:t>GS Configuration</a:t>
            </a:r>
          </a:p>
        </p:txBody>
      </p:sp>
      <p:sp>
        <p:nvSpPr>
          <p:cNvPr id="175" name="Rounded Rectangle 174"/>
          <p:cNvSpPr/>
          <p:nvPr/>
        </p:nvSpPr>
        <p:spPr>
          <a:xfrm>
            <a:off x="705380" y="1785074"/>
            <a:ext cx="1004041" cy="310030"/>
          </a:xfrm>
          <a:prstGeom prst="roundRect">
            <a:avLst/>
          </a:prstGeom>
          <a:solidFill>
            <a:srgbClr val="FFF8E5"/>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rgbClr val="002060"/>
              </a:solidFill>
            </a:endParaRPr>
          </a:p>
        </p:txBody>
      </p:sp>
      <p:pic>
        <p:nvPicPr>
          <p:cNvPr id="183" name="Picture 182"/>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87557" y="1817487"/>
            <a:ext cx="851841" cy="257106"/>
          </a:xfrm>
          <a:prstGeom prst="rect">
            <a:avLst/>
          </a:prstGeom>
          <a:solidFill>
            <a:srgbClr val="FFF8E5"/>
          </a:solidFill>
        </p:spPr>
      </p:pic>
      <p:sp>
        <p:nvSpPr>
          <p:cNvPr id="184" name="Rounded Rectangle 183"/>
          <p:cNvSpPr/>
          <p:nvPr/>
        </p:nvSpPr>
        <p:spPr>
          <a:xfrm>
            <a:off x="6531467" y="697150"/>
            <a:ext cx="866707" cy="304930"/>
          </a:xfrm>
          <a:prstGeom prst="roundRect">
            <a:avLst/>
          </a:prstGeom>
          <a:solidFill>
            <a:schemeClr val="accent4">
              <a:lumMod val="60000"/>
              <a:lumOff val="40000"/>
            </a:schemeClr>
          </a:solidFill>
          <a:ln w="3175">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Exception</a:t>
            </a:r>
          </a:p>
        </p:txBody>
      </p:sp>
      <p:sp>
        <p:nvSpPr>
          <p:cNvPr id="185" name="Rounded Rectangle 184"/>
          <p:cNvSpPr/>
          <p:nvPr/>
        </p:nvSpPr>
        <p:spPr>
          <a:xfrm>
            <a:off x="7469287" y="697150"/>
            <a:ext cx="742258" cy="304930"/>
          </a:xfrm>
          <a:prstGeom prst="roundRect">
            <a:avLst/>
          </a:prstGeom>
          <a:solidFill>
            <a:schemeClr val="accent4">
              <a:lumMod val="60000"/>
              <a:lumOff val="40000"/>
            </a:schemeClr>
          </a:solidFill>
          <a:ln w="3175">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Caching</a:t>
            </a:r>
          </a:p>
        </p:txBody>
      </p:sp>
      <p:sp>
        <p:nvSpPr>
          <p:cNvPr id="186" name="Rounded Rectangle 185"/>
          <p:cNvSpPr/>
          <p:nvPr/>
        </p:nvSpPr>
        <p:spPr>
          <a:xfrm>
            <a:off x="7106226" y="1504192"/>
            <a:ext cx="1371600" cy="233758"/>
          </a:xfrm>
          <a:prstGeom prst="roundRect">
            <a:avLst/>
          </a:prstGeom>
          <a:solidFill>
            <a:srgbClr val="99FF66">
              <a:alpha val="91000"/>
            </a:srgbClr>
          </a:solidFill>
          <a:ln w="3175">
            <a:solidFill>
              <a:schemeClr val="accent6"/>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2060"/>
                </a:solidFill>
              </a:rPr>
              <a:t>Bridger Insight Service</a:t>
            </a:r>
          </a:p>
        </p:txBody>
      </p:sp>
      <p:sp>
        <p:nvSpPr>
          <p:cNvPr id="187" name="Rounded Rectangle 186"/>
          <p:cNvSpPr/>
          <p:nvPr/>
        </p:nvSpPr>
        <p:spPr>
          <a:xfrm>
            <a:off x="7106226" y="1804462"/>
            <a:ext cx="1371600" cy="233758"/>
          </a:xfrm>
          <a:prstGeom prst="roundRect">
            <a:avLst/>
          </a:prstGeom>
          <a:solidFill>
            <a:srgbClr val="99FF66">
              <a:alpha val="91000"/>
            </a:srgbClr>
          </a:solidFill>
          <a:ln w="3175">
            <a:solidFill>
              <a:schemeClr val="accent6"/>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2060"/>
                </a:solidFill>
              </a:rPr>
              <a:t>Bridger Web Service</a:t>
            </a:r>
          </a:p>
        </p:txBody>
      </p:sp>
      <p:sp>
        <p:nvSpPr>
          <p:cNvPr id="188" name="Rounded Rectangle 187"/>
          <p:cNvSpPr/>
          <p:nvPr/>
        </p:nvSpPr>
        <p:spPr>
          <a:xfrm>
            <a:off x="7106226" y="2104732"/>
            <a:ext cx="1371600" cy="233758"/>
          </a:xfrm>
          <a:prstGeom prst="roundRect">
            <a:avLst/>
          </a:prstGeom>
          <a:solidFill>
            <a:srgbClr val="99FF66">
              <a:alpha val="91000"/>
            </a:srgbClr>
          </a:solidFill>
          <a:ln w="3175">
            <a:solidFill>
              <a:schemeClr val="accent6"/>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2060"/>
                </a:solidFill>
              </a:rPr>
              <a:t>APIGEE</a:t>
            </a:r>
          </a:p>
        </p:txBody>
      </p:sp>
      <p:sp>
        <p:nvSpPr>
          <p:cNvPr id="189" name="Rounded Rectangle 188"/>
          <p:cNvSpPr/>
          <p:nvPr/>
        </p:nvSpPr>
        <p:spPr>
          <a:xfrm>
            <a:off x="7106226" y="2405003"/>
            <a:ext cx="1371600" cy="233758"/>
          </a:xfrm>
          <a:prstGeom prst="roundRect">
            <a:avLst/>
          </a:prstGeom>
          <a:solidFill>
            <a:srgbClr val="99FF66">
              <a:alpha val="91000"/>
            </a:srgbClr>
          </a:solidFill>
          <a:ln w="3175">
            <a:solidFill>
              <a:schemeClr val="accent6"/>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rgbClr val="002060"/>
                </a:solidFill>
              </a:rPr>
              <a:t>Splunk/ ELX</a:t>
            </a:r>
          </a:p>
        </p:txBody>
      </p:sp>
      <p:sp>
        <p:nvSpPr>
          <p:cNvPr id="190" name="Rectangle 189"/>
          <p:cNvSpPr/>
          <p:nvPr/>
        </p:nvSpPr>
        <p:spPr>
          <a:xfrm>
            <a:off x="2364394" y="3444262"/>
            <a:ext cx="6370173" cy="381162"/>
          </a:xfrm>
          <a:prstGeom prst="rect">
            <a:avLst/>
          </a:prstGeom>
          <a:solidFill>
            <a:srgbClr val="EC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Gill Sans MT" panose="020B0502020104020203" pitchFamily="34" charset="0"/>
              </a:rPr>
              <a:t> </a:t>
            </a:r>
          </a:p>
        </p:txBody>
      </p:sp>
      <p:sp>
        <p:nvSpPr>
          <p:cNvPr id="192" name="Rounded Rectangle 191"/>
          <p:cNvSpPr/>
          <p:nvPr/>
        </p:nvSpPr>
        <p:spPr>
          <a:xfrm>
            <a:off x="3773020" y="3492088"/>
            <a:ext cx="1144840" cy="285511"/>
          </a:xfrm>
          <a:prstGeom prst="roundRect">
            <a:avLst/>
          </a:prstGeom>
          <a:solidFill>
            <a:srgbClr val="FFFF75"/>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Authentication</a:t>
            </a:r>
          </a:p>
        </p:txBody>
      </p:sp>
      <p:sp>
        <p:nvSpPr>
          <p:cNvPr id="193" name="Rounded Rectangle 192"/>
          <p:cNvSpPr/>
          <p:nvPr/>
        </p:nvSpPr>
        <p:spPr>
          <a:xfrm>
            <a:off x="4958787" y="3492088"/>
            <a:ext cx="1046281" cy="285511"/>
          </a:xfrm>
          <a:prstGeom prst="roundRect">
            <a:avLst/>
          </a:prstGeom>
          <a:solidFill>
            <a:srgbClr val="FFFF75"/>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Authorization</a:t>
            </a:r>
          </a:p>
        </p:txBody>
      </p:sp>
      <p:sp>
        <p:nvSpPr>
          <p:cNvPr id="194" name="Rounded Rectangle 193"/>
          <p:cNvSpPr/>
          <p:nvPr/>
        </p:nvSpPr>
        <p:spPr>
          <a:xfrm>
            <a:off x="6084495" y="3482401"/>
            <a:ext cx="1032752" cy="304885"/>
          </a:xfrm>
          <a:prstGeom prst="roundRect">
            <a:avLst/>
          </a:prstGeom>
          <a:solidFill>
            <a:srgbClr val="FFFF75"/>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SSO</a:t>
            </a:r>
          </a:p>
        </p:txBody>
      </p:sp>
      <p:sp>
        <p:nvSpPr>
          <p:cNvPr id="195" name="TextBox 194"/>
          <p:cNvSpPr txBox="1"/>
          <p:nvPr/>
        </p:nvSpPr>
        <p:spPr>
          <a:xfrm>
            <a:off x="377145" y="3868853"/>
            <a:ext cx="8368055" cy="276999"/>
          </a:xfrm>
          <a:prstGeom prst="rect">
            <a:avLst/>
          </a:prstGeom>
          <a:solidFill>
            <a:schemeClr val="accent4">
              <a:lumMod val="60000"/>
              <a:lumOff val="40000"/>
            </a:schemeClr>
          </a:solidFill>
          <a:ln w="3175">
            <a:solidFill>
              <a:srgbClr val="D6C178"/>
            </a:solidFill>
          </a:ln>
        </p:spPr>
        <p:txBody>
          <a:bodyPr wrap="square" rtlCol="0">
            <a:spAutoFit/>
          </a:bodyPr>
          <a:lstStyle/>
          <a:p>
            <a:pPr algn="ctr"/>
            <a:r>
              <a:rPr lang="en-US" sz="1200" dirty="0">
                <a:solidFill>
                  <a:srgbClr val="002060"/>
                </a:solidFill>
                <a:latin typeface="Gill Sans MT" panose="020B0502020104020203" pitchFamily="34" charset="0"/>
              </a:rPr>
              <a:t>Test Driven Development</a:t>
            </a:r>
          </a:p>
        </p:txBody>
      </p:sp>
      <p:sp>
        <p:nvSpPr>
          <p:cNvPr id="196" name="TextBox 59"/>
          <p:cNvSpPr txBox="1"/>
          <p:nvPr/>
        </p:nvSpPr>
        <p:spPr>
          <a:xfrm>
            <a:off x="4216399" y="4864977"/>
            <a:ext cx="265078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accent5">
                    <a:lumMod val="50000"/>
                  </a:schemeClr>
                </a:solidFill>
              </a:rPr>
              <a:t>This tier holds the core business logic for Collection and interfaces with Bridger Services and Local Data Stores</a:t>
            </a:r>
            <a:r>
              <a:rPr lang="en-US" sz="750" dirty="0"/>
              <a:t>. </a:t>
            </a:r>
          </a:p>
        </p:txBody>
      </p:sp>
      <p:sp>
        <p:nvSpPr>
          <p:cNvPr id="197" name="Rounded Rectangle 196"/>
          <p:cNvSpPr/>
          <p:nvPr/>
        </p:nvSpPr>
        <p:spPr>
          <a:xfrm>
            <a:off x="4239299" y="1190643"/>
            <a:ext cx="1188720" cy="233758"/>
          </a:xfrm>
          <a:prstGeom prst="roundRect">
            <a:avLst/>
          </a:prstGeom>
          <a:solidFill>
            <a:srgbClr val="FFF8E5"/>
          </a:solidFill>
          <a:ln w="3175" cap="rnd">
            <a:solidFill>
              <a:srgbClr val="E5B9B5"/>
            </a:solidFill>
            <a:round/>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a:solidFill>
                  <a:srgbClr val="002060"/>
                </a:solidFill>
              </a:rPr>
              <a:t>Batch Screening</a:t>
            </a:r>
          </a:p>
        </p:txBody>
      </p:sp>
      <p:sp>
        <p:nvSpPr>
          <p:cNvPr id="198" name="Rounded Rectangle 197"/>
          <p:cNvSpPr/>
          <p:nvPr/>
        </p:nvSpPr>
        <p:spPr>
          <a:xfrm>
            <a:off x="4239299" y="1493908"/>
            <a:ext cx="1188720" cy="233758"/>
          </a:xfrm>
          <a:prstGeom prst="roundRect">
            <a:avLst/>
          </a:prstGeom>
          <a:solidFill>
            <a:srgbClr val="FFF8E5"/>
          </a:solidFill>
          <a:ln w="3175">
            <a:solidFill>
              <a:srgbClr val="E5B9B5"/>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Real time Screening</a:t>
            </a:r>
          </a:p>
        </p:txBody>
      </p:sp>
      <p:sp>
        <p:nvSpPr>
          <p:cNvPr id="199" name="Rounded Rectangle 198"/>
          <p:cNvSpPr/>
          <p:nvPr/>
        </p:nvSpPr>
        <p:spPr>
          <a:xfrm>
            <a:off x="4239299" y="1797173"/>
            <a:ext cx="1188720" cy="233758"/>
          </a:xfrm>
          <a:prstGeom prst="roundRect">
            <a:avLst/>
          </a:prstGeom>
          <a:solidFill>
            <a:srgbClr val="FFF8E5"/>
          </a:solidFill>
          <a:ln w="3175">
            <a:solidFill>
              <a:srgbClr val="E5B9B5"/>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Screening List Processing</a:t>
            </a:r>
          </a:p>
        </p:txBody>
      </p:sp>
      <p:sp>
        <p:nvSpPr>
          <p:cNvPr id="200" name="Rounded Rectangle 199"/>
          <p:cNvSpPr/>
          <p:nvPr/>
        </p:nvSpPr>
        <p:spPr>
          <a:xfrm>
            <a:off x="4239299" y="2100438"/>
            <a:ext cx="1188720" cy="233758"/>
          </a:xfrm>
          <a:prstGeom prst="roundRect">
            <a:avLst/>
          </a:prstGeom>
          <a:solidFill>
            <a:srgbClr val="FFF8E5"/>
          </a:solidFill>
          <a:ln w="3175">
            <a:solidFill>
              <a:srgbClr val="E5B9B5"/>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Response Formatter</a:t>
            </a:r>
          </a:p>
        </p:txBody>
      </p:sp>
      <p:sp>
        <p:nvSpPr>
          <p:cNvPr id="201" name="Rounded Rectangle 200"/>
          <p:cNvSpPr/>
          <p:nvPr/>
        </p:nvSpPr>
        <p:spPr>
          <a:xfrm>
            <a:off x="4239299" y="2403703"/>
            <a:ext cx="1188720" cy="233758"/>
          </a:xfrm>
          <a:prstGeom prst="roundRect">
            <a:avLst/>
          </a:prstGeom>
          <a:solidFill>
            <a:srgbClr val="FFF8E5"/>
          </a:solidFill>
          <a:ln w="3175">
            <a:solidFill>
              <a:srgbClr val="E5B9B5"/>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Scheduler Maintenance</a:t>
            </a:r>
          </a:p>
        </p:txBody>
      </p:sp>
      <p:sp>
        <p:nvSpPr>
          <p:cNvPr id="202" name="Rounded Rectangle 201"/>
          <p:cNvSpPr/>
          <p:nvPr/>
        </p:nvSpPr>
        <p:spPr>
          <a:xfrm>
            <a:off x="5487585" y="1207164"/>
            <a:ext cx="1280160" cy="233758"/>
          </a:xfrm>
          <a:prstGeom prst="roundRect">
            <a:avLst/>
          </a:prstGeom>
          <a:solidFill>
            <a:srgbClr val="FFFF75"/>
          </a:solidFill>
          <a:ln w="3175">
            <a:solidFill>
              <a:srgbClr val="FFC000"/>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Job Scheduler</a:t>
            </a:r>
          </a:p>
        </p:txBody>
      </p:sp>
      <p:sp>
        <p:nvSpPr>
          <p:cNvPr id="203" name="Rounded Rectangle 202"/>
          <p:cNvSpPr/>
          <p:nvPr/>
        </p:nvSpPr>
        <p:spPr>
          <a:xfrm>
            <a:off x="5487585" y="1512040"/>
            <a:ext cx="1280160" cy="233758"/>
          </a:xfrm>
          <a:prstGeom prst="roundRect">
            <a:avLst/>
          </a:prstGeom>
          <a:solidFill>
            <a:srgbClr val="FFFF75"/>
          </a:solidFill>
          <a:ln w="3175">
            <a:solidFill>
              <a:srgbClr val="FFC000"/>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Integrity Verifier</a:t>
            </a:r>
          </a:p>
        </p:txBody>
      </p:sp>
      <p:sp>
        <p:nvSpPr>
          <p:cNvPr id="204" name="Rounded Rectangle 203"/>
          <p:cNvSpPr/>
          <p:nvPr/>
        </p:nvSpPr>
        <p:spPr>
          <a:xfrm>
            <a:off x="5487585" y="1816916"/>
            <a:ext cx="1280160" cy="233758"/>
          </a:xfrm>
          <a:prstGeom prst="roundRect">
            <a:avLst/>
          </a:prstGeom>
          <a:solidFill>
            <a:srgbClr val="FFFF75"/>
          </a:solidFill>
          <a:ln w="3175">
            <a:solidFill>
              <a:srgbClr val="FFC000"/>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File Uploader/ Downloader</a:t>
            </a:r>
          </a:p>
        </p:txBody>
      </p:sp>
      <p:sp>
        <p:nvSpPr>
          <p:cNvPr id="205" name="Rounded Rectangle 204"/>
          <p:cNvSpPr/>
          <p:nvPr/>
        </p:nvSpPr>
        <p:spPr>
          <a:xfrm>
            <a:off x="5487585" y="2121792"/>
            <a:ext cx="1280160" cy="233758"/>
          </a:xfrm>
          <a:prstGeom prst="roundRect">
            <a:avLst/>
          </a:prstGeom>
          <a:solidFill>
            <a:schemeClr val="accent4">
              <a:lumMod val="60000"/>
              <a:lumOff val="40000"/>
            </a:schemeClr>
          </a:solidFill>
          <a:ln w="3175">
            <a:solidFill>
              <a:schemeClr val="accent4">
                <a:lumMod val="7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Router</a:t>
            </a:r>
          </a:p>
        </p:txBody>
      </p:sp>
      <p:sp>
        <p:nvSpPr>
          <p:cNvPr id="206" name="Rounded Rectangle 205"/>
          <p:cNvSpPr/>
          <p:nvPr/>
        </p:nvSpPr>
        <p:spPr>
          <a:xfrm>
            <a:off x="5487585" y="2426668"/>
            <a:ext cx="1280160" cy="233758"/>
          </a:xfrm>
          <a:prstGeom prst="roundRect">
            <a:avLst/>
          </a:prstGeom>
          <a:solidFill>
            <a:srgbClr val="FFFF75"/>
          </a:solidFill>
          <a:ln w="3175">
            <a:solidFill>
              <a:srgbClr val="FFC000"/>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Inbound Data validator</a:t>
            </a:r>
          </a:p>
        </p:txBody>
      </p:sp>
      <p:sp>
        <p:nvSpPr>
          <p:cNvPr id="207" name="Rounded Rectangle 206"/>
          <p:cNvSpPr/>
          <p:nvPr/>
        </p:nvSpPr>
        <p:spPr>
          <a:xfrm>
            <a:off x="4239299" y="2706968"/>
            <a:ext cx="1188720" cy="233758"/>
          </a:xfrm>
          <a:prstGeom prst="roundRect">
            <a:avLst/>
          </a:prstGeom>
          <a:solidFill>
            <a:srgbClr val="FFFF75"/>
          </a:solidFill>
          <a:ln w="3175">
            <a:solidFill>
              <a:srgbClr val="FFC000"/>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SOD</a:t>
            </a:r>
          </a:p>
        </p:txBody>
      </p:sp>
      <p:sp>
        <p:nvSpPr>
          <p:cNvPr id="208" name="Rounded Rectangle 207"/>
          <p:cNvSpPr/>
          <p:nvPr/>
        </p:nvSpPr>
        <p:spPr>
          <a:xfrm>
            <a:off x="4239299" y="3010236"/>
            <a:ext cx="1188720" cy="233758"/>
          </a:xfrm>
          <a:prstGeom prst="roundRect">
            <a:avLst/>
          </a:prstGeom>
          <a:solidFill>
            <a:schemeClr val="accent4">
              <a:lumMod val="60000"/>
              <a:lumOff val="40000"/>
            </a:schemeClr>
          </a:solidFill>
          <a:ln w="3175">
            <a:solidFill>
              <a:schemeClr val="accent4">
                <a:lumMod val="7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Reconciliation</a:t>
            </a:r>
          </a:p>
        </p:txBody>
      </p:sp>
      <p:sp>
        <p:nvSpPr>
          <p:cNvPr id="209" name="Rounded Rectangle 208"/>
          <p:cNvSpPr/>
          <p:nvPr/>
        </p:nvSpPr>
        <p:spPr>
          <a:xfrm>
            <a:off x="5487585" y="2731544"/>
            <a:ext cx="1280160" cy="233758"/>
          </a:xfrm>
          <a:prstGeom prst="roundRect">
            <a:avLst/>
          </a:prstGeom>
          <a:solidFill>
            <a:srgbClr val="99F66C"/>
          </a:solidFill>
          <a:ln w="3175">
            <a:solidFill>
              <a:schemeClr val="accent6"/>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Correspondence/ Incident Manager</a:t>
            </a:r>
          </a:p>
        </p:txBody>
      </p:sp>
      <p:sp>
        <p:nvSpPr>
          <p:cNvPr id="210" name="Rounded Rectangle 209"/>
          <p:cNvSpPr/>
          <p:nvPr/>
        </p:nvSpPr>
        <p:spPr>
          <a:xfrm>
            <a:off x="5487585" y="3036421"/>
            <a:ext cx="1280160" cy="233758"/>
          </a:xfrm>
          <a:prstGeom prst="roundRect">
            <a:avLst/>
          </a:prstGeom>
          <a:solidFill>
            <a:srgbClr val="FFFF75"/>
          </a:solidFill>
          <a:ln w="3175">
            <a:solidFill>
              <a:srgbClr val="FFC000"/>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a:solidFill>
                  <a:srgbClr val="002060"/>
                </a:solidFill>
              </a:rPr>
              <a:t>Activity Monitoring</a:t>
            </a:r>
          </a:p>
        </p:txBody>
      </p:sp>
      <p:sp>
        <p:nvSpPr>
          <p:cNvPr id="211" name="Flowchart: Magnetic Disk 210"/>
          <p:cNvSpPr/>
          <p:nvPr/>
        </p:nvSpPr>
        <p:spPr>
          <a:xfrm>
            <a:off x="7183710" y="3053188"/>
            <a:ext cx="1280160" cy="261222"/>
          </a:xfrm>
          <a:prstGeom prst="flowChartMagneticDisk">
            <a:avLst/>
          </a:prstGeom>
          <a:solidFill>
            <a:srgbClr val="99FF66">
              <a:alpha val="91000"/>
            </a:srgbClr>
          </a:solidFill>
          <a:ln w="3175" cap="flat" cmpd="sng" algn="ctr">
            <a:solidFill>
              <a:schemeClr val="bg1">
                <a:lumMod val="50000"/>
              </a:schemeClr>
            </a:solidFill>
            <a:prstDash val="solid"/>
          </a:ln>
          <a:effectLst/>
        </p:spPr>
        <p:txBody>
          <a:bodyPr rtlCol="0" anchor="ctr"/>
          <a:lstStyle/>
          <a:p>
            <a:pPr algn="ctr" defTabSz="685800">
              <a:defRPr/>
            </a:pPr>
            <a:r>
              <a:rPr lang="en-US" sz="1000" dirty="0">
                <a:solidFill>
                  <a:srgbClr val="002060"/>
                </a:solidFill>
                <a:cs typeface="Arial" pitchFamily="34" charset="0"/>
              </a:rPr>
              <a:t>Bridger DataStore</a:t>
            </a:r>
          </a:p>
        </p:txBody>
      </p:sp>
      <p:sp>
        <p:nvSpPr>
          <p:cNvPr id="152" name="Round Same Side Corner Rectangle 151"/>
          <p:cNvSpPr/>
          <p:nvPr/>
        </p:nvSpPr>
        <p:spPr>
          <a:xfrm>
            <a:off x="8928519" y="4813158"/>
            <a:ext cx="2893343" cy="171450"/>
          </a:xfrm>
          <a:prstGeom prst="round2SameRect">
            <a:avLst/>
          </a:prstGeom>
          <a:solidFill>
            <a:srgbClr val="00206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Color Index</a:t>
            </a:r>
          </a:p>
        </p:txBody>
      </p:sp>
      <p:sp>
        <p:nvSpPr>
          <p:cNvPr id="154" name="Rectangle 153"/>
          <p:cNvSpPr/>
          <p:nvPr/>
        </p:nvSpPr>
        <p:spPr>
          <a:xfrm>
            <a:off x="8928519" y="5018698"/>
            <a:ext cx="2893343" cy="788354"/>
          </a:xfrm>
          <a:prstGeom prst="rect">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atin typeface="Gill Sans MT" panose="020B0502020104020203" pitchFamily="34" charset="0"/>
            </a:endParaRPr>
          </a:p>
        </p:txBody>
      </p:sp>
      <p:sp>
        <p:nvSpPr>
          <p:cNvPr id="155" name="Rounded Rectangle 154"/>
          <p:cNvSpPr/>
          <p:nvPr/>
        </p:nvSpPr>
        <p:spPr>
          <a:xfrm>
            <a:off x="9027174" y="5041479"/>
            <a:ext cx="698672" cy="134035"/>
          </a:xfrm>
          <a:prstGeom prst="roundRect">
            <a:avLst/>
          </a:prstGeom>
          <a:solidFill>
            <a:schemeClr val="accent4">
              <a:lumMod val="60000"/>
              <a:lumOff val="40000"/>
            </a:schemeClr>
          </a:solidFill>
          <a:ln w="3175">
            <a:solidFill>
              <a:schemeClr val="accent4">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700" dirty="0">
              <a:solidFill>
                <a:srgbClr val="002060"/>
              </a:solidFill>
            </a:endParaRPr>
          </a:p>
        </p:txBody>
      </p:sp>
      <p:sp>
        <p:nvSpPr>
          <p:cNvPr id="156" name="Rounded Rectangle 155"/>
          <p:cNvSpPr/>
          <p:nvPr/>
        </p:nvSpPr>
        <p:spPr>
          <a:xfrm>
            <a:off x="9033644" y="5244554"/>
            <a:ext cx="698672" cy="134035"/>
          </a:xfrm>
          <a:prstGeom prst="roundRect">
            <a:avLst/>
          </a:prstGeom>
          <a:solidFill>
            <a:srgbClr val="FFF8E5"/>
          </a:solidFill>
          <a:ln w="3175">
            <a:solidFill>
              <a:srgbClr val="E5B9B5"/>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675" dirty="0">
              <a:solidFill>
                <a:srgbClr val="002060"/>
              </a:solidFill>
              <a:latin typeface="Gill Sans MT" panose="020B0502020104020203" pitchFamily="34" charset="0"/>
            </a:endParaRPr>
          </a:p>
        </p:txBody>
      </p:sp>
      <p:cxnSp>
        <p:nvCxnSpPr>
          <p:cNvPr id="157" name="Straight Connector 156"/>
          <p:cNvCxnSpPr/>
          <p:nvPr/>
        </p:nvCxnSpPr>
        <p:spPr>
          <a:xfrm>
            <a:off x="8928519" y="5213611"/>
            <a:ext cx="2893343" cy="0"/>
          </a:xfrm>
          <a:prstGeom prst="line">
            <a:avLst/>
          </a:prstGeom>
          <a:solidFill>
            <a:schemeClr val="accent4">
              <a:lumMod val="60000"/>
              <a:lumOff val="40000"/>
            </a:schemeClr>
          </a:solidFill>
          <a:ln w="3175">
            <a:solidFill>
              <a:schemeClr val="accent4">
                <a:lumMod val="75000"/>
              </a:schemeClr>
            </a:solidFill>
          </a:ln>
          <a:effectLst/>
        </p:spPr>
        <p:style>
          <a:lnRef idx="1">
            <a:schemeClr val="accent6"/>
          </a:lnRef>
          <a:fillRef idx="2">
            <a:schemeClr val="accent6"/>
          </a:fillRef>
          <a:effectRef idx="1">
            <a:schemeClr val="accent6"/>
          </a:effectRef>
          <a:fontRef idx="minor">
            <a:schemeClr val="dk1"/>
          </a:fontRef>
        </p:style>
      </p:cxnSp>
      <p:sp>
        <p:nvSpPr>
          <p:cNvPr id="158" name="Rounded Rectangle 157"/>
          <p:cNvSpPr/>
          <p:nvPr/>
        </p:nvSpPr>
        <p:spPr>
          <a:xfrm>
            <a:off x="9978144" y="5244554"/>
            <a:ext cx="1772556" cy="134035"/>
          </a:xfrm>
          <a:prstGeom prst="roundRect">
            <a:avLst/>
          </a:prstGeom>
          <a:solidFill>
            <a:srgbClr val="FFF8E5"/>
          </a:solidFill>
          <a:ln w="3175">
            <a:solidFill>
              <a:srgbClr val="E5B9B5"/>
            </a:solidFill>
          </a:ln>
          <a:effectLst/>
        </p:spPr>
        <p:style>
          <a:lnRef idx="1">
            <a:schemeClr val="accent1"/>
          </a:lnRef>
          <a:fillRef idx="2">
            <a:schemeClr val="accent1"/>
          </a:fillRef>
          <a:effectRef idx="1">
            <a:schemeClr val="accent1"/>
          </a:effectRef>
          <a:fontRef idx="minor">
            <a:schemeClr val="dk1"/>
          </a:fontRef>
        </p:style>
        <p:txBody>
          <a:bodyPr rtlCol="0" anchor="ctr"/>
          <a:lstStyle/>
          <a:p>
            <a:r>
              <a:rPr lang="en-US" sz="675" dirty="0">
                <a:solidFill>
                  <a:schemeClr val="tx1"/>
                </a:solidFill>
              </a:rPr>
              <a:t>Projected Re group</a:t>
            </a:r>
          </a:p>
        </p:txBody>
      </p:sp>
      <p:sp>
        <p:nvSpPr>
          <p:cNvPr id="159" name="Rounded Rectangle 158"/>
          <p:cNvSpPr/>
          <p:nvPr/>
        </p:nvSpPr>
        <p:spPr>
          <a:xfrm>
            <a:off x="9997553" y="5032504"/>
            <a:ext cx="1753149" cy="134035"/>
          </a:xfrm>
          <a:prstGeom prst="roundRect">
            <a:avLst/>
          </a:prstGeom>
          <a:solidFill>
            <a:schemeClr val="accent4">
              <a:lumMod val="60000"/>
              <a:lumOff val="40000"/>
            </a:schemeClr>
          </a:solidFill>
          <a:ln w="3175">
            <a:solidFill>
              <a:schemeClr val="accent4">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sz="675" dirty="0">
                <a:solidFill>
                  <a:schemeClr val="tx1"/>
                </a:solidFill>
              </a:rPr>
              <a:t>New Components</a:t>
            </a:r>
          </a:p>
        </p:txBody>
      </p:sp>
      <p:cxnSp>
        <p:nvCxnSpPr>
          <p:cNvPr id="162" name="Straight Connector 161"/>
          <p:cNvCxnSpPr/>
          <p:nvPr/>
        </p:nvCxnSpPr>
        <p:spPr>
          <a:xfrm>
            <a:off x="8915582" y="5420480"/>
            <a:ext cx="2893343"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163" name="Rounded Rectangle 162"/>
          <p:cNvSpPr/>
          <p:nvPr/>
        </p:nvSpPr>
        <p:spPr>
          <a:xfrm>
            <a:off x="9031368" y="5444334"/>
            <a:ext cx="698672" cy="134035"/>
          </a:xfrm>
          <a:prstGeom prst="roundRect">
            <a:avLst/>
          </a:prstGeom>
          <a:solidFill>
            <a:srgbClr val="FFFF75"/>
          </a:solidFill>
          <a:ln w="3175">
            <a:solidFill>
              <a:srgbClr val="FFC000"/>
            </a:solidFill>
          </a:ln>
        </p:spPr>
        <p:style>
          <a:lnRef idx="1">
            <a:schemeClr val="accent1"/>
          </a:lnRef>
          <a:fillRef idx="2">
            <a:schemeClr val="accent1"/>
          </a:fillRef>
          <a:effectRef idx="1">
            <a:schemeClr val="accent1"/>
          </a:effectRef>
          <a:fontRef idx="minor">
            <a:schemeClr val="dk1"/>
          </a:fontRef>
        </p:style>
        <p:txBody>
          <a:bodyPr rtlCol="0" anchor="ctr"/>
          <a:lstStyle/>
          <a:p>
            <a:endParaRPr lang="en-US" sz="675" dirty="0">
              <a:solidFill>
                <a:schemeClr val="tx1"/>
              </a:solidFill>
            </a:endParaRPr>
          </a:p>
        </p:txBody>
      </p:sp>
      <p:sp>
        <p:nvSpPr>
          <p:cNvPr id="164" name="Rounded Rectangle 163"/>
          <p:cNvSpPr/>
          <p:nvPr/>
        </p:nvSpPr>
        <p:spPr>
          <a:xfrm>
            <a:off x="9991604" y="5444593"/>
            <a:ext cx="1772556" cy="134035"/>
          </a:xfrm>
          <a:prstGeom prst="roundRect">
            <a:avLst/>
          </a:prstGeom>
          <a:solidFill>
            <a:srgbClr val="FFFF75"/>
          </a:solidFill>
          <a:ln w="3175">
            <a:solidFill>
              <a:srgbClr val="FFC000"/>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sz="675" dirty="0">
                <a:solidFill>
                  <a:schemeClr val="tx1"/>
                </a:solidFill>
              </a:rPr>
              <a:t>Partial Reusable</a:t>
            </a:r>
          </a:p>
        </p:txBody>
      </p:sp>
      <p:cxnSp>
        <p:nvCxnSpPr>
          <p:cNvPr id="212" name="Straight Connector 211"/>
          <p:cNvCxnSpPr/>
          <p:nvPr/>
        </p:nvCxnSpPr>
        <p:spPr>
          <a:xfrm>
            <a:off x="8920392" y="5615412"/>
            <a:ext cx="2893343"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13" name="Rounded Rectangle 212"/>
          <p:cNvSpPr/>
          <p:nvPr/>
        </p:nvSpPr>
        <p:spPr>
          <a:xfrm>
            <a:off x="9036178" y="5639266"/>
            <a:ext cx="698672" cy="134035"/>
          </a:xfrm>
          <a:prstGeom prst="roundRect">
            <a:avLst/>
          </a:prstGeom>
          <a:solidFill>
            <a:srgbClr val="99F66C"/>
          </a:solidFill>
          <a:ln w="3175">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675" dirty="0">
              <a:solidFill>
                <a:srgbClr val="002060"/>
              </a:solidFill>
              <a:latin typeface="Gill Sans MT" panose="020B0502020104020203" pitchFamily="34" charset="0"/>
            </a:endParaRPr>
          </a:p>
        </p:txBody>
      </p:sp>
      <p:sp>
        <p:nvSpPr>
          <p:cNvPr id="214" name="Rounded Rectangle 213"/>
          <p:cNvSpPr/>
          <p:nvPr/>
        </p:nvSpPr>
        <p:spPr>
          <a:xfrm>
            <a:off x="9996414" y="5639525"/>
            <a:ext cx="1772556" cy="134035"/>
          </a:xfrm>
          <a:prstGeom prst="roundRect">
            <a:avLst/>
          </a:prstGeom>
          <a:solidFill>
            <a:srgbClr val="99F66C"/>
          </a:solidFill>
          <a:ln w="3175">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sz="675" dirty="0">
                <a:solidFill>
                  <a:schemeClr val="tx1"/>
                </a:solidFill>
                <a:latin typeface="Gill Sans MT" panose="020B0502020104020203" pitchFamily="34" charset="0"/>
              </a:rPr>
              <a:t>Complete Reusable</a:t>
            </a:r>
          </a:p>
        </p:txBody>
      </p:sp>
      <p:sp>
        <p:nvSpPr>
          <p:cNvPr id="215" name="Rounded Rectangle 214"/>
          <p:cNvSpPr/>
          <p:nvPr/>
        </p:nvSpPr>
        <p:spPr>
          <a:xfrm>
            <a:off x="9796964" y="565220"/>
            <a:ext cx="1279997" cy="24883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 </a:t>
            </a:r>
            <a:r>
              <a:rPr lang="en-US" sz="800" b="1" dirty="0">
                <a:solidFill>
                  <a:schemeClr val="bg1"/>
                </a:solidFill>
              </a:rPr>
              <a:t>Key  Features</a:t>
            </a:r>
          </a:p>
        </p:txBody>
      </p:sp>
      <p:sp>
        <p:nvSpPr>
          <p:cNvPr id="27" name="TextBox 26"/>
          <p:cNvSpPr txBox="1"/>
          <p:nvPr/>
        </p:nvSpPr>
        <p:spPr>
          <a:xfrm>
            <a:off x="2426062" y="722657"/>
            <a:ext cx="1151701" cy="253916"/>
          </a:xfrm>
          <a:prstGeom prst="rect">
            <a:avLst/>
          </a:prstGeom>
          <a:noFill/>
        </p:spPr>
        <p:txBody>
          <a:bodyPr wrap="square" rtlCol="0">
            <a:spAutoFit/>
          </a:bodyPr>
          <a:lstStyle/>
          <a:p>
            <a:r>
              <a:rPr lang="en-US" sz="1050" dirty="0">
                <a:solidFill>
                  <a:srgbClr val="002060"/>
                </a:solidFill>
              </a:rPr>
              <a:t>Shared Services </a:t>
            </a:r>
          </a:p>
        </p:txBody>
      </p:sp>
      <p:sp>
        <p:nvSpPr>
          <p:cNvPr id="297" name="TextBox 296"/>
          <p:cNvSpPr txBox="1"/>
          <p:nvPr/>
        </p:nvSpPr>
        <p:spPr>
          <a:xfrm>
            <a:off x="2426062" y="3507885"/>
            <a:ext cx="1151701" cy="253916"/>
          </a:xfrm>
          <a:prstGeom prst="rect">
            <a:avLst/>
          </a:prstGeom>
          <a:noFill/>
        </p:spPr>
        <p:txBody>
          <a:bodyPr wrap="square" rtlCol="0">
            <a:spAutoFit/>
          </a:bodyPr>
          <a:lstStyle/>
          <a:p>
            <a:r>
              <a:rPr lang="en-US" sz="1050" dirty="0">
                <a:solidFill>
                  <a:srgbClr val="002060"/>
                </a:solidFill>
              </a:rPr>
              <a:t>Security Services </a:t>
            </a:r>
          </a:p>
        </p:txBody>
      </p:sp>
      <p:sp>
        <p:nvSpPr>
          <p:cNvPr id="8" name="Date Placeholder 7"/>
          <p:cNvSpPr>
            <a:spLocks noGrp="1"/>
          </p:cNvSpPr>
          <p:nvPr>
            <p:ph type="dt" sz="half" idx="10"/>
          </p:nvPr>
        </p:nvSpPr>
        <p:spPr/>
        <p:txBody>
          <a:bodyPr/>
          <a:lstStyle/>
          <a:p>
            <a:fld id="{992D39BA-D59F-4304-BD03-61B2C755D880}" type="datetime1">
              <a:rPr lang="en-US" smtClean="0"/>
              <a:t>9/11/2020</a:t>
            </a:fld>
            <a:endParaRPr lang="en-US" dirty="0"/>
          </a:p>
        </p:txBody>
      </p:sp>
      <p:sp>
        <p:nvSpPr>
          <p:cNvPr id="3" name="Slide Number Placeholder 2"/>
          <p:cNvSpPr>
            <a:spLocks noGrp="1"/>
          </p:cNvSpPr>
          <p:nvPr>
            <p:ph type="sldNum" sz="quarter" idx="12"/>
          </p:nvPr>
        </p:nvSpPr>
        <p:spPr/>
        <p:txBody>
          <a:bodyPr/>
          <a:lstStyle/>
          <a:p>
            <a:fld id="{814DCDB9-126F-4CE1-A747-A2827BE4503F}" type="slidenum">
              <a:rPr lang="en-US" smtClean="0"/>
              <a:t>6</a:t>
            </a:fld>
            <a:endParaRPr lang="en-US" dirty="0"/>
          </a:p>
        </p:txBody>
      </p:sp>
      <p:sp>
        <p:nvSpPr>
          <p:cNvPr id="177" name="Rounded Rectangle 176"/>
          <p:cNvSpPr/>
          <p:nvPr/>
        </p:nvSpPr>
        <p:spPr>
          <a:xfrm>
            <a:off x="3683646" y="678690"/>
            <a:ext cx="815793" cy="341851"/>
          </a:xfrm>
          <a:prstGeom prst="roundRect">
            <a:avLst/>
          </a:prstGeom>
          <a:solidFill>
            <a:srgbClr val="FFFF75"/>
          </a:solidFill>
          <a:ln w="3175">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2060"/>
                </a:solidFill>
              </a:rPr>
              <a:t>Auditing</a:t>
            </a:r>
          </a:p>
        </p:txBody>
      </p:sp>
      <p:cxnSp>
        <p:nvCxnSpPr>
          <p:cNvPr id="95" name="Straight Connector 94"/>
          <p:cNvCxnSpPr/>
          <p:nvPr/>
        </p:nvCxnSpPr>
        <p:spPr>
          <a:xfrm flipV="1">
            <a:off x="8834638" y="552783"/>
            <a:ext cx="2275" cy="5212080"/>
          </a:xfrm>
          <a:prstGeom prst="line">
            <a:avLst/>
          </a:prstGeom>
          <a:ln w="3175">
            <a:solidFill>
              <a:srgbClr val="C00000"/>
            </a:solidFill>
            <a:prstDash val="lgDashDot"/>
          </a:ln>
        </p:spPr>
        <p:style>
          <a:lnRef idx="1">
            <a:schemeClr val="accent6"/>
          </a:lnRef>
          <a:fillRef idx="0">
            <a:schemeClr val="accent6"/>
          </a:fillRef>
          <a:effectRef idx="0">
            <a:schemeClr val="accent6"/>
          </a:effectRef>
          <a:fontRef idx="minor">
            <a:schemeClr val="tx1"/>
          </a:fontRef>
        </p:style>
      </p:cxnSp>
      <p:pic>
        <p:nvPicPr>
          <p:cNvPr id="89" name="Picture 88"/>
          <p:cNvPicPr>
            <a:picLocks noChangeAspect="1"/>
          </p:cNvPicPr>
          <p:nvPr/>
        </p:nvPicPr>
        <p:blipFill>
          <a:blip r:embed="rId5"/>
          <a:stretch>
            <a:fillRect/>
          </a:stretch>
        </p:blipFill>
        <p:spPr>
          <a:xfrm>
            <a:off x="218887" y="1806952"/>
            <a:ext cx="255091" cy="228239"/>
          </a:xfrm>
          <a:prstGeom prst="rect">
            <a:avLst/>
          </a:prstGeom>
        </p:spPr>
      </p:pic>
      <p:pic>
        <p:nvPicPr>
          <p:cNvPr id="90" name="Picture 89"/>
          <p:cNvPicPr>
            <a:picLocks noChangeAspect="1"/>
          </p:cNvPicPr>
          <p:nvPr/>
        </p:nvPicPr>
        <p:blipFill>
          <a:blip r:embed="rId6"/>
          <a:stretch>
            <a:fillRect/>
          </a:stretch>
        </p:blipFill>
        <p:spPr>
          <a:xfrm>
            <a:off x="224315" y="2164417"/>
            <a:ext cx="244235" cy="230666"/>
          </a:xfrm>
          <a:prstGeom prst="rect">
            <a:avLst/>
          </a:prstGeom>
        </p:spPr>
      </p:pic>
      <p:pic>
        <p:nvPicPr>
          <p:cNvPr id="94" name="Picture 93"/>
          <p:cNvPicPr>
            <a:picLocks noChangeAspect="1"/>
          </p:cNvPicPr>
          <p:nvPr/>
        </p:nvPicPr>
        <p:blipFill>
          <a:blip r:embed="rId7"/>
          <a:stretch>
            <a:fillRect/>
          </a:stretch>
        </p:blipFill>
        <p:spPr>
          <a:xfrm>
            <a:off x="229978" y="2524309"/>
            <a:ext cx="232908" cy="214521"/>
          </a:xfrm>
          <a:prstGeom prst="rect">
            <a:avLst/>
          </a:prstGeom>
        </p:spPr>
      </p:pic>
      <p:pic>
        <p:nvPicPr>
          <p:cNvPr id="2" name="Picture 1"/>
          <p:cNvPicPr>
            <a:picLocks noChangeAspect="1"/>
          </p:cNvPicPr>
          <p:nvPr/>
        </p:nvPicPr>
        <p:blipFill>
          <a:blip r:embed="rId8">
            <a:duotone>
              <a:prstClr val="black"/>
              <a:schemeClr val="accent6">
                <a:tint val="45000"/>
                <a:satMod val="400000"/>
              </a:schemeClr>
            </a:duotone>
          </a:blip>
          <a:stretch>
            <a:fillRect/>
          </a:stretch>
        </p:blipFill>
        <p:spPr>
          <a:xfrm>
            <a:off x="2095774" y="2094243"/>
            <a:ext cx="324621" cy="274320"/>
          </a:xfrm>
          <a:prstGeom prst="rect">
            <a:avLst/>
          </a:prstGeom>
        </p:spPr>
      </p:pic>
      <p:pic>
        <p:nvPicPr>
          <p:cNvPr id="5" name="Picture 4"/>
          <p:cNvPicPr>
            <a:picLocks noChangeAspect="1"/>
          </p:cNvPicPr>
          <p:nvPr/>
        </p:nvPicPr>
        <p:blipFill>
          <a:blip r:embed="rId9">
            <a:duotone>
              <a:prstClr val="black"/>
              <a:schemeClr val="accent6">
                <a:tint val="45000"/>
                <a:satMod val="400000"/>
              </a:schemeClr>
            </a:duotone>
          </a:blip>
          <a:stretch>
            <a:fillRect/>
          </a:stretch>
        </p:blipFill>
        <p:spPr>
          <a:xfrm>
            <a:off x="4042390" y="2094243"/>
            <a:ext cx="254769" cy="274320"/>
          </a:xfrm>
          <a:prstGeom prst="rect">
            <a:avLst/>
          </a:prstGeom>
        </p:spPr>
      </p:pic>
      <p:pic>
        <p:nvPicPr>
          <p:cNvPr id="98" name="Picture 97"/>
          <p:cNvPicPr>
            <a:picLocks noChangeAspect="1"/>
          </p:cNvPicPr>
          <p:nvPr/>
        </p:nvPicPr>
        <p:blipFill>
          <a:blip r:embed="rId9">
            <a:duotone>
              <a:prstClr val="black"/>
              <a:schemeClr val="accent6">
                <a:tint val="45000"/>
                <a:satMod val="400000"/>
              </a:schemeClr>
            </a:duotone>
          </a:blip>
          <a:stretch>
            <a:fillRect/>
          </a:stretch>
        </p:blipFill>
        <p:spPr>
          <a:xfrm>
            <a:off x="6804252" y="1890097"/>
            <a:ext cx="254769" cy="274320"/>
          </a:xfrm>
          <a:prstGeom prst="rect">
            <a:avLst/>
          </a:prstGeom>
        </p:spPr>
      </p:pic>
      <p:pic>
        <p:nvPicPr>
          <p:cNvPr id="10" name="Picture 9"/>
          <p:cNvPicPr>
            <a:picLocks noChangeAspect="1"/>
          </p:cNvPicPr>
          <p:nvPr/>
        </p:nvPicPr>
        <p:blipFill>
          <a:blip r:embed="rId10">
            <a:duotone>
              <a:prstClr val="black"/>
              <a:schemeClr val="accent6">
                <a:tint val="45000"/>
                <a:satMod val="400000"/>
              </a:schemeClr>
            </a:duotone>
          </a:blip>
          <a:stretch>
            <a:fillRect/>
          </a:stretch>
        </p:blipFill>
        <p:spPr>
          <a:xfrm>
            <a:off x="6804252" y="2217317"/>
            <a:ext cx="256032" cy="220147"/>
          </a:xfrm>
          <a:prstGeom prst="rect">
            <a:avLst/>
          </a:prstGeom>
        </p:spPr>
      </p:pic>
    </p:spTree>
    <p:extLst>
      <p:ext uri="{BB962C8B-B14F-4D97-AF65-F5344CB8AC3E}">
        <p14:creationId xmlns:p14="http://schemas.microsoft.com/office/powerpoint/2010/main" val="54416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Deployment Architecture</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90269456"/>
              </p:ext>
            </p:extLst>
          </p:nvPr>
        </p:nvGraphicFramePr>
        <p:xfrm>
          <a:off x="374073" y="1385455"/>
          <a:ext cx="10321636" cy="4324350"/>
        </p:xfrm>
        <a:graphic>
          <a:graphicData uri="http://schemas.openxmlformats.org/presentationml/2006/ole">
            <mc:AlternateContent xmlns:mc="http://schemas.openxmlformats.org/markup-compatibility/2006">
              <mc:Choice xmlns:v="urn:schemas-microsoft-com:vml" Requires="v">
                <p:oleObj spid="_x0000_s1028" r:id="rId3" imgW="6981808" imgH="5080000" progId="Visio.Drawing.11">
                  <p:embed/>
                </p:oleObj>
              </mc:Choice>
              <mc:Fallback>
                <p:oleObj r:id="rId3" imgW="6981808" imgH="5080000" progId="Visio.Drawing.1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73" y="1385455"/>
                        <a:ext cx="10321636" cy="4324350"/>
                      </a:xfrm>
                      <a:prstGeom prst="rect">
                        <a:avLst/>
                      </a:prstGeom>
                      <a:noFill/>
                    </p:spPr>
                  </p:pic>
                </p:oleObj>
              </mc:Fallback>
            </mc:AlternateContent>
          </a:graphicData>
        </a:graphic>
      </p:graphicFrame>
    </p:spTree>
    <p:extLst>
      <p:ext uri="{BB962C8B-B14F-4D97-AF65-F5344CB8AC3E}">
        <p14:creationId xmlns:p14="http://schemas.microsoft.com/office/powerpoint/2010/main" val="214690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Deployment Architecture</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651164" y="20366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636501244"/>
              </p:ext>
            </p:extLst>
          </p:nvPr>
        </p:nvGraphicFramePr>
        <p:xfrm>
          <a:off x="651164" y="872854"/>
          <a:ext cx="9615054" cy="5375546"/>
        </p:xfrm>
        <a:graphic>
          <a:graphicData uri="http://schemas.openxmlformats.org/presentationml/2006/ole">
            <mc:AlternateContent xmlns:mc="http://schemas.openxmlformats.org/markup-compatibility/2006">
              <mc:Choice xmlns:v="urn:schemas-microsoft-com:vml" Requires="v">
                <p:oleObj spid="_x0000_s2052" r:id="rId3" imgW="9677449" imgH="6578556" progId="Visio.Drawing.15">
                  <p:embed/>
                </p:oleObj>
              </mc:Choice>
              <mc:Fallback>
                <p:oleObj r:id="rId3" imgW="9677449" imgH="6578556" progId="Visio.Drawing.15">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64" y="872854"/>
                        <a:ext cx="9615054" cy="5375546"/>
                      </a:xfrm>
                      <a:prstGeom prst="rect">
                        <a:avLst/>
                      </a:prstGeom>
                      <a:noFill/>
                    </p:spPr>
                  </p:pic>
                </p:oleObj>
              </mc:Fallback>
            </mc:AlternateContent>
          </a:graphicData>
        </a:graphic>
      </p:graphicFrame>
    </p:spTree>
    <p:extLst>
      <p:ext uri="{BB962C8B-B14F-4D97-AF65-F5344CB8AC3E}">
        <p14:creationId xmlns:p14="http://schemas.microsoft.com/office/powerpoint/2010/main" val="80126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63" y="140962"/>
            <a:ext cx="8478982" cy="590931"/>
          </a:xfrm>
          <a:prstGeom prst="rect">
            <a:avLst/>
          </a:prstGeom>
        </p:spPr>
        <p:txBody>
          <a:bodyPr wrap="square">
            <a:spAutoFit/>
          </a:bodyPr>
          <a:lstStyle/>
          <a:p>
            <a:pPr>
              <a:lnSpc>
                <a:spcPct val="90000"/>
              </a:lnSpc>
              <a:spcBef>
                <a:spcPct val="0"/>
              </a:spcBef>
            </a:pPr>
            <a:r>
              <a:rPr lang="en-US" sz="3600" dirty="0">
                <a:latin typeface="+mj-lt"/>
                <a:ea typeface="+mj-ea"/>
                <a:cs typeface="+mj-cs"/>
              </a:rPr>
              <a:t>Quality Attributes / NFR	</a:t>
            </a:r>
          </a:p>
        </p:txBody>
      </p:sp>
      <p:graphicFrame>
        <p:nvGraphicFramePr>
          <p:cNvPr id="3" name="Table 2"/>
          <p:cNvGraphicFramePr>
            <a:graphicFrameLocks noGrp="1"/>
          </p:cNvGraphicFramePr>
          <p:nvPr>
            <p:extLst>
              <p:ext uri="{D42A27DB-BD31-4B8C-83A1-F6EECF244321}">
                <p14:modId xmlns:p14="http://schemas.microsoft.com/office/powerpoint/2010/main" val="3098610090"/>
              </p:ext>
            </p:extLst>
          </p:nvPr>
        </p:nvGraphicFramePr>
        <p:xfrm>
          <a:off x="706582" y="719666"/>
          <a:ext cx="9453418" cy="5562600"/>
        </p:xfrm>
        <a:graphic>
          <a:graphicData uri="http://schemas.openxmlformats.org/drawingml/2006/table">
            <a:tbl>
              <a:tblPr firstRow="1" bandRow="1">
                <a:tableStyleId>{5C22544A-7EE6-4342-B048-85BDC9FD1C3A}</a:tableStyleId>
              </a:tblPr>
              <a:tblGrid>
                <a:gridCol w="4726709">
                  <a:extLst>
                    <a:ext uri="{9D8B030D-6E8A-4147-A177-3AD203B41FA5}">
                      <a16:colId xmlns:a16="http://schemas.microsoft.com/office/drawing/2014/main" val="2018452660"/>
                    </a:ext>
                  </a:extLst>
                </a:gridCol>
                <a:gridCol w="4726709">
                  <a:extLst>
                    <a:ext uri="{9D8B030D-6E8A-4147-A177-3AD203B41FA5}">
                      <a16:colId xmlns:a16="http://schemas.microsoft.com/office/drawing/2014/main" val="341215954"/>
                    </a:ext>
                  </a:extLst>
                </a:gridCol>
              </a:tblGrid>
              <a:tr h="370840">
                <a:tc>
                  <a:txBody>
                    <a:bodyPr/>
                    <a:lstStyle/>
                    <a:p>
                      <a:r>
                        <a:rPr lang="en-US" dirty="0"/>
                        <a:t>Category</a:t>
                      </a:r>
                    </a:p>
                  </a:txBody>
                  <a:tcPr/>
                </a:tc>
                <a:tc>
                  <a:txBody>
                    <a:bodyPr/>
                    <a:lstStyle/>
                    <a:p>
                      <a:endParaRPr lang="en-US" dirty="0"/>
                    </a:p>
                  </a:txBody>
                  <a:tcPr/>
                </a:tc>
                <a:extLst>
                  <a:ext uri="{0D108BD9-81ED-4DB2-BD59-A6C34878D82A}">
                    <a16:rowId xmlns:a16="http://schemas.microsoft.com/office/drawing/2014/main" val="1470992869"/>
                  </a:ext>
                </a:extLst>
              </a:tr>
              <a:tr h="370840">
                <a:tc>
                  <a:txBody>
                    <a:bodyPr/>
                    <a:lstStyle/>
                    <a:p>
                      <a:r>
                        <a:rPr lang="en-US" sz="1800" b="0" i="1" u="none" strike="noStrike" kern="1200" baseline="0" dirty="0">
                          <a:solidFill>
                            <a:schemeClr val="dk1"/>
                          </a:solidFill>
                          <a:latin typeface="+mn-lt"/>
                          <a:ea typeface="+mn-ea"/>
                          <a:cs typeface="+mn-cs"/>
                        </a:rPr>
                        <a:t>Availability</a:t>
                      </a:r>
                      <a:endParaRPr lang="en-US" dirty="0"/>
                    </a:p>
                  </a:txBody>
                  <a:tcPr/>
                </a:tc>
                <a:tc>
                  <a:txBody>
                    <a:bodyPr/>
                    <a:lstStyle/>
                    <a:p>
                      <a:r>
                        <a:rPr lang="en-US" sz="1800" b="0" i="1" u="none" strike="noStrike" kern="1200" baseline="0" dirty="0">
                          <a:solidFill>
                            <a:schemeClr val="dk1"/>
                          </a:solidFill>
                          <a:latin typeface="+mn-lt"/>
                          <a:ea typeface="+mn-ea"/>
                          <a:cs typeface="+mn-cs"/>
                        </a:rPr>
                        <a:t>Usability</a:t>
                      </a:r>
                      <a:endParaRPr lang="en-US" dirty="0"/>
                    </a:p>
                  </a:txBody>
                  <a:tcPr/>
                </a:tc>
                <a:extLst>
                  <a:ext uri="{0D108BD9-81ED-4DB2-BD59-A6C34878D82A}">
                    <a16:rowId xmlns:a16="http://schemas.microsoft.com/office/drawing/2014/main" val="3961213372"/>
                  </a:ext>
                </a:extLst>
              </a:tr>
              <a:tr h="370840">
                <a:tc>
                  <a:txBody>
                    <a:bodyPr/>
                    <a:lstStyle/>
                    <a:p>
                      <a:r>
                        <a:rPr lang="en-US" sz="1800" b="0" i="1" u="none" strike="noStrike" kern="1200" baseline="0" dirty="0">
                          <a:solidFill>
                            <a:schemeClr val="dk1"/>
                          </a:solidFill>
                          <a:latin typeface="+mn-lt"/>
                          <a:ea typeface="+mn-ea"/>
                          <a:cs typeface="+mn-cs"/>
                        </a:rPr>
                        <a:t>Conceptual Integrity</a:t>
                      </a:r>
                      <a:endParaRPr lang="en-US" dirty="0"/>
                    </a:p>
                  </a:txBody>
                  <a:tcPr/>
                </a:tc>
                <a:tc>
                  <a:txBody>
                    <a:bodyPr/>
                    <a:lstStyle/>
                    <a:p>
                      <a:pPr rtl="0" fontAlgn="ctr"/>
                      <a:r>
                        <a:rPr lang="en-US" sz="1800" b="0" i="1" u="none" strike="noStrike" kern="1200" baseline="0" dirty="0">
                          <a:solidFill>
                            <a:schemeClr val="dk1"/>
                          </a:solidFill>
                          <a:latin typeface="+mn-lt"/>
                          <a:ea typeface="+mn-ea"/>
                          <a:cs typeface="+mn-cs"/>
                        </a:rPr>
                        <a:t>RTO(Recovery Time objective)</a:t>
                      </a:r>
                    </a:p>
                  </a:txBody>
                  <a:tcPr/>
                </a:tc>
                <a:extLst>
                  <a:ext uri="{0D108BD9-81ED-4DB2-BD59-A6C34878D82A}">
                    <a16:rowId xmlns:a16="http://schemas.microsoft.com/office/drawing/2014/main" val="3546336603"/>
                  </a:ext>
                </a:extLst>
              </a:tr>
              <a:tr h="370840">
                <a:tc>
                  <a:txBody>
                    <a:bodyPr/>
                    <a:lstStyle/>
                    <a:p>
                      <a:r>
                        <a:rPr lang="en-US" sz="1800" b="0" i="1" u="none" strike="noStrike" kern="1200" baseline="0" dirty="0">
                          <a:solidFill>
                            <a:schemeClr val="dk1"/>
                          </a:solidFill>
                          <a:latin typeface="+mn-lt"/>
                          <a:ea typeface="+mn-ea"/>
                          <a:cs typeface="+mn-cs"/>
                        </a:rPr>
                        <a:t>Flexibility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dk1"/>
                          </a:solidFill>
                          <a:latin typeface="+mn-lt"/>
                          <a:ea typeface="+mn-ea"/>
                          <a:cs typeface="+mn-cs"/>
                        </a:rPr>
                        <a:t>RPO(Recovery Point Objective)</a:t>
                      </a:r>
                    </a:p>
                  </a:txBody>
                  <a:tcPr/>
                </a:tc>
                <a:extLst>
                  <a:ext uri="{0D108BD9-81ED-4DB2-BD59-A6C34878D82A}">
                    <a16:rowId xmlns:a16="http://schemas.microsoft.com/office/drawing/2014/main" val="2442825909"/>
                  </a:ext>
                </a:extLst>
              </a:tr>
              <a:tr h="370840">
                <a:tc>
                  <a:txBody>
                    <a:bodyPr/>
                    <a:lstStyle/>
                    <a:p>
                      <a:r>
                        <a:rPr lang="en-US" sz="1800" b="0" i="1" u="none" strike="noStrike" kern="1200" baseline="0" dirty="0">
                          <a:solidFill>
                            <a:schemeClr val="dk1"/>
                          </a:solidFill>
                          <a:latin typeface="+mn-lt"/>
                          <a:ea typeface="+mn-ea"/>
                          <a:cs typeface="+mn-cs"/>
                        </a:rPr>
                        <a:t>Interoperability</a:t>
                      </a:r>
                      <a:endParaRPr lang="en-US" dirty="0"/>
                    </a:p>
                  </a:txBody>
                  <a:tcPr/>
                </a:tc>
                <a:tc>
                  <a:txBody>
                    <a:bodyPr/>
                    <a:lstStyle/>
                    <a:p>
                      <a:r>
                        <a:rPr lang="en-US" sz="1800" b="0" i="1" u="none" strike="noStrike" kern="1200" baseline="0" dirty="0">
                          <a:solidFill>
                            <a:schemeClr val="dk1"/>
                          </a:solidFill>
                          <a:latin typeface="+mn-lt"/>
                          <a:ea typeface="+mn-ea"/>
                          <a:cs typeface="+mn-cs"/>
                        </a:rPr>
                        <a:t>Resilience</a:t>
                      </a:r>
                    </a:p>
                  </a:txBody>
                  <a:tcPr/>
                </a:tc>
                <a:extLst>
                  <a:ext uri="{0D108BD9-81ED-4DB2-BD59-A6C34878D82A}">
                    <a16:rowId xmlns:a16="http://schemas.microsoft.com/office/drawing/2014/main" val="4201245839"/>
                  </a:ext>
                </a:extLst>
              </a:tr>
              <a:tr h="370840">
                <a:tc>
                  <a:txBody>
                    <a:bodyPr/>
                    <a:lstStyle/>
                    <a:p>
                      <a:r>
                        <a:rPr lang="en-US" sz="1800" b="0" i="1" u="none" strike="noStrike" kern="1200" baseline="0" dirty="0">
                          <a:solidFill>
                            <a:schemeClr val="dk1"/>
                          </a:solidFill>
                          <a:latin typeface="+mn-lt"/>
                          <a:ea typeface="+mn-ea"/>
                          <a:cs typeface="+mn-cs"/>
                        </a:rPr>
                        <a:t>Maintainability</a:t>
                      </a:r>
                      <a:endParaRPr lang="en-US" dirty="0"/>
                    </a:p>
                  </a:txBody>
                  <a:tcPr/>
                </a:tc>
                <a:tc>
                  <a:txBody>
                    <a:bodyPr/>
                    <a:lstStyle/>
                    <a:p>
                      <a:r>
                        <a:rPr lang="en-US" sz="1800" b="0" i="1" u="none" strike="noStrike" kern="1200" baseline="0" dirty="0">
                          <a:solidFill>
                            <a:schemeClr val="dk1"/>
                          </a:solidFill>
                          <a:latin typeface="+mn-lt"/>
                          <a:ea typeface="+mn-ea"/>
                          <a:cs typeface="+mn-cs"/>
                        </a:rPr>
                        <a:t>Throughput</a:t>
                      </a:r>
                    </a:p>
                  </a:txBody>
                  <a:tcPr/>
                </a:tc>
                <a:extLst>
                  <a:ext uri="{0D108BD9-81ED-4DB2-BD59-A6C34878D82A}">
                    <a16:rowId xmlns:a16="http://schemas.microsoft.com/office/drawing/2014/main" val="1911924434"/>
                  </a:ext>
                </a:extLst>
              </a:tr>
              <a:tr h="370840">
                <a:tc>
                  <a:txBody>
                    <a:bodyPr/>
                    <a:lstStyle/>
                    <a:p>
                      <a:r>
                        <a:rPr lang="en-US" sz="1800" b="0" i="1" u="none" strike="noStrike" kern="1200" baseline="0" dirty="0">
                          <a:solidFill>
                            <a:schemeClr val="dk1"/>
                          </a:solidFill>
                          <a:latin typeface="+mn-lt"/>
                          <a:ea typeface="+mn-ea"/>
                          <a:cs typeface="+mn-cs"/>
                        </a:rPr>
                        <a:t>Manageability</a:t>
                      </a:r>
                      <a:endParaRPr lang="en-US" dirty="0"/>
                    </a:p>
                  </a:txBody>
                  <a:tcPr/>
                </a:tc>
                <a:tc>
                  <a:txBody>
                    <a:bodyPr/>
                    <a:lstStyle/>
                    <a:p>
                      <a:r>
                        <a:rPr lang="en-US" sz="1800" b="0" i="1" u="none" strike="noStrike" kern="1200" baseline="0" dirty="0">
                          <a:solidFill>
                            <a:schemeClr val="dk1"/>
                          </a:solidFill>
                          <a:latin typeface="+mn-lt"/>
                          <a:ea typeface="+mn-ea"/>
                          <a:cs typeface="+mn-cs"/>
                        </a:rPr>
                        <a:t>Reliability</a:t>
                      </a:r>
                    </a:p>
                  </a:txBody>
                  <a:tcPr/>
                </a:tc>
                <a:extLst>
                  <a:ext uri="{0D108BD9-81ED-4DB2-BD59-A6C34878D82A}">
                    <a16:rowId xmlns:a16="http://schemas.microsoft.com/office/drawing/2014/main" val="2320582359"/>
                  </a:ext>
                </a:extLst>
              </a:tr>
              <a:tr h="370840">
                <a:tc>
                  <a:txBody>
                    <a:bodyPr/>
                    <a:lstStyle/>
                    <a:p>
                      <a:r>
                        <a:rPr lang="en-US" sz="1800" b="0" i="1" u="none" strike="noStrike" kern="1200" baseline="0" dirty="0">
                          <a:solidFill>
                            <a:schemeClr val="dk1"/>
                          </a:solidFill>
                          <a:latin typeface="+mn-lt"/>
                          <a:ea typeface="+mn-ea"/>
                          <a:cs typeface="+mn-cs"/>
                        </a:rPr>
                        <a:t>Performance</a:t>
                      </a:r>
                      <a:endParaRPr lang="en-US" dirty="0"/>
                    </a:p>
                  </a:txBody>
                  <a:tcPr/>
                </a:tc>
                <a:tc>
                  <a:txBody>
                    <a:bodyPr/>
                    <a:lstStyle/>
                    <a:p>
                      <a:r>
                        <a:rPr lang="en-US" sz="1800" b="0" i="1" u="none" strike="noStrike" kern="1200" baseline="0" dirty="0">
                          <a:solidFill>
                            <a:schemeClr val="dk1"/>
                          </a:solidFill>
                          <a:latin typeface="+mn-lt"/>
                          <a:ea typeface="+mn-ea"/>
                          <a:cs typeface="+mn-cs"/>
                        </a:rPr>
                        <a:t>Responsiveness</a:t>
                      </a:r>
                    </a:p>
                  </a:txBody>
                  <a:tcPr/>
                </a:tc>
                <a:extLst>
                  <a:ext uri="{0D108BD9-81ED-4DB2-BD59-A6C34878D82A}">
                    <a16:rowId xmlns:a16="http://schemas.microsoft.com/office/drawing/2014/main" val="4078557307"/>
                  </a:ext>
                </a:extLst>
              </a:tr>
              <a:tr h="370840">
                <a:tc>
                  <a:txBody>
                    <a:bodyPr/>
                    <a:lstStyle/>
                    <a:p>
                      <a:r>
                        <a:rPr lang="en-US" sz="1800" b="0" i="1" u="none" strike="noStrike" kern="1200" baseline="0" dirty="0">
                          <a:solidFill>
                            <a:schemeClr val="dk1"/>
                          </a:solidFill>
                          <a:latin typeface="+mn-lt"/>
                          <a:ea typeface="+mn-ea"/>
                          <a:cs typeface="+mn-cs"/>
                        </a:rPr>
                        <a:t>Reliability</a:t>
                      </a:r>
                      <a:endParaRPr lang="en-US" dirty="0"/>
                    </a:p>
                  </a:txBody>
                  <a:tcPr/>
                </a:tc>
                <a:tc>
                  <a:txBody>
                    <a:bodyPr/>
                    <a:lstStyle/>
                    <a:p>
                      <a:r>
                        <a:rPr lang="en-US" dirty="0"/>
                        <a:t>Consistency</a:t>
                      </a:r>
                    </a:p>
                  </a:txBody>
                  <a:tcPr/>
                </a:tc>
                <a:extLst>
                  <a:ext uri="{0D108BD9-81ED-4DB2-BD59-A6C34878D82A}">
                    <a16:rowId xmlns:a16="http://schemas.microsoft.com/office/drawing/2014/main" val="2951922049"/>
                  </a:ext>
                </a:extLst>
              </a:tr>
              <a:tr h="370840">
                <a:tc>
                  <a:txBody>
                    <a:bodyPr/>
                    <a:lstStyle/>
                    <a:p>
                      <a:r>
                        <a:rPr lang="en-US" sz="1800" b="0" i="1" u="none" strike="noStrike" kern="1200" baseline="0" dirty="0">
                          <a:solidFill>
                            <a:schemeClr val="dk1"/>
                          </a:solidFill>
                          <a:latin typeface="+mn-lt"/>
                          <a:ea typeface="+mn-ea"/>
                          <a:cs typeface="+mn-cs"/>
                        </a:rPr>
                        <a:t>Reusability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Redundancy </a:t>
                      </a:r>
                    </a:p>
                  </a:txBody>
                  <a:tcPr/>
                </a:tc>
                <a:extLst>
                  <a:ext uri="{0D108BD9-81ED-4DB2-BD59-A6C34878D82A}">
                    <a16:rowId xmlns:a16="http://schemas.microsoft.com/office/drawing/2014/main" val="3591645867"/>
                  </a:ext>
                </a:extLst>
              </a:tr>
              <a:tr h="370840">
                <a:tc>
                  <a:txBody>
                    <a:bodyPr/>
                    <a:lstStyle/>
                    <a:p>
                      <a:r>
                        <a:rPr lang="en-US" sz="1800" b="0" i="1" u="none" strike="noStrike" kern="1200" baseline="0" dirty="0">
                          <a:solidFill>
                            <a:schemeClr val="dk1"/>
                          </a:solidFill>
                          <a:latin typeface="+mn-lt"/>
                          <a:ea typeface="+mn-ea"/>
                          <a:cs typeface="+mn-cs"/>
                        </a:rPr>
                        <a:t>Scalability</a:t>
                      </a:r>
                      <a:endParaRPr lang="en-US" dirty="0"/>
                    </a:p>
                  </a:txBody>
                  <a:tcPr/>
                </a:tc>
                <a:tc>
                  <a:txBody>
                    <a:bodyPr/>
                    <a:lstStyle/>
                    <a:p>
                      <a:endParaRPr lang="en-US" dirty="0"/>
                    </a:p>
                  </a:txBody>
                  <a:tcPr/>
                </a:tc>
                <a:extLst>
                  <a:ext uri="{0D108BD9-81ED-4DB2-BD59-A6C34878D82A}">
                    <a16:rowId xmlns:a16="http://schemas.microsoft.com/office/drawing/2014/main" val="4124218171"/>
                  </a:ext>
                </a:extLst>
              </a:tr>
              <a:tr h="370840">
                <a:tc>
                  <a:txBody>
                    <a:bodyPr/>
                    <a:lstStyle/>
                    <a:p>
                      <a:r>
                        <a:rPr lang="en-US" sz="1800" b="0" i="1" u="none" strike="noStrike" kern="1200" baseline="0" dirty="0">
                          <a:solidFill>
                            <a:schemeClr val="dk1"/>
                          </a:solidFill>
                          <a:latin typeface="+mn-lt"/>
                          <a:ea typeface="+mn-ea"/>
                          <a:cs typeface="+mn-cs"/>
                        </a:rPr>
                        <a:t>Security</a:t>
                      </a:r>
                      <a:endParaRPr lang="en-US" dirty="0"/>
                    </a:p>
                  </a:txBody>
                  <a:tcPr/>
                </a:tc>
                <a:tc>
                  <a:txBody>
                    <a:bodyPr/>
                    <a:lstStyle/>
                    <a:p>
                      <a:endParaRPr lang="en-US" dirty="0"/>
                    </a:p>
                  </a:txBody>
                  <a:tcPr/>
                </a:tc>
                <a:extLst>
                  <a:ext uri="{0D108BD9-81ED-4DB2-BD59-A6C34878D82A}">
                    <a16:rowId xmlns:a16="http://schemas.microsoft.com/office/drawing/2014/main" val="2663228421"/>
                  </a:ext>
                </a:extLst>
              </a:tr>
              <a:tr h="370840">
                <a:tc>
                  <a:txBody>
                    <a:bodyPr/>
                    <a:lstStyle/>
                    <a:p>
                      <a:r>
                        <a:rPr lang="en-US" sz="1800" b="0" i="1" u="none" strike="noStrike" kern="1200" baseline="0" dirty="0">
                          <a:solidFill>
                            <a:schemeClr val="dk1"/>
                          </a:solidFill>
                          <a:latin typeface="+mn-lt"/>
                          <a:ea typeface="+mn-ea"/>
                          <a:cs typeface="+mn-cs"/>
                        </a:rPr>
                        <a:t>Supportability</a:t>
                      </a:r>
                      <a:endParaRPr lang="en-US" dirty="0"/>
                    </a:p>
                  </a:txBody>
                  <a:tcPr/>
                </a:tc>
                <a:tc>
                  <a:txBody>
                    <a:bodyPr/>
                    <a:lstStyle/>
                    <a:p>
                      <a:endParaRPr lang="en-US" dirty="0"/>
                    </a:p>
                  </a:txBody>
                  <a:tcPr/>
                </a:tc>
                <a:extLst>
                  <a:ext uri="{0D108BD9-81ED-4DB2-BD59-A6C34878D82A}">
                    <a16:rowId xmlns:a16="http://schemas.microsoft.com/office/drawing/2014/main" val="4113150897"/>
                  </a:ext>
                </a:extLst>
              </a:tr>
              <a:tr h="370840">
                <a:tc>
                  <a:txBody>
                    <a:bodyPr/>
                    <a:lstStyle/>
                    <a:p>
                      <a:r>
                        <a:rPr lang="en-US" sz="1800" b="0" i="1" u="none" strike="noStrike" kern="1200" baseline="0" dirty="0">
                          <a:solidFill>
                            <a:schemeClr val="dk1"/>
                          </a:solidFill>
                          <a:latin typeface="+mn-lt"/>
                          <a:ea typeface="+mn-ea"/>
                          <a:cs typeface="+mn-cs"/>
                        </a:rPr>
                        <a:t>Testability</a:t>
                      </a:r>
                      <a:endParaRPr lang="en-US" dirty="0"/>
                    </a:p>
                  </a:txBody>
                  <a:tcPr/>
                </a:tc>
                <a:tc>
                  <a:txBody>
                    <a:bodyPr/>
                    <a:lstStyle/>
                    <a:p>
                      <a:endParaRPr lang="en-US" dirty="0"/>
                    </a:p>
                  </a:txBody>
                  <a:tcPr/>
                </a:tc>
                <a:extLst>
                  <a:ext uri="{0D108BD9-81ED-4DB2-BD59-A6C34878D82A}">
                    <a16:rowId xmlns:a16="http://schemas.microsoft.com/office/drawing/2014/main" val="156071230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84933385"/>
                  </a:ext>
                </a:extLst>
              </a:tr>
            </a:tbl>
          </a:graphicData>
        </a:graphic>
      </p:graphicFrame>
    </p:spTree>
    <p:extLst>
      <p:ext uri="{BB962C8B-B14F-4D97-AF65-F5344CB8AC3E}">
        <p14:creationId xmlns:p14="http://schemas.microsoft.com/office/powerpoint/2010/main" val="3839063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2103</TotalTime>
  <Words>1169</Words>
  <Application>Microsoft Office PowerPoint</Application>
  <PresentationFormat>Widescreen</PresentationFormat>
  <Paragraphs>470</Paragraphs>
  <Slides>29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7" baseType="lpstr">
      <vt:lpstr>Arial</vt:lpstr>
      <vt:lpstr>Calibri</vt:lpstr>
      <vt:lpstr>Calibri Light</vt:lpstr>
      <vt:lpstr>Gill Sans MT</vt:lpstr>
      <vt:lpstr>Wingdings</vt:lpstr>
      <vt:lpstr>Office Theme</vt:lpstr>
      <vt:lpstr>Visio.Drawing.11</vt:lpstr>
      <vt:lpstr>Visio.Drawing.15</vt:lpstr>
      <vt:lpstr>Architecture Patterns</vt:lpstr>
      <vt:lpstr>Architecture Patterns</vt:lpstr>
      <vt:lpstr>Architecture Styles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Loyola Stalin Soosai</dc:creator>
  <cp:lastModifiedBy>Loyola Stalin Soosai</cp:lastModifiedBy>
  <cp:revision>27</cp:revision>
  <cp:lastPrinted>2019-12-13T08:19:28Z</cp:lastPrinted>
  <dcterms:created xsi:type="dcterms:W3CDTF">2019-11-27T04:59:55Z</dcterms:created>
  <dcterms:modified xsi:type="dcterms:W3CDTF">2020-09-11T04:01:35Z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Loyola_Soosai@ad.infosys.com</vt:lpwstr>
  </property>
  <property fmtid="{D5CDD505-2E9C-101B-9397-08002B2CF9AE}" pid="5" name="MSIP_Label_be4b3411-284d-4d31-bd4f-bc13ef7f1fd6_SetDate">
    <vt:lpwstr>2019-11-27T05:58:50.3145825Z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d9cc8282-10bb-4117-9cac-f7c59de8705a</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Loyola_Soosai@ad.infosys.com</vt:lpwstr>
  </property>
  <property fmtid="{D5CDD505-2E9C-101B-9397-08002B2CF9AE}" pid="13" name="MSIP_Label_a0819fa7-4367-4500-ba88-dd630d977609_SetDate">
    <vt:lpwstr>2019-11-27T05:58:50.3145825Z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d9cc8282-10bb-4117-9cac-f7c59de8705a</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