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9"/>
  </p:notesMasterIdLst>
  <p:sldIdLst>
    <p:sldId id="508" r:id="rId2"/>
    <p:sldId id="318" r:id="rId3"/>
    <p:sldId id="509" r:id="rId4"/>
    <p:sldId id="510" r:id="rId5"/>
    <p:sldId id="511" r:id="rId6"/>
    <p:sldId id="512" r:id="rId7"/>
    <p:sldId id="5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009999"/>
    <a:srgbClr val="C4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pos="3840"/>
        <p:guide orient="horz"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A8861-EC7F-41A1-B8C3-7173601705B2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16C0-529C-49DA-BB06-79C97B774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556-049D-4173-9FD0-7067C2C56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16237-A6B7-4FF7-9BF3-94BB18224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D7D0-957D-4A8A-9C1E-7BBF6493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79E0-1C7C-4AEC-87F7-7F7CD127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E8B2-8BA6-4460-B08F-065B6E09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0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B083-CB90-42C6-9541-E62E9DC4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FE160-4A4C-4000-B5FD-FFDAF92B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E141-2430-4B1A-BE60-58C9E826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3AD2-F17F-4799-B562-775292BC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5520-E78B-49B3-BBE4-D50E5B73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2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DD1E6-DB04-476D-9834-AF3B5361C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157A-3386-4811-BCE5-224366FA2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927C-8D05-4C25-AE3C-E437E418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D12B-5212-4945-BD0B-7E5C107C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401D-DE13-430A-AD3D-4A675D90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9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177" y="6105378"/>
            <a:ext cx="12188825" cy="75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337161" y="61742"/>
            <a:ext cx="10789920" cy="256345"/>
          </a:xfrm>
          <a:prstGeom prst="rect">
            <a:avLst/>
          </a:prstGeom>
          <a:gradFill flip="none" rotWithShape="1">
            <a:gsLst>
              <a:gs pos="91000">
                <a:schemeClr val="bg1"/>
              </a:gs>
              <a:gs pos="59000">
                <a:srgbClr val="A9BBED"/>
              </a:gs>
              <a:gs pos="10000">
                <a:schemeClr val="accent2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" y="396513"/>
            <a:ext cx="122529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53"/>
            <a:ext cx="10515600" cy="367565"/>
          </a:xfrm>
          <a:prstGeom prst="rect">
            <a:avLst/>
          </a:prstGeom>
        </p:spPr>
        <p:txBody>
          <a:bodyPr/>
          <a:lstStyle>
            <a:lvl1pPr>
              <a:defRPr lang="en-US" sz="2000" b="1" kern="1200" smtClean="0">
                <a:solidFill>
                  <a:srgbClr val="00206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Date Placeholder 6"/>
          <p:cNvSpPr>
            <a:spLocks noGrp="1"/>
          </p:cNvSpPr>
          <p:nvPr>
            <p:ph type="dt" sz="half" idx="10"/>
          </p:nvPr>
        </p:nvSpPr>
        <p:spPr>
          <a:xfrm>
            <a:off x="2166426" y="6400801"/>
            <a:ext cx="2472271" cy="365125"/>
          </a:xfrm>
          <a:ln>
            <a:noFill/>
          </a:ln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fld id="{EF23D95C-DD00-44AC-AD08-D283375CFD64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37587" y="6400802"/>
            <a:ext cx="1312025" cy="365125"/>
          </a:xfr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fld id="{0D70582A-2D1C-4203-A098-E95670DA5E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E20E-37D8-4D5A-B972-800C952F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2A3E-9DCD-451B-82E5-EB7018DE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8A28-763C-42C7-9832-F29D47AA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61D1-FD0F-4C52-A598-69C336F1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0A61-EF11-452B-8A69-558B18C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6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3C8B-9339-4380-B2E3-6C793F29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703A-4333-4349-B704-F1C9D60E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0F7E-1C24-4BB3-AEA1-77FF341A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1233-FA72-4C06-AB9B-4CE87628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8BE3B-F22B-4445-A60E-769E4A77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AD6-0C2B-4931-8422-351FF67A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2D1E-E23F-4E67-9102-C6A6B5421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7996-206F-4233-8244-80D66C60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2F9B-9F7D-41D1-BDA6-8C2CD43F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B9AC-9D03-4BF7-BD2C-64C07B4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5B5CD-85FF-419F-9AA1-27F51C92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66F2-5E3B-4709-8ED9-07993EB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72689-61B7-412D-863A-D5EE50A3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1D99C-01F9-4CCF-AF14-BD30BD36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6C064-62D4-4D81-A084-0155CF4DD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BFAE3-4A41-48E8-9ACD-B4C83D9E8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A5CFB-5ABF-4EF9-A344-F7333571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57859-BAA6-4F5C-86A4-C8C629EA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0D517-91AD-4EF6-ACE0-25176E2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4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548C-05F3-4E00-BE00-8BE98B0E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7C3A0-B19D-4F0A-B1F9-BF392089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634F7-D52B-4391-9207-460037CF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9050E-ECAA-4E4D-8F57-FCEA8EEA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6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BA0DE-3A87-457E-AAEC-D70C1C80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C99E5-C329-4275-BF4B-33E5B732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D555-8C43-4D5D-A057-3F1E3AD5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8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FE59-E0AC-4F48-81CD-818B234A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742F-5807-41CC-90CA-E470AB4D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1DAD-9550-48AA-AF58-485FCE49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4F1F2-6BA7-4977-8015-192E7D2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7E969-8E43-4FB4-A765-4997172D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F7419-9412-41FA-9818-E0CF7A88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4769-AA19-486F-BE5D-7C172B5A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C4993-E9F4-46BC-8DBD-725110A5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6889F-C46A-49BF-A780-6D7433A0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A0589-A071-44B5-9D6F-C518A497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0B703-D3C7-42A7-A01D-4EAD29B8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56A76-A4D8-4727-9C53-B9C0C0AC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74C6C-87D6-4A32-A28F-2348A00A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0D2D5-D1E5-4269-897B-C5D27AFB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CE67-62FB-4191-AA5F-962FD3DBA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36D4-0000-4FC5-9FA9-8E139D08E369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1C8E-F864-40E8-9A9F-A34530164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34C92-9E5A-4068-AE15-E32CC2F20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E2D9-9828-4DDF-AB6C-B1E30C42AE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2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hyperlink" Target="https://gitlab.com/soninsunil/newman_test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jpeg"/><Relationship Id="rId4" Type="http://schemas.openxmlformats.org/officeDocument/2006/relationships/hyperlink" Target="http://3.224.116.234:8080/job/Newman_TestExecute/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yolastalin/postman-test-case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GB" sz="1867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309489" y="1614952"/>
            <a:ext cx="11317288" cy="2755900"/>
          </a:xfr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anchor="t">
            <a:normAutofit fontScale="85000" lnSpcReduction="20000"/>
          </a:bodyPr>
          <a:lstStyle/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High Level Solution View – DEMO Environment</a:t>
            </a:r>
          </a:p>
          <a:p>
            <a:pPr marL="285750" lvl="1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PostMan Test case walkthrough</a:t>
            </a:r>
          </a:p>
          <a:p>
            <a:pPr marL="742950" lvl="2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Simple test case</a:t>
            </a:r>
          </a:p>
          <a:p>
            <a:pPr marL="742950" lvl="2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Using environment variable</a:t>
            </a:r>
          </a:p>
          <a:p>
            <a:pPr marL="742950" lvl="2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NewMan execution – report</a:t>
            </a:r>
          </a:p>
          <a:p>
            <a:pPr marL="285750" lvl="1" indent="-285750" algn="just"/>
            <a:r>
              <a:rPr lang="en-US" dirty="0">
                <a:solidFill>
                  <a:srgbClr val="002060"/>
                </a:solidFill>
                <a:cs typeface="Calibri" panose="020F0502020204030204" pitchFamily="34" charset="0"/>
              </a:rPr>
              <a:t>Jenkin integration</a:t>
            </a:r>
          </a:p>
          <a:p>
            <a:pPr marL="742950" lvl="2" indent="-285750" algn="just"/>
            <a:r>
              <a:rPr lang="en-US" sz="2100" dirty="0">
                <a:solidFill>
                  <a:srgbClr val="002060"/>
                </a:solidFill>
                <a:cs typeface="Calibri" panose="020F0502020204030204" pitchFamily="34" charset="0"/>
              </a:rPr>
              <a:t>Web Hook</a:t>
            </a:r>
          </a:p>
          <a:p>
            <a:pPr marL="742950" lvl="2" indent="-285750" algn="just"/>
            <a:r>
              <a:rPr lang="en-US" sz="2100" dirty="0">
                <a:solidFill>
                  <a:srgbClr val="002060"/>
                </a:solidFill>
                <a:cs typeface="Calibri" panose="020F0502020204030204" pitchFamily="34" charset="0"/>
              </a:rPr>
              <a:t>Email</a:t>
            </a:r>
          </a:p>
          <a:p>
            <a:pPr marL="742950" lvl="2" indent="-285750" algn="just"/>
            <a:r>
              <a:rPr lang="en-US" sz="2100" i="1" dirty="0">
                <a:solidFill>
                  <a:schemeClr val="bg1">
                    <a:lumMod val="50000"/>
                  </a:schemeClr>
                </a:solidFill>
                <a:cs typeface="Calibri" panose="020F0502020204030204" pitchFamily="34" charset="0"/>
              </a:rPr>
              <a:t>Attachment</a:t>
            </a:r>
          </a:p>
          <a:p>
            <a:pPr marL="914400" lvl="2"/>
            <a:endParaRPr lang="en-US" sz="2400" dirty="0">
              <a:solidFill>
                <a:srgbClr val="002060"/>
              </a:solidFill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0029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角丸四角形 59"/>
          <p:cNvSpPr/>
          <p:nvPr/>
        </p:nvSpPr>
        <p:spPr>
          <a:xfrm>
            <a:off x="193196" y="562722"/>
            <a:ext cx="9010532" cy="5391563"/>
          </a:xfrm>
          <a:prstGeom prst="roundRect">
            <a:avLst>
              <a:gd name="adj" fmla="val 386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1A73B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48659" y="3376801"/>
            <a:ext cx="4426039" cy="9209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5752634" y="779363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Deployment Solution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21437" y="3091057"/>
            <a:ext cx="7726913" cy="1532580"/>
          </a:xfrm>
          <a:prstGeom prst="roundRect">
            <a:avLst/>
          </a:prstGeom>
          <a:solidFill>
            <a:srgbClr val="E7F8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38" y="762381"/>
            <a:ext cx="8143449" cy="7892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6738" y="1090506"/>
            <a:ext cx="8277579" cy="37963"/>
          </a:xfrm>
          <a:prstGeom prst="straightConnector1">
            <a:avLst/>
          </a:prstGeom>
          <a:ln w="66675">
            <a:solidFill>
              <a:srgbClr val="82B3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0389" y="1094938"/>
            <a:ext cx="1438992" cy="307777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400" dirty="0"/>
              <a:t>Master branch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53117" y="1669595"/>
            <a:ext cx="1467465" cy="253916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050" dirty="0"/>
              <a:t>Create feature branch</a:t>
            </a:r>
          </a:p>
        </p:txBody>
      </p:sp>
      <p:sp>
        <p:nvSpPr>
          <p:cNvPr id="14" name="Arc 13"/>
          <p:cNvSpPr/>
          <p:nvPr/>
        </p:nvSpPr>
        <p:spPr>
          <a:xfrm flipV="1">
            <a:off x="1967018" y="960553"/>
            <a:ext cx="6574402" cy="1609565"/>
          </a:xfrm>
          <a:prstGeom prst="arc">
            <a:avLst>
              <a:gd name="adj1" fmla="val 10779842"/>
              <a:gd name="adj2" fmla="val 21578969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67102" y="2164095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rgbClr val="82B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885972" y="2454597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244681" y="2427482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643615" y="2388745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002323" y="2350010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21" y="2342643"/>
            <a:ext cx="335196" cy="356308"/>
          </a:xfrm>
          <a:prstGeom prst="rect">
            <a:avLst/>
          </a:prstGeom>
        </p:spPr>
      </p:pic>
      <p:sp>
        <p:nvSpPr>
          <p:cNvPr id="190" name="Rounded Rectangle 189"/>
          <p:cNvSpPr/>
          <p:nvPr/>
        </p:nvSpPr>
        <p:spPr>
          <a:xfrm>
            <a:off x="3442453" y="2762837"/>
            <a:ext cx="3566160" cy="274320"/>
          </a:xfrm>
          <a:prstGeom prst="roundRect">
            <a:avLst/>
          </a:prstGeom>
          <a:solidFill>
            <a:srgbClr val="26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Continuous Deployment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7087733" y="2762697"/>
            <a:ext cx="1371600" cy="274320"/>
          </a:xfrm>
          <a:prstGeom prst="roundRect">
            <a:avLst/>
          </a:prstGeom>
          <a:solidFill>
            <a:srgbClr val="26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LIVE Deployment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228955" y="4525190"/>
            <a:ext cx="1051704" cy="1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900" dirty="0"/>
              <a:t>Publish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92815" y="2131962"/>
            <a:ext cx="1029362" cy="253916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050" dirty="0"/>
              <a:t>Bit Bucket 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627" y="760979"/>
            <a:ext cx="185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Bitbucket  Repository</a:t>
            </a:r>
          </a:p>
        </p:txBody>
      </p:sp>
      <p:sp>
        <p:nvSpPr>
          <p:cNvPr id="7" name="Down Arrow 6"/>
          <p:cNvSpPr/>
          <p:nvPr/>
        </p:nvSpPr>
        <p:spPr>
          <a:xfrm>
            <a:off x="1785322" y="1198579"/>
            <a:ext cx="231309" cy="457200"/>
          </a:xfrm>
          <a:prstGeom prst="downArrow">
            <a:avLst/>
          </a:prstGeom>
          <a:solidFill>
            <a:srgbClr val="F5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Down Arrow 154"/>
          <p:cNvSpPr/>
          <p:nvPr/>
        </p:nvSpPr>
        <p:spPr>
          <a:xfrm flipH="1" flipV="1">
            <a:off x="8251734" y="1156956"/>
            <a:ext cx="231309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794448" y="1422940"/>
            <a:ext cx="617362" cy="253916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050" dirty="0"/>
              <a:t>Commit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911177" y="3013255"/>
            <a:ext cx="40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Orchestration Server(JENKIN)</a:t>
            </a:r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9261258" y="562722"/>
            <a:ext cx="2801336" cy="5505518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anchor="t"/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The APIGEE CI/CD pipeline consists of following stage namely Code Preparation, Quality (Unit Test), Deploy, Integration Test(Post)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Code preparation stage, the code will be pulled from the Bitbucket repository and fetch the  configuration details(.xml) and dynamically build the name and versioning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Quality Gate verifies code quality before package and deploy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Package and Deployment will deploy the code in the defined environment specified int the config(.xml)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Validate the code using Integration testing</a:t>
            </a:r>
          </a:p>
          <a:p>
            <a:pPr marL="0" lvl="1" algn="just"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92679" y="3372609"/>
            <a:ext cx="5033313" cy="898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773568" y="3187825"/>
            <a:ext cx="1816697" cy="1337362"/>
          </a:xfrm>
          <a:prstGeom prst="rect">
            <a:avLst/>
          </a:prstGeom>
          <a:solidFill>
            <a:srgbClr val="F9DFAC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30117" y="3630734"/>
            <a:ext cx="485789" cy="20753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5670" y="3890344"/>
            <a:ext cx="67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Trigger Build </a:t>
            </a:r>
            <a:endParaRPr lang="en-US" sz="7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220059" y="1169473"/>
            <a:ext cx="0" cy="2273502"/>
          </a:xfrm>
          <a:prstGeom prst="straightConnector1">
            <a:avLst/>
          </a:prstGeom>
          <a:ln w="66675">
            <a:solidFill>
              <a:srgbClr val="82B3D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79" y="3633624"/>
            <a:ext cx="276753" cy="365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5" name="TextBox 224"/>
          <p:cNvSpPr txBox="1"/>
          <p:nvPr/>
        </p:nvSpPr>
        <p:spPr>
          <a:xfrm>
            <a:off x="3415774" y="3996467"/>
            <a:ext cx="834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Unit Test</a:t>
            </a:r>
          </a:p>
        </p:txBody>
      </p:sp>
      <p:pic>
        <p:nvPicPr>
          <p:cNvPr id="1030" name="Picture 6" descr="Image result for test autom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23" y="3633624"/>
            <a:ext cx="27675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6963544" y="3996467"/>
            <a:ext cx="1403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Integration Testing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605629" y="2764661"/>
            <a:ext cx="2743200" cy="274320"/>
          </a:xfrm>
          <a:prstGeom prst="roundRect">
            <a:avLst/>
          </a:prstGeom>
          <a:solidFill>
            <a:srgbClr val="26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Continuous Integration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42698" y="3385307"/>
            <a:ext cx="1965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/>
            </a:lvl1pPr>
          </a:lstStyle>
          <a:p>
            <a:r>
              <a:rPr lang="en-US" dirty="0"/>
              <a:t>Quality and deployment Pipeline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162263" y="3163018"/>
            <a:ext cx="1609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Code preparation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44061" y="1660116"/>
            <a:ext cx="520547" cy="520547"/>
            <a:chOff x="575775" y="5105983"/>
            <a:chExt cx="520547" cy="520547"/>
          </a:xfrm>
        </p:grpSpPr>
        <p:sp>
          <p:nvSpPr>
            <p:cNvPr id="12" name="Oval 11"/>
            <p:cNvSpPr/>
            <p:nvPr/>
          </p:nvSpPr>
          <p:spPr>
            <a:xfrm>
              <a:off x="575775" y="5105983"/>
              <a:ext cx="520547" cy="520547"/>
            </a:xfrm>
            <a:prstGeom prst="ellipse">
              <a:avLst/>
            </a:prstGeom>
            <a:solidFill>
              <a:srgbClr val="BED1E3"/>
            </a:solidFill>
            <a:ln>
              <a:solidFill>
                <a:srgbClr val="82B3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90" y="5229096"/>
              <a:ext cx="274320" cy="274320"/>
            </a:xfrm>
            <a:prstGeom prst="rect">
              <a:avLst/>
            </a:prstGeom>
          </p:spPr>
        </p:pic>
      </p:grpSp>
      <p:grpSp>
        <p:nvGrpSpPr>
          <p:cNvPr id="128" name="Group 127"/>
          <p:cNvGrpSpPr/>
          <p:nvPr/>
        </p:nvGrpSpPr>
        <p:grpSpPr>
          <a:xfrm>
            <a:off x="8125993" y="1631980"/>
            <a:ext cx="520547" cy="520547"/>
            <a:chOff x="575775" y="5105983"/>
            <a:chExt cx="520547" cy="520547"/>
          </a:xfrm>
        </p:grpSpPr>
        <p:sp>
          <p:nvSpPr>
            <p:cNvPr id="130" name="Oval 129"/>
            <p:cNvSpPr/>
            <p:nvPr/>
          </p:nvSpPr>
          <p:spPr>
            <a:xfrm>
              <a:off x="575775" y="5105983"/>
              <a:ext cx="520547" cy="520547"/>
            </a:xfrm>
            <a:prstGeom prst="ellipse">
              <a:avLst/>
            </a:prstGeom>
            <a:solidFill>
              <a:srgbClr val="BED1E3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90" y="5229096"/>
              <a:ext cx="274320" cy="274320"/>
            </a:xfrm>
            <a:prstGeom prst="rect">
              <a:avLst/>
            </a:prstGeom>
          </p:spPr>
        </p:pic>
      </p:grpSp>
      <p:pic>
        <p:nvPicPr>
          <p:cNvPr id="110" name="Picture 4" descr="Image result for quality chec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37" y="363362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/>
          <p:cNvCxnSpPr>
            <a:cxnSpLocks/>
            <a:stCxn id="133" idx="3"/>
          </p:cNvCxnSpPr>
          <p:nvPr/>
        </p:nvCxnSpPr>
        <p:spPr>
          <a:xfrm>
            <a:off x="2590265" y="3856506"/>
            <a:ext cx="502414" cy="0"/>
          </a:xfrm>
          <a:prstGeom prst="straightConnector1">
            <a:avLst/>
          </a:prstGeom>
          <a:ln w="38100" cmpd="sng">
            <a:solidFill>
              <a:srgbClr val="FC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ocument, file, xml icon">
            <a:extLst>
              <a:ext uri="{FF2B5EF4-FFF2-40B4-BE49-F238E27FC236}">
                <a16:creationId xmlns:a16="http://schemas.microsoft.com/office/drawing/2014/main" id="{A0A2BD66-358E-4272-B78C-BB5529C4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23" y="4151210"/>
            <a:ext cx="471751" cy="3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ipt Document Icon Icons PNG - Free PNG and Icons Downloads">
            <a:extLst>
              <a:ext uri="{FF2B5EF4-FFF2-40B4-BE49-F238E27FC236}">
                <a16:creationId xmlns:a16="http://schemas.microsoft.com/office/drawing/2014/main" id="{0F48D6B2-72C7-46A8-850C-60C3FEDF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16" y="3372609"/>
            <a:ext cx="631739" cy="47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6517F8D-5303-4C2F-B683-D6825AE3CDAA}"/>
              </a:ext>
            </a:extLst>
          </p:cNvPr>
          <p:cNvSpPr txBox="1"/>
          <p:nvPr/>
        </p:nvSpPr>
        <p:spPr>
          <a:xfrm>
            <a:off x="4640531" y="3996467"/>
            <a:ext cx="987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Quality Check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66EE9E-B066-4349-BDE8-B9A23AB8BEF4}"/>
              </a:ext>
            </a:extLst>
          </p:cNvPr>
          <p:cNvSpPr txBox="1"/>
          <p:nvPr/>
        </p:nvSpPr>
        <p:spPr>
          <a:xfrm>
            <a:off x="5746848" y="3996467"/>
            <a:ext cx="1385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Package and Deploy</a:t>
            </a:r>
          </a:p>
        </p:txBody>
      </p:sp>
      <p:pic>
        <p:nvPicPr>
          <p:cNvPr id="1026" name="Picture 2" descr="arrow, box, down, package, upload icon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76" y="3633624"/>
            <a:ext cx="45295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ounded Rectangle 116">
            <a:extLst>
              <a:ext uri="{FF2B5EF4-FFF2-40B4-BE49-F238E27FC236}">
                <a16:creationId xmlns:a16="http://schemas.microsoft.com/office/drawing/2014/main" id="{F039F20E-2582-418B-A38E-353777251126}"/>
              </a:ext>
            </a:extLst>
          </p:cNvPr>
          <p:cNvSpPr/>
          <p:nvPr/>
        </p:nvSpPr>
        <p:spPr>
          <a:xfrm>
            <a:off x="2970389" y="4871565"/>
            <a:ext cx="5067497" cy="753539"/>
          </a:xfrm>
          <a:prstGeom prst="roundRect">
            <a:avLst/>
          </a:prstGeom>
          <a:solidFill>
            <a:srgbClr val="F0F5FA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E07BB509-55F3-4452-89C8-A35522F35C1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66" y="4942999"/>
            <a:ext cx="336349" cy="434177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F1AABC04-D9E1-439D-A559-B69C5C21542C}"/>
              </a:ext>
            </a:extLst>
          </p:cNvPr>
          <p:cNvSpPr txBox="1"/>
          <p:nvPr/>
        </p:nvSpPr>
        <p:spPr>
          <a:xfrm>
            <a:off x="4068521" y="5416124"/>
            <a:ext cx="402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QA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3DC325A-C79C-46D9-99C1-FE13B588C50C}"/>
              </a:ext>
            </a:extLst>
          </p:cNvPr>
          <p:cNvSpPr txBox="1"/>
          <p:nvPr/>
        </p:nvSpPr>
        <p:spPr>
          <a:xfrm>
            <a:off x="4729077" y="5416124"/>
            <a:ext cx="79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Testing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CBAE4EA-FA26-447E-BE9C-5FA52B3BA390}"/>
              </a:ext>
            </a:extLst>
          </p:cNvPr>
          <p:cNvSpPr txBox="1"/>
          <p:nvPr/>
        </p:nvSpPr>
        <p:spPr>
          <a:xfrm>
            <a:off x="5803233" y="5416124"/>
            <a:ext cx="480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UAT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8D03587-B2A8-44EA-AB52-B19D949C0827}"/>
              </a:ext>
            </a:extLst>
          </p:cNvPr>
          <p:cNvSpPr txBox="1"/>
          <p:nvPr/>
        </p:nvSpPr>
        <p:spPr>
          <a:xfrm>
            <a:off x="6657328" y="5416124"/>
            <a:ext cx="746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Pre-PROD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538ACB4-4DD4-402B-9400-1B537D5D1E97}"/>
              </a:ext>
            </a:extLst>
          </p:cNvPr>
          <p:cNvSpPr txBox="1"/>
          <p:nvPr/>
        </p:nvSpPr>
        <p:spPr>
          <a:xfrm>
            <a:off x="7539637" y="5416124"/>
            <a:ext cx="632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PROD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F9B172E9-2C24-4F0E-8063-87972E01CFF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24" y="4942999"/>
            <a:ext cx="336349" cy="43417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D9F2852A-8683-4401-98D1-3E64CCD358A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82" y="4942999"/>
            <a:ext cx="336349" cy="434177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4AED7126-A0DD-4DF9-BF43-4311BFE7B05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40" y="4942999"/>
            <a:ext cx="336349" cy="434177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B934630E-B8DC-492D-87A5-82BDA444D2C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98" y="4942999"/>
            <a:ext cx="336349" cy="434177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AEE88D0D-B064-4FB4-BC59-00F25FDF6AB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54" y="4942999"/>
            <a:ext cx="336349" cy="434177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0B22CE5B-22E1-4CBC-859A-5761BAFADD02}"/>
              </a:ext>
            </a:extLst>
          </p:cNvPr>
          <p:cNvSpPr txBox="1"/>
          <p:nvPr/>
        </p:nvSpPr>
        <p:spPr>
          <a:xfrm>
            <a:off x="3192441" y="5416124"/>
            <a:ext cx="402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DEV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77BD1C2-4DF0-474C-8AC6-2C1FA4709790}"/>
              </a:ext>
            </a:extLst>
          </p:cNvPr>
          <p:cNvCxnSpPr>
            <a:cxnSpLocks/>
          </p:cNvCxnSpPr>
          <p:nvPr/>
        </p:nvCxnSpPr>
        <p:spPr>
          <a:xfrm>
            <a:off x="6199907" y="4165301"/>
            <a:ext cx="0" cy="703798"/>
          </a:xfrm>
          <a:prstGeom prst="straightConnector1">
            <a:avLst/>
          </a:prstGeom>
          <a:ln w="38100" cmpd="sng">
            <a:solidFill>
              <a:srgbClr val="FC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8B27545F-D85E-4097-9FB1-718C94DB7C3B}"/>
              </a:ext>
            </a:extLst>
          </p:cNvPr>
          <p:cNvSpPr txBox="1"/>
          <p:nvPr/>
        </p:nvSpPr>
        <p:spPr>
          <a:xfrm>
            <a:off x="7554976" y="4525190"/>
            <a:ext cx="1051704" cy="2308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900" dirty="0"/>
              <a:t>Execute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379FFAA-E453-4605-83A6-90E37FEDBB2C}"/>
              </a:ext>
            </a:extLst>
          </p:cNvPr>
          <p:cNvCxnSpPr>
            <a:cxnSpLocks/>
          </p:cNvCxnSpPr>
          <p:nvPr/>
        </p:nvCxnSpPr>
        <p:spPr>
          <a:xfrm>
            <a:off x="7525928" y="4165301"/>
            <a:ext cx="0" cy="703798"/>
          </a:xfrm>
          <a:prstGeom prst="straightConnector1">
            <a:avLst/>
          </a:prstGeom>
          <a:ln w="38100" cmpd="sng">
            <a:solidFill>
              <a:srgbClr val="FC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TextBox 630"/>
          <p:cNvSpPr txBox="1"/>
          <p:nvPr/>
        </p:nvSpPr>
        <p:spPr>
          <a:xfrm>
            <a:off x="724544" y="4238243"/>
            <a:ext cx="90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APIGEE Code</a:t>
            </a:r>
          </a:p>
          <a:p>
            <a:endParaRPr lang="en-US" sz="9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6" y="3429000"/>
            <a:ext cx="573897" cy="780007"/>
          </a:xfrm>
          <a:prstGeom prst="rect">
            <a:avLst/>
          </a:prstGeom>
        </p:spPr>
      </p:pic>
      <p:cxnSp>
        <p:nvCxnSpPr>
          <p:cNvPr id="152" name="Straight Arrow Connector 151"/>
          <p:cNvCxnSpPr>
            <a:cxnSpLocks/>
          </p:cNvCxnSpPr>
          <p:nvPr/>
        </p:nvCxnSpPr>
        <p:spPr>
          <a:xfrm flipH="1">
            <a:off x="1346620" y="3693740"/>
            <a:ext cx="553494" cy="1"/>
          </a:xfrm>
          <a:prstGeom prst="straightConnector1">
            <a:avLst/>
          </a:prstGeom>
          <a:ln w="38100" cmpd="sng">
            <a:solidFill>
              <a:srgbClr val="FC51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676BA57-BBE2-4C8A-A666-A756688FB29F}"/>
              </a:ext>
            </a:extLst>
          </p:cNvPr>
          <p:cNvCxnSpPr>
            <a:cxnSpLocks/>
            <a:stCxn id="1028" idx="2"/>
            <a:endCxn id="6" idx="0"/>
          </p:cNvCxnSpPr>
          <p:nvPr/>
        </p:nvCxnSpPr>
        <p:spPr>
          <a:xfrm>
            <a:off x="2118786" y="3845088"/>
            <a:ext cx="9113" cy="306122"/>
          </a:xfrm>
          <a:prstGeom prst="straightConnector1">
            <a:avLst/>
          </a:prstGeom>
          <a:ln w="38100" cmpd="sng">
            <a:solidFill>
              <a:srgbClr val="FC51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2A462E-B2FD-4A81-9B0A-724D72F2D905}"/>
              </a:ext>
            </a:extLst>
          </p:cNvPr>
          <p:cNvSpPr/>
          <p:nvPr/>
        </p:nvSpPr>
        <p:spPr>
          <a:xfrm>
            <a:off x="6879485" y="3163018"/>
            <a:ext cx="1339940" cy="129080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0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角丸四角形 59"/>
          <p:cNvSpPr/>
          <p:nvPr/>
        </p:nvSpPr>
        <p:spPr>
          <a:xfrm>
            <a:off x="193196" y="562722"/>
            <a:ext cx="9010532" cy="5391563"/>
          </a:xfrm>
          <a:prstGeom prst="roundRect">
            <a:avLst>
              <a:gd name="adj" fmla="val 3865"/>
            </a:avLst>
          </a:prstGeom>
          <a:solidFill>
            <a:schemeClr val="bg1">
              <a:alpha val="0"/>
            </a:schemeClr>
          </a:solidFill>
          <a:ln w="57150" cap="flat" cmpd="sng" algn="ctr">
            <a:solidFill>
              <a:srgbClr val="1A73B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48659" y="3376801"/>
            <a:ext cx="4426039" cy="9209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5752634" y="779363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Deployment Solution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721437" y="3091057"/>
            <a:ext cx="7726913" cy="1532580"/>
          </a:xfrm>
          <a:prstGeom prst="roundRect">
            <a:avLst/>
          </a:prstGeom>
          <a:solidFill>
            <a:srgbClr val="E7F8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38" y="762381"/>
            <a:ext cx="8143449" cy="7892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6738" y="1090506"/>
            <a:ext cx="8277579" cy="37963"/>
          </a:xfrm>
          <a:prstGeom prst="straightConnector1">
            <a:avLst/>
          </a:prstGeom>
          <a:ln w="66675">
            <a:solidFill>
              <a:srgbClr val="82B3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0389" y="1094938"/>
            <a:ext cx="1438992" cy="307777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400" dirty="0"/>
              <a:t>Master branch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53117" y="1669595"/>
            <a:ext cx="1467465" cy="253916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050" dirty="0"/>
              <a:t>Create feature branch</a:t>
            </a:r>
          </a:p>
        </p:txBody>
      </p:sp>
      <p:sp>
        <p:nvSpPr>
          <p:cNvPr id="14" name="Arc 13"/>
          <p:cNvSpPr/>
          <p:nvPr/>
        </p:nvSpPr>
        <p:spPr>
          <a:xfrm flipV="1">
            <a:off x="1967018" y="960553"/>
            <a:ext cx="6574402" cy="1609565"/>
          </a:xfrm>
          <a:prstGeom prst="arc">
            <a:avLst>
              <a:gd name="adj1" fmla="val 10779842"/>
              <a:gd name="adj2" fmla="val 21578969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67102" y="2164095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rgbClr val="82B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885972" y="2454597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244681" y="2427482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643615" y="2388745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002323" y="2350010"/>
            <a:ext cx="182658" cy="138877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21" y="2342643"/>
            <a:ext cx="335196" cy="356308"/>
          </a:xfrm>
          <a:prstGeom prst="rect">
            <a:avLst/>
          </a:prstGeom>
        </p:spPr>
      </p:pic>
      <p:sp>
        <p:nvSpPr>
          <p:cNvPr id="190" name="Rounded Rectangle 189"/>
          <p:cNvSpPr/>
          <p:nvPr/>
        </p:nvSpPr>
        <p:spPr>
          <a:xfrm>
            <a:off x="3442453" y="2762837"/>
            <a:ext cx="3566160" cy="274320"/>
          </a:xfrm>
          <a:prstGeom prst="roundRect">
            <a:avLst/>
          </a:prstGeom>
          <a:solidFill>
            <a:srgbClr val="26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Continuous Deployment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7087733" y="2762697"/>
            <a:ext cx="1371600" cy="274320"/>
          </a:xfrm>
          <a:prstGeom prst="roundRect">
            <a:avLst/>
          </a:prstGeom>
          <a:solidFill>
            <a:srgbClr val="26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LIVE Deployment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228955" y="4525190"/>
            <a:ext cx="1051704" cy="1698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900" dirty="0"/>
              <a:t>Publish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92815" y="2131962"/>
            <a:ext cx="1029362" cy="253916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050" dirty="0"/>
              <a:t>Bit Bucket 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627" y="760980"/>
            <a:ext cx="6675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Git  Repository (</a:t>
            </a:r>
            <a:r>
              <a:rPr lang="en-US" sz="1600" dirty="0">
                <a:hlinkClick r:id="rId3"/>
              </a:rPr>
              <a:t>https://gitlab.com/soninsunil/newman_test</a:t>
            </a:r>
            <a:r>
              <a:rPr lang="en-US" sz="1200" dirty="0"/>
              <a:t>)</a:t>
            </a:r>
            <a:endParaRPr lang="en-US" sz="1200" b="1" dirty="0"/>
          </a:p>
        </p:txBody>
      </p:sp>
      <p:sp>
        <p:nvSpPr>
          <p:cNvPr id="7" name="Down Arrow 6"/>
          <p:cNvSpPr/>
          <p:nvPr/>
        </p:nvSpPr>
        <p:spPr>
          <a:xfrm>
            <a:off x="1785322" y="1198579"/>
            <a:ext cx="231309" cy="457200"/>
          </a:xfrm>
          <a:prstGeom prst="downArrow">
            <a:avLst/>
          </a:prstGeom>
          <a:solidFill>
            <a:srgbClr val="F58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Down Arrow 154"/>
          <p:cNvSpPr/>
          <p:nvPr/>
        </p:nvSpPr>
        <p:spPr>
          <a:xfrm flipH="1" flipV="1">
            <a:off x="8345006" y="1113812"/>
            <a:ext cx="310797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794448" y="1422940"/>
            <a:ext cx="617362" cy="253916"/>
          </a:xfrm>
          <a:prstGeom prst="rect">
            <a:avLst/>
          </a:prstGeom>
          <a:noFill/>
        </p:spPr>
        <p:txBody>
          <a:bodyPr wrap="square" lIns="0" rIns="91440" rtlCol="0">
            <a:spAutoFit/>
          </a:bodyPr>
          <a:lstStyle/>
          <a:p>
            <a:r>
              <a:rPr lang="en-US" sz="1050" dirty="0"/>
              <a:t>Commit</a:t>
            </a:r>
          </a:p>
        </p:txBody>
      </p:sp>
      <p:sp>
        <p:nvSpPr>
          <p:cNvPr id="154" name="Rectangle 3"/>
          <p:cNvSpPr>
            <a:spLocks noChangeArrowheads="1"/>
          </p:cNvSpPr>
          <p:nvPr/>
        </p:nvSpPr>
        <p:spPr bwMode="auto">
          <a:xfrm>
            <a:off x="9261258" y="562722"/>
            <a:ext cx="2801336" cy="5505518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anchor="t"/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Jenkin Server (</a:t>
            </a:r>
            <a:r>
              <a:rPr lang="en-US" sz="1600" dirty="0">
                <a:hlinkClick r:id="rId4"/>
              </a:rPr>
              <a:t>http://3.224.116.234:8080/job/Newman_TestExecute/</a:t>
            </a: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)  Web hooks in the </a:t>
            </a:r>
            <a:r>
              <a:rPr lang="en-US" sz="1600" dirty="0">
                <a:hlinkClick r:id="rId3"/>
              </a:rPr>
              <a:t>https://gitlab.com/soninsunil/newman_test</a:t>
            </a:r>
            <a:r>
              <a:rPr lang="en-US" sz="1600" dirty="0"/>
              <a:t> repo</a:t>
            </a: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rgbClr val="002060"/>
                </a:solidFill>
                <a:cs typeface="Calibri" panose="020F0502020204030204" pitchFamily="34" charset="0"/>
              </a:rPr>
              <a:t>Rep has the integration test, verifying the APIGEE server (</a:t>
            </a:r>
            <a:r>
              <a:rPr lang="en-US" sz="1600" dirty="0"/>
              <a:t>loyolastalin-eval-test.apigee.net)</a:t>
            </a:r>
            <a:endParaRPr lang="en-US" sz="800" dirty="0"/>
          </a:p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 lvl="1" algn="just">
              <a:defRPr/>
            </a:pPr>
            <a:endParaRPr lang="en-US" sz="15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92679" y="3372609"/>
            <a:ext cx="5033313" cy="898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773568" y="3187825"/>
            <a:ext cx="1816697" cy="1337362"/>
          </a:xfrm>
          <a:prstGeom prst="rect">
            <a:avLst/>
          </a:prstGeom>
          <a:solidFill>
            <a:srgbClr val="F9DFAC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30117" y="3630734"/>
            <a:ext cx="485789" cy="20753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5670" y="3890344"/>
            <a:ext cx="67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Trigger Build </a:t>
            </a:r>
            <a:endParaRPr lang="en-US" sz="7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220059" y="1169473"/>
            <a:ext cx="0" cy="2273502"/>
          </a:xfrm>
          <a:prstGeom prst="straightConnector1">
            <a:avLst/>
          </a:prstGeom>
          <a:ln w="66675">
            <a:solidFill>
              <a:srgbClr val="82B3D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79" y="3633624"/>
            <a:ext cx="276753" cy="365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5" name="TextBox 224"/>
          <p:cNvSpPr txBox="1"/>
          <p:nvPr/>
        </p:nvSpPr>
        <p:spPr>
          <a:xfrm>
            <a:off x="3415774" y="3996467"/>
            <a:ext cx="834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Unit Test</a:t>
            </a:r>
          </a:p>
        </p:txBody>
      </p:sp>
      <p:pic>
        <p:nvPicPr>
          <p:cNvPr id="1030" name="Picture 6" descr="Image result for test automatio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23" y="3633624"/>
            <a:ext cx="27675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>
          <a:xfrm>
            <a:off x="6963544" y="3996467"/>
            <a:ext cx="1403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Integration Testing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605629" y="2764661"/>
            <a:ext cx="2743200" cy="274320"/>
          </a:xfrm>
          <a:prstGeom prst="roundRect">
            <a:avLst/>
          </a:prstGeom>
          <a:solidFill>
            <a:srgbClr val="26A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Continuous Integration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42698" y="3385307"/>
            <a:ext cx="1965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/>
            </a:lvl1pPr>
          </a:lstStyle>
          <a:p>
            <a:r>
              <a:rPr lang="en-US" dirty="0"/>
              <a:t>Quality and deployment Pipeline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162263" y="3163018"/>
            <a:ext cx="1609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Code preparation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44061" y="1660116"/>
            <a:ext cx="520547" cy="520547"/>
            <a:chOff x="575775" y="5105983"/>
            <a:chExt cx="520547" cy="520547"/>
          </a:xfrm>
        </p:grpSpPr>
        <p:sp>
          <p:nvSpPr>
            <p:cNvPr id="12" name="Oval 11"/>
            <p:cNvSpPr/>
            <p:nvPr/>
          </p:nvSpPr>
          <p:spPr>
            <a:xfrm>
              <a:off x="575775" y="5105983"/>
              <a:ext cx="520547" cy="520547"/>
            </a:xfrm>
            <a:prstGeom prst="ellipse">
              <a:avLst/>
            </a:prstGeom>
            <a:solidFill>
              <a:srgbClr val="BED1E3"/>
            </a:solidFill>
            <a:ln>
              <a:solidFill>
                <a:srgbClr val="82B3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90" y="5229096"/>
              <a:ext cx="274320" cy="274320"/>
            </a:xfrm>
            <a:prstGeom prst="rect">
              <a:avLst/>
            </a:prstGeom>
          </p:spPr>
        </p:pic>
      </p:grpSp>
      <p:grpSp>
        <p:nvGrpSpPr>
          <p:cNvPr id="128" name="Group 127"/>
          <p:cNvGrpSpPr/>
          <p:nvPr/>
        </p:nvGrpSpPr>
        <p:grpSpPr>
          <a:xfrm>
            <a:off x="8125993" y="1631980"/>
            <a:ext cx="778324" cy="520547"/>
            <a:chOff x="575775" y="5105983"/>
            <a:chExt cx="520547" cy="520547"/>
          </a:xfrm>
        </p:grpSpPr>
        <p:sp>
          <p:nvSpPr>
            <p:cNvPr id="130" name="Oval 129"/>
            <p:cNvSpPr/>
            <p:nvPr/>
          </p:nvSpPr>
          <p:spPr>
            <a:xfrm>
              <a:off x="575775" y="5105983"/>
              <a:ext cx="520547" cy="520547"/>
            </a:xfrm>
            <a:prstGeom prst="ellipse">
              <a:avLst/>
            </a:prstGeom>
            <a:solidFill>
              <a:srgbClr val="BED1E3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90" y="5229096"/>
              <a:ext cx="274320" cy="274320"/>
            </a:xfrm>
            <a:prstGeom prst="rect">
              <a:avLst/>
            </a:prstGeom>
          </p:spPr>
        </p:pic>
      </p:grpSp>
      <p:pic>
        <p:nvPicPr>
          <p:cNvPr id="110" name="Picture 4" descr="Image result for quality chec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37" y="363362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/>
          <p:cNvCxnSpPr>
            <a:cxnSpLocks/>
            <a:stCxn id="133" idx="3"/>
          </p:cNvCxnSpPr>
          <p:nvPr/>
        </p:nvCxnSpPr>
        <p:spPr>
          <a:xfrm>
            <a:off x="2590265" y="3856506"/>
            <a:ext cx="502414" cy="0"/>
          </a:xfrm>
          <a:prstGeom prst="straightConnector1">
            <a:avLst/>
          </a:prstGeom>
          <a:ln w="38100" cmpd="sng">
            <a:solidFill>
              <a:srgbClr val="FC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ocument, file, xml icon">
            <a:extLst>
              <a:ext uri="{FF2B5EF4-FFF2-40B4-BE49-F238E27FC236}">
                <a16:creationId xmlns:a16="http://schemas.microsoft.com/office/drawing/2014/main" id="{A0A2BD66-358E-4272-B78C-BB5529C4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23" y="4151210"/>
            <a:ext cx="471751" cy="3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ipt Document Icon Icons PNG - Free PNG and Icons Downloads">
            <a:extLst>
              <a:ext uri="{FF2B5EF4-FFF2-40B4-BE49-F238E27FC236}">
                <a16:creationId xmlns:a16="http://schemas.microsoft.com/office/drawing/2014/main" id="{0F48D6B2-72C7-46A8-850C-60C3FEDF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16" y="3372609"/>
            <a:ext cx="631739" cy="47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6517F8D-5303-4C2F-B683-D6825AE3CDAA}"/>
              </a:ext>
            </a:extLst>
          </p:cNvPr>
          <p:cNvSpPr txBox="1"/>
          <p:nvPr/>
        </p:nvSpPr>
        <p:spPr>
          <a:xfrm>
            <a:off x="4640531" y="3996467"/>
            <a:ext cx="987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Quality Check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66EE9E-B066-4349-BDE8-B9A23AB8BEF4}"/>
              </a:ext>
            </a:extLst>
          </p:cNvPr>
          <p:cNvSpPr txBox="1"/>
          <p:nvPr/>
        </p:nvSpPr>
        <p:spPr>
          <a:xfrm>
            <a:off x="5746848" y="3996467"/>
            <a:ext cx="1385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Package and Deploy</a:t>
            </a:r>
          </a:p>
        </p:txBody>
      </p:sp>
      <p:pic>
        <p:nvPicPr>
          <p:cNvPr id="1026" name="Picture 2" descr="arrow, box, down, package, upload icon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76" y="3633624"/>
            <a:ext cx="45295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ounded Rectangle 116">
            <a:extLst>
              <a:ext uri="{FF2B5EF4-FFF2-40B4-BE49-F238E27FC236}">
                <a16:creationId xmlns:a16="http://schemas.microsoft.com/office/drawing/2014/main" id="{F039F20E-2582-418B-A38E-353777251126}"/>
              </a:ext>
            </a:extLst>
          </p:cNvPr>
          <p:cNvSpPr/>
          <p:nvPr/>
        </p:nvSpPr>
        <p:spPr>
          <a:xfrm>
            <a:off x="2970389" y="4871565"/>
            <a:ext cx="5067497" cy="753539"/>
          </a:xfrm>
          <a:prstGeom prst="roundRect">
            <a:avLst/>
          </a:prstGeom>
          <a:solidFill>
            <a:srgbClr val="F0F5FA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E07BB509-55F3-4452-89C8-A35522F35C1C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97" y="4973690"/>
            <a:ext cx="336349" cy="434177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0B22CE5B-22E1-4CBC-859A-5761BAFADD02}"/>
              </a:ext>
            </a:extLst>
          </p:cNvPr>
          <p:cNvSpPr txBox="1"/>
          <p:nvPr/>
        </p:nvSpPr>
        <p:spPr>
          <a:xfrm>
            <a:off x="3698292" y="5288644"/>
            <a:ext cx="52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loyolastalin-eval-test.apigee.net</a:t>
            </a:r>
            <a:endParaRPr lang="en-US" sz="9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B27545F-D85E-4097-9FB1-718C94DB7C3B}"/>
              </a:ext>
            </a:extLst>
          </p:cNvPr>
          <p:cNvSpPr txBox="1"/>
          <p:nvPr/>
        </p:nvSpPr>
        <p:spPr>
          <a:xfrm>
            <a:off x="7554976" y="4525190"/>
            <a:ext cx="1051704" cy="2308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900" dirty="0"/>
              <a:t>Execute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379FFAA-E453-4605-83A6-90E37FEDBB2C}"/>
              </a:ext>
            </a:extLst>
          </p:cNvPr>
          <p:cNvCxnSpPr>
            <a:cxnSpLocks/>
          </p:cNvCxnSpPr>
          <p:nvPr/>
        </p:nvCxnSpPr>
        <p:spPr>
          <a:xfrm>
            <a:off x="7525928" y="4165301"/>
            <a:ext cx="0" cy="703798"/>
          </a:xfrm>
          <a:prstGeom prst="straightConnector1">
            <a:avLst/>
          </a:prstGeom>
          <a:ln w="38100" cmpd="sng">
            <a:solidFill>
              <a:srgbClr val="FC51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TextBox 630"/>
          <p:cNvSpPr txBox="1"/>
          <p:nvPr/>
        </p:nvSpPr>
        <p:spPr>
          <a:xfrm>
            <a:off x="724544" y="4238243"/>
            <a:ext cx="90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APIGEE Code</a:t>
            </a:r>
          </a:p>
          <a:p>
            <a:endParaRPr lang="en-US" sz="9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6" y="3429000"/>
            <a:ext cx="573897" cy="780007"/>
          </a:xfrm>
          <a:prstGeom prst="rect">
            <a:avLst/>
          </a:prstGeom>
        </p:spPr>
      </p:pic>
      <p:cxnSp>
        <p:nvCxnSpPr>
          <p:cNvPr id="152" name="Straight Arrow Connector 151"/>
          <p:cNvCxnSpPr>
            <a:cxnSpLocks/>
          </p:cNvCxnSpPr>
          <p:nvPr/>
        </p:nvCxnSpPr>
        <p:spPr>
          <a:xfrm flipH="1">
            <a:off x="1346620" y="3693740"/>
            <a:ext cx="553494" cy="1"/>
          </a:xfrm>
          <a:prstGeom prst="straightConnector1">
            <a:avLst/>
          </a:prstGeom>
          <a:ln w="38100" cmpd="sng">
            <a:solidFill>
              <a:srgbClr val="FC51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676BA57-BBE2-4C8A-A666-A756688FB29F}"/>
              </a:ext>
            </a:extLst>
          </p:cNvPr>
          <p:cNvCxnSpPr>
            <a:cxnSpLocks/>
            <a:stCxn id="1028" idx="2"/>
            <a:endCxn id="6" idx="0"/>
          </p:cNvCxnSpPr>
          <p:nvPr/>
        </p:nvCxnSpPr>
        <p:spPr>
          <a:xfrm>
            <a:off x="2118786" y="3845088"/>
            <a:ext cx="9113" cy="306122"/>
          </a:xfrm>
          <a:prstGeom prst="straightConnector1">
            <a:avLst/>
          </a:prstGeom>
          <a:ln w="38100" cmpd="sng">
            <a:solidFill>
              <a:srgbClr val="FC51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2A462E-B2FD-4A81-9B0A-724D72F2D905}"/>
              </a:ext>
            </a:extLst>
          </p:cNvPr>
          <p:cNvSpPr/>
          <p:nvPr/>
        </p:nvSpPr>
        <p:spPr>
          <a:xfrm>
            <a:off x="6879485" y="3163018"/>
            <a:ext cx="1339940" cy="129080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2D777-598D-4A6F-BFD7-992BCFBA98E7}"/>
              </a:ext>
            </a:extLst>
          </p:cNvPr>
          <p:cNvSpPr/>
          <p:nvPr/>
        </p:nvSpPr>
        <p:spPr>
          <a:xfrm>
            <a:off x="290458" y="3367880"/>
            <a:ext cx="6480092" cy="1403912"/>
          </a:xfrm>
          <a:prstGeom prst="rect">
            <a:avLst/>
          </a:prstGeom>
          <a:solidFill>
            <a:schemeClr val="bg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1606813" y="3013255"/>
            <a:ext cx="763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JENKIN Server(</a:t>
            </a:r>
            <a:r>
              <a:rPr lang="en-US" dirty="0">
                <a:hlinkClick r:id="rId4"/>
              </a:rPr>
              <a:t>http://3.224.116.234:8080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2068C5F-33CA-4609-89C9-8BBD52E76ACE}"/>
              </a:ext>
            </a:extLst>
          </p:cNvPr>
          <p:cNvSpPr/>
          <p:nvPr/>
        </p:nvSpPr>
        <p:spPr>
          <a:xfrm rot="5400000" flipV="1">
            <a:off x="7474869" y="2865165"/>
            <a:ext cx="1843942" cy="418665"/>
          </a:xfrm>
          <a:prstGeom prst="bentUpArrow">
            <a:avLst>
              <a:gd name="adj1" fmla="val 25000"/>
              <a:gd name="adj2" fmla="val 17045"/>
              <a:gd name="adj3" fmla="val 4664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1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B916-7E50-4BFA-81D5-9AA823EA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MAN DEMO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28158C60-6AB9-4409-A629-3409DB9F3861}"/>
              </a:ext>
            </a:extLst>
          </p:cNvPr>
          <p:cNvSpPr txBox="1">
            <a:spLocks/>
          </p:cNvSpPr>
          <p:nvPr/>
        </p:nvSpPr>
        <p:spPr>
          <a:xfrm>
            <a:off x="309489" y="1614952"/>
            <a:ext cx="11317288" cy="27559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 algn="just"/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Simple test case</a:t>
            </a:r>
          </a:p>
          <a:p>
            <a:pPr marL="742950" lvl="2" indent="-285750" algn="just"/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Using environment variable</a:t>
            </a:r>
          </a:p>
          <a:p>
            <a:pPr marL="742950" lvl="2" indent="-285750" algn="just"/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NewMan execution – report</a:t>
            </a:r>
          </a:p>
          <a:p>
            <a:pPr marL="914400" lvl="2"/>
            <a:endParaRPr lang="en-US" sz="2400" dirty="0">
              <a:solidFill>
                <a:srgbClr val="002060"/>
              </a:solidFill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5081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B916-7E50-4BFA-81D5-9AA823EA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 DEMO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28158C60-6AB9-4409-A629-3409DB9F3861}"/>
              </a:ext>
            </a:extLst>
          </p:cNvPr>
          <p:cNvSpPr txBox="1">
            <a:spLocks/>
          </p:cNvSpPr>
          <p:nvPr/>
        </p:nvSpPr>
        <p:spPr>
          <a:xfrm>
            <a:off x="309489" y="1614952"/>
            <a:ext cx="11317288" cy="27559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1E60A2"/>
            </a:solidFill>
            <a:prstDash val="solid"/>
            <a:headEnd/>
            <a:tailEnd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 algn="just"/>
            <a:r>
              <a:rPr lang="en-US" sz="2100" dirty="0">
                <a:solidFill>
                  <a:srgbClr val="002060"/>
                </a:solidFill>
                <a:cs typeface="Calibri" panose="020F0502020204030204" pitchFamily="34" charset="0"/>
              </a:rPr>
              <a:t>Web Hook</a:t>
            </a:r>
          </a:p>
          <a:p>
            <a:pPr marL="742950" lvl="2" indent="-285750" algn="just"/>
            <a:r>
              <a:rPr lang="en-US" sz="2100" dirty="0">
                <a:solidFill>
                  <a:srgbClr val="002060"/>
                </a:solidFill>
                <a:cs typeface="Calibri" panose="020F0502020204030204" pitchFamily="34" charset="0"/>
              </a:rPr>
              <a:t>Email – Notification without Attachment</a:t>
            </a:r>
          </a:p>
          <a:p>
            <a:pPr marL="742950" lvl="2" indent="-285750" algn="just"/>
            <a:r>
              <a:rPr lang="en-US" sz="2100" dirty="0">
                <a:solidFill>
                  <a:srgbClr val="002060"/>
                </a:solidFill>
                <a:cs typeface="Calibri" panose="020F0502020204030204" pitchFamily="34" charset="0"/>
              </a:rPr>
              <a:t>Attachment</a:t>
            </a:r>
          </a:p>
          <a:p>
            <a:pPr marL="914400" lvl="2"/>
            <a:endParaRPr lang="en-US" sz="2400" dirty="0">
              <a:solidFill>
                <a:srgbClr val="002060"/>
              </a:solidFill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0639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B916-7E50-4BFA-81D5-9AA823EA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8D243-A1A0-462C-A9B6-6FF4FC71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745588"/>
            <a:ext cx="7591425" cy="57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1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B916-7E50-4BFA-81D5-9AA823EA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FEEA92D-0EAA-43C5-8F0B-939BC681CDF1}"/>
              </a:ext>
            </a:extLst>
          </p:cNvPr>
          <p:cNvSpPr txBox="1">
            <a:spLocks/>
          </p:cNvSpPr>
          <p:nvPr/>
        </p:nvSpPr>
        <p:spPr>
          <a:xfrm>
            <a:off x="437356" y="1600884"/>
            <a:ext cx="11317288" cy="2755900"/>
          </a:xfrm>
          <a:prstGeom prst="rect">
            <a:avLst/>
          </a:prstGeom>
          <a:solidFill>
            <a:srgbClr val="FFFFFF"/>
          </a:solidFill>
          <a:ln w="3175" cap="flat" cmpd="sng" algn="ctr">
            <a:noFill/>
            <a:prstDash val="solid"/>
            <a:headEnd/>
            <a:tailEnd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285750" algn="just"/>
            <a:r>
              <a:rPr lang="en-US" sz="2400" dirty="0">
                <a:hlinkClick r:id="rId2"/>
              </a:rPr>
              <a:t>https://github.com/loyolastalin/postman-test-cases</a:t>
            </a:r>
            <a:endParaRPr lang="en-US" sz="2400" dirty="0"/>
          </a:p>
          <a:p>
            <a:pPr marL="914400" lvl="2"/>
            <a:endParaRPr lang="en-US" sz="2400" dirty="0">
              <a:solidFill>
                <a:srgbClr val="002060"/>
              </a:solidFill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285750" lvl="1" indent="-285750" algn="just"/>
            <a:endParaRPr lang="en-US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0649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314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Agenda</vt:lpstr>
      <vt:lpstr>DEMO Deployment Solution</vt:lpstr>
      <vt:lpstr>DEMO Deployment Solution</vt:lpstr>
      <vt:lpstr>POST MAN DEMO</vt:lpstr>
      <vt:lpstr>JENKIN DEMO</vt:lpstr>
      <vt:lpstr>Report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and Background</dc:title>
  <dc:creator>Loyola Stalin Soosai</dc:creator>
  <cp:lastModifiedBy>Loyola Stalin Soosai</cp:lastModifiedBy>
  <cp:revision>81</cp:revision>
  <dcterms:created xsi:type="dcterms:W3CDTF">2020-06-18T17:25:44Z</dcterms:created>
  <dcterms:modified xsi:type="dcterms:W3CDTF">2020-08-26T17:28:12Z</dcterms:modified>
</cp:coreProperties>
</file>