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7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82861" autoAdjust="0"/>
  </p:normalViewPr>
  <p:slideViewPr>
    <p:cSldViewPr>
      <p:cViewPr varScale="1">
        <p:scale>
          <a:sx n="73" d="100"/>
          <a:sy n="73" d="100"/>
        </p:scale>
        <p:origin x="-14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1D26-7C43-4DE1-AF5D-9BA6A55938F0}" type="datetimeFigureOut">
              <a:rPr lang="zh-CN" altLang="en-US" smtClean="0"/>
              <a:pPr/>
              <a:t>2019/11/4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7B3FC-24F4-4F49-A37E-93E273D1C8B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函数返回多个值</a:t>
            </a:r>
            <a:endParaRPr lang="en-US" altLang="zh-CN" sz="1200" b="1" i="0" kern="1200" dirty="0" smtClean="0">
              <a:solidFill>
                <a:schemeClr val="tx1"/>
              </a:solidFill>
              <a:latin typeface="+mn-lt"/>
              <a:ea typeface="+mn-ea"/>
              <a:cs typeface="+mn-cs"/>
            </a:endParaRPr>
          </a:p>
          <a:p>
            <a:endParaRPr lang="zh-CN" altLang="en-US" sz="1200" b="1"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eg</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eg</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 </a:t>
            </a:r>
            <a:r>
              <a:rPr lang="en-US" altLang="zh-CN" dirty="0" smtClean="0"/>
              <a:t>Java </a:t>
            </a:r>
            <a:r>
              <a:rPr lang="zh-CN" altLang="en-US" dirty="0" smtClean="0"/>
              <a:t>中创建新的线程，内存的利用率并不高效。每个线程会消耗大约 </a:t>
            </a:r>
            <a:r>
              <a:rPr lang="en-US" altLang="zh-CN" dirty="0" smtClean="0"/>
              <a:t>1 MB </a:t>
            </a:r>
            <a:r>
              <a:rPr lang="zh-CN" altLang="en-US" dirty="0" smtClean="0"/>
              <a:t>的堆内存，最终，如果你运行了上千个线程，他们会对堆带来巨大的压力，并且会由于内存不足而宕机。另外，你想要在两个或者多个线程之间通信，也是非常困难的。</a:t>
            </a:r>
          </a:p>
          <a:p>
            <a:r>
              <a:rPr lang="zh-CN" altLang="en-US" dirty="0" smtClean="0"/>
              <a:t>另一方面，</a:t>
            </a:r>
            <a:endParaRPr lang="en-US" altLang="zh-CN" dirty="0" smtClean="0"/>
          </a:p>
          <a:p>
            <a:r>
              <a:rPr lang="en-US" altLang="zh-CN" dirty="0" smtClean="0"/>
              <a:t>Go </a:t>
            </a:r>
            <a:r>
              <a:rPr lang="zh-CN" altLang="en-US" dirty="0" smtClean="0"/>
              <a:t>于 </a:t>
            </a:r>
            <a:r>
              <a:rPr lang="en-US" altLang="zh-CN" dirty="0" smtClean="0"/>
              <a:t>2009 </a:t>
            </a:r>
            <a:r>
              <a:rPr lang="zh-CN" altLang="en-US" dirty="0" smtClean="0"/>
              <a:t>年发布，这时多核处理器已经可用了。这也是为什么 </a:t>
            </a:r>
            <a:r>
              <a:rPr lang="en-US" altLang="zh-CN" dirty="0" smtClean="0"/>
              <a:t>Go </a:t>
            </a:r>
            <a:r>
              <a:rPr lang="zh-CN" altLang="en-US" dirty="0" smtClean="0"/>
              <a:t>在构建时会考虑保证并发性。</a:t>
            </a:r>
            <a:r>
              <a:rPr lang="en-US" altLang="zh-CN" dirty="0" smtClean="0"/>
              <a:t>Go </a:t>
            </a:r>
            <a:r>
              <a:rPr lang="zh-CN" altLang="en-US" dirty="0" smtClean="0"/>
              <a:t>拥有 </a:t>
            </a:r>
            <a:r>
              <a:rPr lang="en-US" altLang="zh-CN" dirty="0" err="1" smtClean="0"/>
              <a:t>goroutine</a:t>
            </a:r>
            <a:r>
              <a:rPr lang="en-US" altLang="zh-CN" dirty="0" smtClean="0"/>
              <a:t> </a:t>
            </a:r>
            <a:r>
              <a:rPr lang="zh-CN" altLang="en-US" dirty="0" smtClean="0"/>
              <a:t>来替代线程，单个</a:t>
            </a:r>
            <a:r>
              <a:rPr lang="en-US" altLang="zh-CN" dirty="0" err="1" smtClean="0"/>
              <a:t>goroutine</a:t>
            </a:r>
            <a:r>
              <a:rPr lang="zh-CN" altLang="en-US" dirty="0" smtClean="0"/>
              <a:t>消耗大约 </a:t>
            </a:r>
            <a:r>
              <a:rPr lang="en-US" altLang="zh-CN" dirty="0" smtClean="0"/>
              <a:t>2 KB </a:t>
            </a:r>
            <a:r>
              <a:rPr lang="zh-CN" altLang="en-US" dirty="0" smtClean="0"/>
              <a:t>的堆内存。因此，你可以随时启动上百万个 </a:t>
            </a:r>
            <a:r>
              <a:rPr lang="en-US" altLang="zh-CN" dirty="0" err="1" smtClean="0"/>
              <a:t>goroutine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Mac</a:t>
            </a:r>
            <a:r>
              <a:rPr lang="zh-CN" altLang="en-US" dirty="0" smtClean="0"/>
              <a:t>下还可以直接使用</a:t>
            </a:r>
            <a:r>
              <a:rPr lang="en-US" altLang="zh-CN" dirty="0" smtClean="0"/>
              <a:t>.</a:t>
            </a:r>
            <a:r>
              <a:rPr lang="en-US" altLang="zh-CN" dirty="0" err="1" smtClean="0"/>
              <a:t>pkg</a:t>
            </a:r>
            <a:r>
              <a:rPr lang="zh-CN" altLang="en-US" dirty="0" smtClean="0"/>
              <a:t>文件直接安装</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Demo1</a:t>
            </a:r>
            <a:r>
              <a:rPr lang="en-US" altLang="zh-CN" baseline="0" dirty="0" smtClean="0"/>
              <a:t> hello word</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执行 </a:t>
            </a:r>
            <a:r>
              <a:rPr lang="en-US" sz="1200" b="1" i="0" kern="1200" dirty="0" smtClean="0">
                <a:solidFill>
                  <a:schemeClr val="tx1"/>
                </a:solidFill>
                <a:latin typeface="+mn-lt"/>
                <a:ea typeface="+mn-ea"/>
                <a:cs typeface="+mn-cs"/>
              </a:rPr>
              <a:t>Go </a:t>
            </a:r>
            <a:r>
              <a:rPr lang="zh-CN" altLang="en-US" sz="1200" b="1" i="0" kern="1200" dirty="0" smtClean="0">
                <a:solidFill>
                  <a:schemeClr val="tx1"/>
                </a:solidFill>
                <a:latin typeface="+mn-lt"/>
                <a:ea typeface="+mn-ea"/>
                <a:cs typeface="+mn-cs"/>
              </a:rPr>
              <a:t>程序</a:t>
            </a:r>
            <a:r>
              <a:rPr lang="en-US" altLang="zh-CN" sz="1200" b="1" i="0" kern="1200" dirty="0" smtClean="0">
                <a:solidFill>
                  <a:schemeClr val="tx1"/>
                </a:solidFill>
                <a:latin typeface="+mn-lt"/>
                <a:ea typeface="+mn-ea"/>
                <a:cs typeface="+mn-cs"/>
              </a:rPr>
              <a:t>:.go</a:t>
            </a:r>
            <a:r>
              <a:rPr lang="zh-CN" altLang="en-US" sz="1200" b="1" i="0" kern="1200" dirty="0" smtClean="0">
                <a:solidFill>
                  <a:schemeClr val="tx1"/>
                </a:solidFill>
                <a:latin typeface="+mn-lt"/>
                <a:ea typeface="+mn-ea"/>
                <a:cs typeface="+mn-cs"/>
              </a:rPr>
              <a:t>文件，</a:t>
            </a:r>
            <a:r>
              <a:rPr lang="en-US" altLang="zh-CN" sz="1200" b="1" i="0" kern="1200" dirty="0" smtClean="0">
                <a:solidFill>
                  <a:schemeClr val="tx1"/>
                </a:solidFill>
                <a:latin typeface="+mn-lt"/>
                <a:ea typeface="+mn-ea"/>
                <a:cs typeface="+mn-cs"/>
              </a:rPr>
              <a:t>go</a:t>
            </a:r>
            <a:r>
              <a:rPr lang="en-US" altLang="zh-CN" sz="1200" b="1" i="0" kern="1200" baseline="0" dirty="0" smtClean="0">
                <a:solidFill>
                  <a:schemeClr val="tx1"/>
                </a:solidFill>
                <a:latin typeface="+mn-lt"/>
                <a:ea typeface="+mn-ea"/>
                <a:cs typeface="+mn-cs"/>
              </a:rPr>
              <a:t> run </a:t>
            </a:r>
            <a:r>
              <a:rPr lang="en-US" altLang="zh-CN" sz="1200" b="1" i="0" kern="1200" baseline="0" dirty="0" err="1" smtClean="0">
                <a:solidFill>
                  <a:schemeClr val="tx1"/>
                </a:solidFill>
                <a:latin typeface="+mn-lt"/>
                <a:ea typeface="+mn-ea"/>
                <a:cs typeface="+mn-cs"/>
              </a:rPr>
              <a:t>main.go</a:t>
            </a:r>
            <a:endParaRPr lang="en-US" altLang="zh-CN" sz="1200" b="1"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Go </a:t>
            </a:r>
            <a:r>
              <a:rPr lang="zh-CN" altLang="en-US" sz="1200" b="0" i="0" kern="1200" dirty="0" smtClean="0">
                <a:solidFill>
                  <a:schemeClr val="tx1"/>
                </a:solidFill>
                <a:latin typeface="+mn-lt"/>
                <a:ea typeface="+mn-ea"/>
                <a:cs typeface="+mn-cs"/>
              </a:rPr>
              <a:t>程序可以由多个标记组成，可以是关键字，标识符，常量，字符串，符号</a:t>
            </a:r>
            <a:endParaRPr lang="zh-CN" altLang="en-US" sz="1200" b="1"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Go</a:t>
            </a:r>
            <a:r>
              <a:rPr lang="zh-CN" altLang="en-US" sz="800" dirty="0" smtClean="0"/>
              <a:t>语言的字符串的字节使用</a:t>
            </a:r>
            <a:r>
              <a:rPr lang="en-US" altLang="zh-CN" sz="800" dirty="0" smtClean="0"/>
              <a:t>UTF-8</a:t>
            </a:r>
            <a:r>
              <a:rPr lang="zh-CN" altLang="en-US" sz="800" dirty="0" smtClean="0"/>
              <a:t>编码标识</a:t>
            </a:r>
            <a:r>
              <a:rPr lang="en-US" altLang="zh-CN" sz="800" dirty="0" smtClean="0"/>
              <a:t>Unicode</a:t>
            </a:r>
            <a:r>
              <a:rPr lang="zh-CN" altLang="en-US" sz="800" dirty="0" smtClean="0"/>
              <a:t>文本</a:t>
            </a:r>
          </a:p>
          <a:p>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类型相同多个变量</a:t>
            </a:r>
            <a:r>
              <a:rPr lang="en-US" altLang="zh-CN" dirty="0" smtClean="0"/>
              <a:t>, </a:t>
            </a:r>
            <a:r>
              <a:rPr lang="zh-CN" altLang="en-US" dirty="0" smtClean="0"/>
              <a:t>非全局变量 </a:t>
            </a:r>
            <a:endParaRPr lang="en-US" altLang="zh-CN" dirty="0" smtClean="0"/>
          </a:p>
          <a:p>
            <a:r>
              <a:rPr lang="en-US" dirty="0" err="1" smtClean="0"/>
              <a:t>var</a:t>
            </a:r>
            <a:r>
              <a:rPr lang="en-US" dirty="0" smtClean="0"/>
              <a:t> vname1, vname2, vname3 type vname1, vname2, vname3 = v1, v2, v3 </a:t>
            </a:r>
          </a:p>
          <a:p>
            <a:r>
              <a:rPr lang="en-US" dirty="0" err="1" smtClean="0"/>
              <a:t>var</a:t>
            </a:r>
            <a:r>
              <a:rPr lang="en-US" dirty="0" smtClean="0"/>
              <a:t> vname1, vname2, vname3 = v1, v2, v3 //</a:t>
            </a:r>
            <a:r>
              <a:rPr lang="zh-CN" altLang="en-US" dirty="0" smtClean="0"/>
              <a:t>和</a:t>
            </a:r>
            <a:r>
              <a:rPr lang="en-US" dirty="0" smtClean="0"/>
              <a:t>python</a:t>
            </a:r>
            <a:r>
              <a:rPr lang="zh-CN" altLang="en-US" dirty="0" smtClean="0"/>
              <a:t>很像</a:t>
            </a:r>
            <a:r>
              <a:rPr lang="en-US" altLang="zh-CN" dirty="0" smtClean="0"/>
              <a:t>,</a:t>
            </a:r>
            <a:r>
              <a:rPr lang="zh-CN" altLang="en-US" dirty="0" smtClean="0"/>
              <a:t>不需要显示声明类型，自动推断 </a:t>
            </a:r>
            <a:endParaRPr lang="en-US" altLang="zh-CN" dirty="0" smtClean="0"/>
          </a:p>
          <a:p>
            <a:r>
              <a:rPr lang="en-US" dirty="0" smtClean="0"/>
              <a:t>vname1, vname2, vname3 := v1, v2, v3 //</a:t>
            </a:r>
            <a:r>
              <a:rPr lang="zh-CN" altLang="en-US" dirty="0" smtClean="0"/>
              <a:t>出现在</a:t>
            </a:r>
            <a:r>
              <a:rPr lang="en-US" altLang="zh-CN" dirty="0" smtClean="0"/>
              <a:t>:=</a:t>
            </a:r>
            <a:r>
              <a:rPr lang="zh-CN" altLang="en-US" dirty="0" smtClean="0"/>
              <a:t>左侧的变量不应该是已经被声明过的，否则会导致编译错误 </a:t>
            </a:r>
            <a:endParaRPr lang="en-US" altLang="zh-CN" dirty="0" smtClean="0"/>
          </a:p>
          <a:p>
            <a:endParaRPr lang="en-US" altLang="zh-CN" dirty="0" smtClean="0"/>
          </a:p>
          <a:p>
            <a:r>
              <a:rPr lang="en-US" altLang="zh-CN" dirty="0" smtClean="0"/>
              <a:t>//</a:t>
            </a:r>
            <a:r>
              <a:rPr lang="zh-CN" altLang="en-US" dirty="0" smtClean="0"/>
              <a:t>类型不同多个变量</a:t>
            </a:r>
            <a:r>
              <a:rPr lang="en-US" altLang="zh-CN" dirty="0" smtClean="0"/>
              <a:t>, </a:t>
            </a:r>
            <a:r>
              <a:rPr lang="zh-CN" altLang="en-US" dirty="0" smtClean="0"/>
              <a:t>全局变量</a:t>
            </a:r>
            <a:r>
              <a:rPr lang="en-US" altLang="zh-CN" dirty="0" smtClean="0"/>
              <a:t>, </a:t>
            </a:r>
            <a:r>
              <a:rPr lang="zh-CN" altLang="en-US" dirty="0" smtClean="0"/>
              <a:t>局部变量不能使用这种方式 </a:t>
            </a:r>
            <a:endParaRPr lang="en-US" altLang="zh-CN" dirty="0" smtClean="0"/>
          </a:p>
          <a:p>
            <a:r>
              <a:rPr lang="en-US" dirty="0" err="1" smtClean="0"/>
              <a:t>var</a:t>
            </a:r>
            <a:r>
              <a:rPr lang="en-US" dirty="0" smtClean="0"/>
              <a:t> ( </a:t>
            </a:r>
          </a:p>
          <a:p>
            <a:r>
              <a:rPr lang="en-US" dirty="0" smtClean="0"/>
              <a:t>vname1 v_type1 </a:t>
            </a:r>
          </a:p>
          <a:p>
            <a:r>
              <a:rPr lang="en-US" dirty="0" smtClean="0"/>
              <a:t>vname2 v_type2 </a:t>
            </a:r>
          </a:p>
          <a:p>
            <a:r>
              <a:rPr lang="en-US" dirty="0" smtClean="0"/>
              <a:t>)</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&lt;&lt;:</a:t>
            </a:r>
            <a:r>
              <a:rPr lang="zh-CN" altLang="en-US" sz="1200" b="0" i="0" kern="1200" dirty="0" smtClean="0">
                <a:solidFill>
                  <a:schemeClr val="tx1"/>
                </a:solidFill>
                <a:latin typeface="+mn-lt"/>
                <a:ea typeface="+mn-ea"/>
                <a:cs typeface="+mn-cs"/>
              </a:rPr>
              <a:t>左移</a:t>
            </a:r>
            <a:r>
              <a:rPr lang="en-US"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位就是乘以</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的</a:t>
            </a:r>
            <a:r>
              <a:rPr lang="en-US"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次方</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A=60</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 &lt;&lt; 2 </a:t>
            </a:r>
            <a:r>
              <a:rPr lang="zh-CN" altLang="en-US" sz="1200" b="0" i="0" kern="1200" dirty="0" smtClean="0">
                <a:solidFill>
                  <a:schemeClr val="tx1"/>
                </a:solidFill>
                <a:latin typeface="+mn-lt"/>
                <a:ea typeface="+mn-ea"/>
                <a:cs typeface="+mn-cs"/>
              </a:rPr>
              <a:t>结果为 </a:t>
            </a:r>
            <a:r>
              <a:rPr lang="en-US" altLang="zh-CN" sz="1200" b="0" i="0" kern="1200" dirty="0" smtClean="0">
                <a:solidFill>
                  <a:schemeClr val="tx1"/>
                </a:solidFill>
                <a:latin typeface="+mn-lt"/>
                <a:ea typeface="+mn-ea"/>
                <a:cs typeface="+mn-cs"/>
              </a:rPr>
              <a:t>240 </a:t>
            </a:r>
            <a:r>
              <a:rPr lang="zh-CN" altLang="en-US" sz="1200" b="0" i="0" kern="1200" dirty="0" smtClean="0">
                <a:solidFill>
                  <a:schemeClr val="tx1"/>
                </a:solidFill>
                <a:latin typeface="+mn-lt"/>
                <a:ea typeface="+mn-ea"/>
                <a:cs typeface="+mn-cs"/>
              </a:rPr>
              <a:t>，二进制为 </a:t>
            </a:r>
            <a:r>
              <a:rPr lang="en-US" altLang="zh-CN" sz="1200" b="0" i="0" kern="1200" dirty="0" smtClean="0">
                <a:solidFill>
                  <a:schemeClr val="tx1"/>
                </a:solidFill>
                <a:latin typeface="+mn-lt"/>
                <a:ea typeface="+mn-ea"/>
                <a:cs typeface="+mn-cs"/>
              </a:rPr>
              <a:t>1111 0000),</a:t>
            </a:r>
          </a:p>
          <a:p>
            <a:r>
              <a:rPr lang="en-US" altLang="zh-CN" sz="1200" b="0" i="0" kern="1200" dirty="0" smtClean="0">
                <a:solidFill>
                  <a:schemeClr val="tx1"/>
                </a:solidFill>
                <a:latin typeface="+mn-lt"/>
                <a:ea typeface="+mn-ea"/>
                <a:cs typeface="+mn-cs"/>
              </a:rPr>
              <a:t>&gt;&gt;:</a:t>
            </a:r>
            <a:r>
              <a:rPr lang="zh-CN" altLang="en-US" sz="1200" b="0" i="0" kern="1200" dirty="0" smtClean="0">
                <a:solidFill>
                  <a:schemeClr val="tx1"/>
                </a:solidFill>
                <a:latin typeface="+mn-lt"/>
                <a:ea typeface="+mn-ea"/>
                <a:cs typeface="+mn-cs"/>
              </a:rPr>
              <a:t>右移</a:t>
            </a:r>
            <a:r>
              <a:rPr lang="en-US"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位就是除以</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的</a:t>
            </a:r>
            <a:r>
              <a:rPr lang="en-US"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次方</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A=60</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 &gt;&gt; 2 </a:t>
            </a:r>
            <a:r>
              <a:rPr lang="zh-CN" altLang="en-US" sz="1200" b="0" i="0" kern="1200" dirty="0" smtClean="0">
                <a:solidFill>
                  <a:schemeClr val="tx1"/>
                </a:solidFill>
                <a:latin typeface="+mn-lt"/>
                <a:ea typeface="+mn-ea"/>
                <a:cs typeface="+mn-cs"/>
              </a:rPr>
              <a:t>结果为 </a:t>
            </a:r>
            <a:r>
              <a:rPr lang="en-US" altLang="zh-CN" sz="1200" b="0" i="0" kern="1200" dirty="0" smtClean="0">
                <a:solidFill>
                  <a:schemeClr val="tx1"/>
                </a:solidFill>
                <a:latin typeface="+mn-lt"/>
                <a:ea typeface="+mn-ea"/>
                <a:cs typeface="+mn-cs"/>
              </a:rPr>
              <a:t>15 </a:t>
            </a:r>
            <a:r>
              <a:rPr lang="zh-CN" altLang="en-US" sz="1200" b="0" i="0" kern="1200" dirty="0" smtClean="0">
                <a:solidFill>
                  <a:schemeClr val="tx1"/>
                </a:solidFill>
                <a:latin typeface="+mn-lt"/>
                <a:ea typeface="+mn-ea"/>
                <a:cs typeface="+mn-cs"/>
              </a:rPr>
              <a:t>，二进制为 </a:t>
            </a:r>
            <a:r>
              <a:rPr lang="en-US" altLang="zh-CN" sz="1200" b="0" i="0" kern="1200" dirty="0" smtClean="0">
                <a:solidFill>
                  <a:schemeClr val="tx1"/>
                </a:solidFill>
                <a:latin typeface="+mn-lt"/>
                <a:ea typeface="+mn-ea"/>
                <a:cs typeface="+mn-cs"/>
              </a:rPr>
              <a:t>0000 1111)</a:t>
            </a:r>
            <a:endParaRPr lang="zh-CN" altLang="en-US" dirty="0"/>
          </a:p>
        </p:txBody>
      </p:sp>
      <p:sp>
        <p:nvSpPr>
          <p:cNvPr id="4" name="灯片编号占位符 3"/>
          <p:cNvSpPr>
            <a:spLocks noGrp="1"/>
          </p:cNvSpPr>
          <p:nvPr>
            <p:ph type="sldNum" sz="quarter" idx="10"/>
          </p:nvPr>
        </p:nvSpPr>
        <p:spPr/>
        <p:txBody>
          <a:bodyPr/>
          <a:lstStyle/>
          <a:p>
            <a:fld id="{48A7B3FC-24F4-4F49-A37E-93E273D1C8B5}"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note.youdao.com/ynoteshare1/index.html?id=6f737dd24a584ae8ff3997c2e27b6dc7&amp;type=no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latin typeface="微软雅黑" pitchFamily="34" charset="-122"/>
                <a:ea typeface="微软雅黑" pitchFamily="34" charset="-122"/>
              </a:rPr>
              <a:t>Golang</a:t>
            </a:r>
            <a:r>
              <a:rPr lang="zh-CN" altLang="en-US" dirty="0" smtClean="0">
                <a:latin typeface="微软雅黑" pitchFamily="34" charset="-122"/>
                <a:ea typeface="微软雅黑" pitchFamily="34" charset="-122"/>
              </a:rPr>
              <a:t>基础介绍</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t>
            </a:r>
            <a:r>
              <a:rPr lang="zh-CN" altLang="en-US" dirty="0" smtClean="0"/>
              <a:t>变量及常量</a:t>
            </a:r>
            <a:endParaRPr lang="zh-CN" altLang="en-US" dirty="0"/>
          </a:p>
        </p:txBody>
      </p:sp>
      <p:sp>
        <p:nvSpPr>
          <p:cNvPr id="3" name="内容占位符 2"/>
          <p:cNvSpPr>
            <a:spLocks noGrp="1"/>
          </p:cNvSpPr>
          <p:nvPr>
            <p:ph idx="1"/>
          </p:nvPr>
        </p:nvSpPr>
        <p:spPr/>
        <p:txBody>
          <a:bodyPr>
            <a:normAutofit/>
          </a:bodyPr>
          <a:lstStyle/>
          <a:p>
            <a:r>
              <a:rPr lang="zh-CN" altLang="en-US" dirty="0" smtClean="0"/>
              <a:t>变量</a:t>
            </a:r>
            <a:endParaRPr lang="en-US" altLang="zh-CN" dirty="0" smtClean="0"/>
          </a:p>
          <a:p>
            <a:r>
              <a:rPr lang="zh-CN" altLang="en-US" sz="2000" dirty="0" smtClean="0"/>
              <a:t>由字母、数字、下划线组成，其中首个字母不能为数字</a:t>
            </a:r>
            <a:endParaRPr lang="en-US" altLang="zh-CN" sz="2000" dirty="0" smtClean="0"/>
          </a:p>
          <a:p>
            <a:r>
              <a:rPr lang="zh-CN" altLang="en-US" dirty="0" smtClean="0"/>
              <a:t>格式：</a:t>
            </a:r>
            <a:r>
              <a:rPr lang="en-US" dirty="0" err="1" smtClean="0"/>
              <a:t>var</a:t>
            </a:r>
            <a:r>
              <a:rPr lang="en-US" dirty="0" smtClean="0"/>
              <a:t> identifier type</a:t>
            </a:r>
            <a:endParaRPr lang="en-US" altLang="zh-CN" dirty="0" smtClean="0"/>
          </a:p>
          <a:p>
            <a:r>
              <a:rPr lang="zh-CN" altLang="en-US" dirty="0" smtClean="0"/>
              <a:t>常量：</a:t>
            </a:r>
            <a:r>
              <a:rPr lang="en-US" altLang="zh-CN" dirty="0" smtClean="0"/>
              <a:t>const</a:t>
            </a:r>
          </a:p>
          <a:p>
            <a:r>
              <a:rPr lang="zh-CN" altLang="en-US" sz="1500" dirty="0" smtClean="0"/>
              <a:t>常量是一个简单值的标识符，在程序运行时，不会被修改的量。</a:t>
            </a:r>
          </a:p>
          <a:p>
            <a:r>
              <a:rPr lang="zh-CN" altLang="en-US" sz="1500" dirty="0" smtClean="0"/>
              <a:t>常量中的数据类型只可以是布尔型、数字型（整数型、浮点型和复数）和字符串型</a:t>
            </a:r>
          </a:p>
          <a:p>
            <a:endParaRPr lang="en-US" altLang="zh-CN" dirty="0" smtClean="0"/>
          </a:p>
          <a:p>
            <a:r>
              <a:rPr lang="zh-CN" altLang="en-US" sz="2000" dirty="0" smtClean="0"/>
              <a:t>所有像 </a:t>
            </a:r>
            <a:r>
              <a:rPr lang="en-US" sz="2000" dirty="0" err="1" smtClean="0"/>
              <a:t>int、float、bool</a:t>
            </a:r>
            <a:r>
              <a:rPr lang="en-US" sz="2000" dirty="0" smtClean="0"/>
              <a:t> </a:t>
            </a:r>
            <a:r>
              <a:rPr lang="zh-CN" altLang="en-US" sz="2000" dirty="0" smtClean="0"/>
              <a:t>和 </a:t>
            </a:r>
            <a:r>
              <a:rPr lang="en-US" sz="2000" dirty="0" smtClean="0"/>
              <a:t>string </a:t>
            </a:r>
            <a:r>
              <a:rPr lang="zh-CN" altLang="en-US" sz="2000" dirty="0" smtClean="0"/>
              <a:t>这些基本类型都属于值类型</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Go </a:t>
            </a:r>
            <a:r>
              <a:rPr lang="zh-CN" altLang="en-US" b="1" dirty="0" smtClean="0"/>
              <a:t>语言运算符</a:t>
            </a:r>
            <a:br>
              <a:rPr lang="zh-CN" altLang="en-US" b="1" dirty="0" smtClean="0"/>
            </a:br>
            <a:endParaRPr lang="zh-CN" altLang="en-US" dirty="0"/>
          </a:p>
        </p:txBody>
      </p:sp>
      <p:sp>
        <p:nvSpPr>
          <p:cNvPr id="3" name="内容占位符 2"/>
          <p:cNvSpPr>
            <a:spLocks noGrp="1"/>
          </p:cNvSpPr>
          <p:nvPr>
            <p:ph idx="1"/>
          </p:nvPr>
        </p:nvSpPr>
        <p:spPr/>
        <p:txBody>
          <a:bodyPr>
            <a:normAutofit/>
          </a:bodyPr>
          <a:lstStyle/>
          <a:p>
            <a:r>
              <a:rPr lang="en-US" altLang="zh-CN" dirty="0" smtClean="0"/>
              <a:t>Go </a:t>
            </a:r>
            <a:r>
              <a:rPr lang="zh-CN" altLang="en-US" dirty="0" smtClean="0"/>
              <a:t>语言内置的运算符有：</a:t>
            </a:r>
          </a:p>
          <a:p>
            <a:r>
              <a:rPr lang="zh-CN" altLang="en-US" dirty="0" smtClean="0"/>
              <a:t>算术运算符</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endParaRPr lang="zh-CN" altLang="en-US" dirty="0" smtClean="0"/>
          </a:p>
          <a:p>
            <a:r>
              <a:rPr lang="zh-CN" altLang="en-US" dirty="0" smtClean="0"/>
              <a:t>关系运算符</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&lt;)</a:t>
            </a:r>
            <a:endParaRPr lang="zh-CN" altLang="en-US" dirty="0" smtClean="0"/>
          </a:p>
          <a:p>
            <a:r>
              <a:rPr lang="zh-CN" altLang="en-US" dirty="0" smtClean="0"/>
              <a:t>逻辑运算符</a:t>
            </a:r>
            <a:r>
              <a:rPr lang="en-US" altLang="zh-CN" dirty="0" smtClean="0"/>
              <a:t>(&amp;&amp;</a:t>
            </a:r>
            <a:r>
              <a:rPr lang="zh-CN" altLang="en-US" dirty="0" smtClean="0"/>
              <a:t>、</a:t>
            </a:r>
            <a:r>
              <a:rPr lang="en-US" altLang="zh-CN" dirty="0" smtClean="0"/>
              <a:t>||</a:t>
            </a:r>
            <a:r>
              <a:rPr lang="zh-CN" altLang="en-US" dirty="0" smtClean="0"/>
              <a:t>、</a:t>
            </a:r>
            <a:r>
              <a:rPr lang="en-US" altLang="zh-CN" dirty="0" smtClean="0"/>
              <a:t>!)</a:t>
            </a:r>
            <a:endParaRPr lang="zh-CN" altLang="en-US" dirty="0" smtClean="0"/>
          </a:p>
          <a:p>
            <a:r>
              <a:rPr lang="zh-CN" altLang="en-US" dirty="0" smtClean="0"/>
              <a:t>位运算符</a:t>
            </a:r>
            <a:r>
              <a:rPr lang="en-US" altLang="zh-CN" dirty="0" smtClean="0"/>
              <a:t>(&amp;</a:t>
            </a:r>
            <a:r>
              <a:rPr lang="zh-CN" altLang="en-US" dirty="0" smtClean="0"/>
              <a:t>、</a:t>
            </a:r>
            <a:r>
              <a:rPr lang="en-US" altLang="zh-CN" dirty="0" smtClean="0"/>
              <a:t> |</a:t>
            </a:r>
            <a:r>
              <a:rPr lang="zh-CN" altLang="en-US" dirty="0" smtClean="0"/>
              <a:t>、</a:t>
            </a:r>
            <a:r>
              <a:rPr lang="en-US" altLang="zh-CN" dirty="0" smtClean="0"/>
              <a:t>^</a:t>
            </a:r>
            <a:r>
              <a:rPr lang="zh-CN" altLang="en-US" dirty="0" smtClean="0"/>
              <a:t>、</a:t>
            </a:r>
            <a:r>
              <a:rPr lang="en-US" altLang="zh-CN" dirty="0" smtClean="0"/>
              <a:t>&lt;&lt;</a:t>
            </a:r>
            <a:r>
              <a:rPr lang="zh-CN" altLang="en-US" dirty="0" smtClean="0"/>
              <a:t>、</a:t>
            </a:r>
            <a:r>
              <a:rPr lang="en-US" altLang="zh-CN" dirty="0" smtClean="0"/>
              <a:t>&gt;&gt;)</a:t>
            </a:r>
            <a:endParaRPr lang="zh-CN" altLang="en-US" dirty="0" smtClean="0"/>
          </a:p>
          <a:p>
            <a:r>
              <a:rPr lang="zh-CN" altLang="en-US" dirty="0" smtClean="0"/>
              <a:t>赋值运算符</a:t>
            </a:r>
            <a:r>
              <a:rPr lang="en-US" altLang="zh-CN" dirty="0" smtClean="0"/>
              <a:t>(=,+=,-=</a:t>
            </a:r>
            <a:r>
              <a:rPr lang="zh-CN" altLang="en-US" dirty="0" smtClean="0"/>
              <a:t>等</a:t>
            </a:r>
            <a:r>
              <a:rPr lang="en-US" altLang="zh-CN" dirty="0" smtClean="0"/>
              <a:t>)</a:t>
            </a:r>
            <a:endParaRPr lang="zh-CN" altLang="en-US" dirty="0" smtClean="0"/>
          </a:p>
          <a:p>
            <a:r>
              <a:rPr lang="zh-CN" altLang="en-US" dirty="0" smtClean="0"/>
              <a:t>其他运算符</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71604" y="2071678"/>
            <a:ext cx="3076191" cy="327619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语言循环语句</a:t>
            </a:r>
            <a:endParaRPr lang="zh-CN" altLang="en-US" dirty="0"/>
          </a:p>
        </p:txBody>
      </p:sp>
      <p:sp>
        <p:nvSpPr>
          <p:cNvPr id="3" name="内容占位符 2"/>
          <p:cNvSpPr>
            <a:spLocks noGrp="1"/>
          </p:cNvSpPr>
          <p:nvPr>
            <p:ph idx="1"/>
          </p:nvPr>
        </p:nvSpPr>
        <p:spPr/>
        <p:txBody>
          <a:bodyPr/>
          <a:lstStyle/>
          <a:p>
            <a:r>
              <a:rPr lang="en-US" altLang="zh-CN" dirty="0" smtClean="0"/>
              <a:t>for</a:t>
            </a:r>
            <a:r>
              <a:rPr lang="zh-CN" altLang="en-US" dirty="0" smtClean="0"/>
              <a:t>循环</a:t>
            </a:r>
            <a:endParaRPr lang="en-US" altLang="zh-CN" dirty="0" smtClean="0"/>
          </a:p>
          <a:p>
            <a:r>
              <a:rPr lang="zh-CN" altLang="en-US" dirty="0" smtClean="0"/>
              <a:t>嵌套循环</a:t>
            </a:r>
            <a:endParaRPr lang="en-US" altLang="zh-CN" dirty="0" smtClean="0"/>
          </a:p>
          <a:p>
            <a:r>
              <a:rPr lang="zh-CN" altLang="en-US" dirty="0" smtClean="0"/>
              <a:t>循环控制语句：</a:t>
            </a:r>
            <a:r>
              <a:rPr lang="en-US" altLang="zh-CN" dirty="0" err="1" smtClean="0"/>
              <a:t>break,continue,goto</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语言函数</a:t>
            </a:r>
            <a:endParaRPr lang="zh-CN" altLang="en-US" dirty="0"/>
          </a:p>
        </p:txBody>
      </p:sp>
      <p:sp>
        <p:nvSpPr>
          <p:cNvPr id="3" name="内容占位符 2"/>
          <p:cNvSpPr>
            <a:spLocks noGrp="1"/>
          </p:cNvSpPr>
          <p:nvPr>
            <p:ph idx="1"/>
          </p:nvPr>
        </p:nvSpPr>
        <p:spPr/>
        <p:txBody>
          <a:bodyPr>
            <a:normAutofit fontScale="77500" lnSpcReduction="20000"/>
          </a:bodyPr>
          <a:lstStyle/>
          <a:p>
            <a:r>
              <a:rPr lang="en-US" dirty="0" err="1" smtClean="0"/>
              <a:t>func</a:t>
            </a:r>
            <a:r>
              <a:rPr lang="en-US" dirty="0" smtClean="0"/>
              <a:t> </a:t>
            </a:r>
            <a:r>
              <a:rPr lang="en-US" dirty="0" err="1" smtClean="0"/>
              <a:t>function_name</a:t>
            </a:r>
            <a:r>
              <a:rPr lang="en-US" dirty="0" smtClean="0"/>
              <a:t>( [parameter list] ) [</a:t>
            </a:r>
            <a:r>
              <a:rPr lang="en-US" dirty="0" err="1" smtClean="0"/>
              <a:t>return_types</a:t>
            </a:r>
            <a:r>
              <a:rPr lang="en-US" dirty="0" smtClean="0"/>
              <a:t>]{ </a:t>
            </a:r>
            <a:r>
              <a:rPr lang="zh-CN" altLang="en-US" dirty="0" smtClean="0"/>
              <a:t>函数体 </a:t>
            </a:r>
            <a:r>
              <a:rPr lang="en-US" altLang="zh-CN" dirty="0" smtClean="0"/>
              <a:t>}</a:t>
            </a:r>
          </a:p>
          <a:p>
            <a:r>
              <a:rPr lang="zh-CN" altLang="en-US" sz="2900" dirty="0" smtClean="0"/>
              <a:t>函数定义解析：</a:t>
            </a:r>
          </a:p>
          <a:p>
            <a:r>
              <a:rPr lang="en-US" altLang="zh-CN" sz="2900" dirty="0" err="1" smtClean="0"/>
              <a:t>func</a:t>
            </a:r>
            <a:r>
              <a:rPr lang="zh-CN" altLang="en-US" sz="2900" dirty="0" smtClean="0"/>
              <a:t>：函数由 </a:t>
            </a:r>
            <a:r>
              <a:rPr lang="en-US" altLang="zh-CN" sz="2900" dirty="0" err="1" smtClean="0"/>
              <a:t>func</a:t>
            </a:r>
            <a:r>
              <a:rPr lang="en-US" altLang="zh-CN" sz="2900" dirty="0" smtClean="0"/>
              <a:t> </a:t>
            </a:r>
            <a:r>
              <a:rPr lang="zh-CN" altLang="en-US" sz="2900" dirty="0" smtClean="0"/>
              <a:t>开始声明</a:t>
            </a:r>
          </a:p>
          <a:p>
            <a:r>
              <a:rPr lang="en-US" altLang="zh-CN" sz="2900" dirty="0" err="1" smtClean="0"/>
              <a:t>function_name</a:t>
            </a:r>
            <a:r>
              <a:rPr lang="zh-CN" altLang="en-US" sz="2900" dirty="0" smtClean="0"/>
              <a:t>：函数名称，函数名和参数列表一起构成了函数签名。</a:t>
            </a:r>
          </a:p>
          <a:p>
            <a:r>
              <a:rPr lang="en-US" altLang="zh-CN" sz="2900" dirty="0" smtClean="0"/>
              <a:t>parameter list]</a:t>
            </a:r>
            <a:r>
              <a:rPr lang="zh-CN" altLang="en-US" sz="2900" dirty="0" smtClean="0"/>
              <a:t>：参数列表，参数就像一个占位符，当函数被调用时，你可以将值传递给参数，这个值被称为实际参数。参数列表指定的是参数类型、顺序、及参数个数。参数是可选的，也就是说函数也可以不包含参数。</a:t>
            </a:r>
          </a:p>
          <a:p>
            <a:r>
              <a:rPr lang="en-US" altLang="zh-CN" sz="2900" dirty="0" err="1" smtClean="0"/>
              <a:t>return_types</a:t>
            </a:r>
            <a:r>
              <a:rPr lang="zh-CN" altLang="en-US" sz="2900" dirty="0" smtClean="0"/>
              <a:t>：返回类型，函数返回一列值。</a:t>
            </a:r>
            <a:r>
              <a:rPr lang="en-US" altLang="zh-CN" sz="2900" dirty="0" err="1" smtClean="0"/>
              <a:t>return_types</a:t>
            </a:r>
            <a:r>
              <a:rPr lang="en-US" altLang="zh-CN" sz="2900" dirty="0" smtClean="0"/>
              <a:t> </a:t>
            </a:r>
            <a:r>
              <a:rPr lang="zh-CN" altLang="en-US" sz="2900" dirty="0" smtClean="0"/>
              <a:t>是该列值的数据类型。有些功能不需要返回值，这种情况下 </a:t>
            </a:r>
            <a:r>
              <a:rPr lang="en-US" altLang="zh-CN" sz="2900" dirty="0" err="1" smtClean="0"/>
              <a:t>return_types</a:t>
            </a:r>
            <a:r>
              <a:rPr lang="en-US" altLang="zh-CN" sz="2900" dirty="0" smtClean="0"/>
              <a:t> </a:t>
            </a:r>
            <a:r>
              <a:rPr lang="zh-CN" altLang="en-US" sz="2900" dirty="0" smtClean="0"/>
              <a:t>不是必须的。</a:t>
            </a:r>
          </a:p>
          <a:p>
            <a:r>
              <a:rPr lang="zh-CN" altLang="en-US" sz="2900" dirty="0" smtClean="0"/>
              <a:t>函数体：函数定义的代码集合</a:t>
            </a:r>
            <a:endParaRPr lang="en-US" altLang="zh-CN" sz="2900" dirty="0" smtClean="0"/>
          </a:p>
          <a:p>
            <a:endParaRPr lang="zh-CN" altLang="en-US" sz="2900"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Go</a:t>
            </a:r>
            <a:r>
              <a:rPr lang="zh-CN" altLang="en-US" dirty="0" smtClean="0"/>
              <a:t>数组</a:t>
            </a:r>
            <a:endParaRPr lang="zh-CN" altLang="en-US" dirty="0"/>
          </a:p>
        </p:txBody>
      </p:sp>
      <p:sp>
        <p:nvSpPr>
          <p:cNvPr id="7" name="内容占位符 6"/>
          <p:cNvSpPr>
            <a:spLocks noGrp="1"/>
          </p:cNvSpPr>
          <p:nvPr>
            <p:ph idx="1"/>
          </p:nvPr>
        </p:nvSpPr>
        <p:spPr>
          <a:xfrm>
            <a:off x="457200" y="1600201"/>
            <a:ext cx="8229600" cy="2257428"/>
          </a:xfrm>
        </p:spPr>
        <p:txBody>
          <a:bodyPr>
            <a:normAutofit/>
          </a:bodyPr>
          <a:lstStyle/>
          <a:p>
            <a:r>
              <a:rPr lang="en-US" altLang="zh-CN" sz="2000" dirty="0" smtClean="0"/>
              <a:t>Go </a:t>
            </a:r>
            <a:r>
              <a:rPr lang="zh-CN" altLang="en-US" sz="2000" dirty="0" smtClean="0"/>
              <a:t>语言提供了数组类型的数据结构。</a:t>
            </a:r>
          </a:p>
          <a:p>
            <a:r>
              <a:rPr lang="zh-CN" altLang="en-US" sz="2000" dirty="0" smtClean="0"/>
              <a:t>数组是具有相同唯一类型的一组已编号且长度固定的数据项序列，这种类型可以是任意的原始类型例如整形、字符串或者自定义类型</a:t>
            </a:r>
            <a:endParaRPr lang="en-US" sz="2000" dirty="0" smtClean="0"/>
          </a:p>
          <a:p>
            <a:r>
              <a:rPr lang="en-US" sz="2000" dirty="0" err="1" smtClean="0"/>
              <a:t>var</a:t>
            </a:r>
            <a:r>
              <a:rPr lang="en-US" sz="2000" dirty="0" smtClean="0"/>
              <a:t> </a:t>
            </a:r>
            <a:r>
              <a:rPr lang="en-US" sz="2000" dirty="0" err="1" smtClean="0"/>
              <a:t>variable_name</a:t>
            </a:r>
            <a:r>
              <a:rPr lang="en-US" sz="2000" dirty="0" smtClean="0"/>
              <a:t> [SIZE] </a:t>
            </a:r>
            <a:r>
              <a:rPr lang="en-US" sz="2000" dirty="0" err="1" smtClean="0"/>
              <a:t>variable_type</a:t>
            </a:r>
            <a:endParaRPr lang="zh-CN" altLang="en-US" sz="2000" dirty="0"/>
          </a:p>
        </p:txBody>
      </p:sp>
      <p:pic>
        <p:nvPicPr>
          <p:cNvPr id="9" name="Picture 3"/>
          <p:cNvPicPr>
            <a:picLocks noChangeAspect="1" noChangeArrowheads="1"/>
          </p:cNvPicPr>
          <p:nvPr/>
        </p:nvPicPr>
        <p:blipFill>
          <a:blip r:embed="rId2"/>
          <a:srcRect/>
          <a:stretch>
            <a:fillRect/>
          </a:stretch>
        </p:blipFill>
        <p:spPr bwMode="auto">
          <a:xfrm>
            <a:off x="357158" y="3143248"/>
            <a:ext cx="11072890" cy="450059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语言指针</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smtClean="0"/>
              <a:t>什么是指针</a:t>
            </a:r>
          </a:p>
          <a:p>
            <a:r>
              <a:rPr lang="zh-CN" altLang="en-US" dirty="0" smtClean="0"/>
              <a:t>一个指针变量可以指向任何一个值的内存地址它指向那个值的内存地址。</a:t>
            </a:r>
          </a:p>
          <a:p>
            <a:r>
              <a:rPr lang="zh-CN" altLang="en-US" dirty="0" smtClean="0"/>
              <a:t>类似于变量和常量，在使用指针前你需要声明指针。指针声明格式如下</a:t>
            </a:r>
            <a:endParaRPr lang="en-US" altLang="zh-CN" dirty="0" smtClean="0"/>
          </a:p>
          <a:p>
            <a:r>
              <a:rPr lang="en-US" dirty="0" err="1" smtClean="0"/>
              <a:t>var</a:t>
            </a:r>
            <a:r>
              <a:rPr lang="en-US" dirty="0" smtClean="0"/>
              <a:t> </a:t>
            </a:r>
            <a:r>
              <a:rPr lang="en-US" dirty="0" err="1" smtClean="0"/>
              <a:t>var_name</a:t>
            </a:r>
            <a:r>
              <a:rPr lang="en-US" dirty="0" smtClean="0"/>
              <a:t> *</a:t>
            </a:r>
            <a:r>
              <a:rPr lang="en-US" dirty="0" err="1" smtClean="0"/>
              <a:t>var</a:t>
            </a:r>
            <a:r>
              <a:rPr lang="en-US" dirty="0" smtClean="0"/>
              <a:t>-type</a:t>
            </a:r>
          </a:p>
          <a:p>
            <a:r>
              <a:rPr lang="en-US" altLang="zh-CN" dirty="0" err="1" smtClean="0"/>
              <a:t>var</a:t>
            </a:r>
            <a:r>
              <a:rPr lang="en-US" altLang="zh-CN" dirty="0" smtClean="0"/>
              <a:t>-type </a:t>
            </a:r>
            <a:r>
              <a:rPr lang="zh-CN" altLang="en-US" dirty="0" smtClean="0"/>
              <a:t>为指针类型，</a:t>
            </a:r>
            <a:r>
              <a:rPr lang="en-US" altLang="zh-CN" dirty="0" err="1" smtClean="0"/>
              <a:t>var_name</a:t>
            </a:r>
            <a:r>
              <a:rPr lang="en-US" altLang="zh-CN" dirty="0" smtClean="0"/>
              <a:t> </a:t>
            </a:r>
            <a:r>
              <a:rPr lang="zh-CN" altLang="en-US" dirty="0" smtClean="0"/>
              <a:t>为指针变量名，* 号用于指定变量是作为一个指针。以下是有效的指针声明：</a:t>
            </a:r>
            <a:endParaRPr lang="en-US" altLang="zh-CN" dirty="0" smtClean="0"/>
          </a:p>
          <a:p>
            <a:r>
              <a:rPr lang="en-US" dirty="0" err="1" smtClean="0"/>
              <a:t>var</a:t>
            </a:r>
            <a:r>
              <a:rPr lang="en-US" dirty="0" smtClean="0"/>
              <a:t> </a:t>
            </a:r>
            <a:r>
              <a:rPr lang="en-US" dirty="0" err="1" smtClean="0"/>
              <a:t>ip</a:t>
            </a:r>
            <a:r>
              <a:rPr lang="en-US" dirty="0" smtClean="0"/>
              <a:t> *</a:t>
            </a:r>
            <a:r>
              <a:rPr lang="en-US" dirty="0" err="1" smtClean="0"/>
              <a:t>int</a:t>
            </a:r>
            <a:r>
              <a:rPr lang="en-US" dirty="0" smtClean="0"/>
              <a:t> /* </a:t>
            </a:r>
            <a:r>
              <a:rPr lang="zh-CN" altLang="en-US" dirty="0" smtClean="0"/>
              <a:t>指向整型*</a:t>
            </a:r>
            <a:r>
              <a:rPr lang="en-US" altLang="zh-CN" dirty="0" smtClean="0"/>
              <a:t>/ </a:t>
            </a:r>
          </a:p>
          <a:p>
            <a:r>
              <a:rPr lang="en-US" dirty="0" err="1" smtClean="0"/>
              <a:t>var</a:t>
            </a:r>
            <a:r>
              <a:rPr lang="en-US" dirty="0" smtClean="0"/>
              <a:t> </a:t>
            </a:r>
            <a:r>
              <a:rPr lang="en-US" dirty="0" err="1" smtClean="0"/>
              <a:t>fp</a:t>
            </a:r>
            <a:r>
              <a:rPr lang="en-US" dirty="0" smtClean="0"/>
              <a:t> *float32 /* </a:t>
            </a:r>
            <a:r>
              <a:rPr lang="zh-CN" altLang="en-US" dirty="0" smtClean="0"/>
              <a:t>指向浮点型 *</a:t>
            </a:r>
            <a:r>
              <a:rPr lang="en-US" altLang="zh-CN" dirty="0" smtClean="0"/>
              <a:t>/</a:t>
            </a:r>
          </a:p>
          <a:p>
            <a:endParaRPr lang="en-US" altLang="zh-CN" dirty="0" smtClean="0"/>
          </a:p>
          <a:p>
            <a:r>
              <a:rPr lang="en-US" altLang="zh-CN" dirty="0" err="1" smtClean="0"/>
              <a:t>ptr</a:t>
            </a:r>
            <a:r>
              <a:rPr lang="en-US" altLang="zh-CN" dirty="0" smtClean="0"/>
              <a:t>==nil </a:t>
            </a:r>
            <a:r>
              <a:rPr lang="zh-CN" altLang="en-US" dirty="0" smtClean="0"/>
              <a:t>判断是否为空指针</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语言结构体</a:t>
            </a:r>
            <a:endParaRPr lang="zh-CN" altLang="en-US" dirty="0"/>
          </a:p>
        </p:txBody>
      </p:sp>
      <p:sp>
        <p:nvSpPr>
          <p:cNvPr id="3" name="内容占位符 2"/>
          <p:cNvSpPr>
            <a:spLocks noGrp="1"/>
          </p:cNvSpPr>
          <p:nvPr>
            <p:ph idx="1"/>
          </p:nvPr>
        </p:nvSpPr>
        <p:spPr/>
        <p:txBody>
          <a:bodyPr>
            <a:normAutofit/>
          </a:bodyPr>
          <a:lstStyle/>
          <a:p>
            <a:r>
              <a:rPr lang="en-US" sz="2000" dirty="0" smtClean="0"/>
              <a:t>type </a:t>
            </a:r>
            <a:r>
              <a:rPr lang="en-US" sz="2000" dirty="0" err="1" smtClean="0"/>
              <a:t>struct_variable_type</a:t>
            </a:r>
            <a:r>
              <a:rPr lang="en-US" sz="2000" dirty="0" smtClean="0"/>
              <a:t> </a:t>
            </a:r>
            <a:r>
              <a:rPr lang="en-US" sz="2000" dirty="0" err="1" smtClean="0"/>
              <a:t>struct</a:t>
            </a:r>
            <a:r>
              <a:rPr lang="en-US" sz="2000" dirty="0" smtClean="0"/>
              <a:t> { </a:t>
            </a:r>
          </a:p>
          <a:p>
            <a:pPr>
              <a:buNone/>
            </a:pPr>
            <a:r>
              <a:rPr lang="en-US" sz="2000" dirty="0" smtClean="0"/>
              <a:t>member definition; </a:t>
            </a:r>
          </a:p>
          <a:p>
            <a:pPr>
              <a:buNone/>
            </a:pPr>
            <a:r>
              <a:rPr lang="en-US" sz="2000" dirty="0" smtClean="0"/>
              <a:t>member definition;</a:t>
            </a:r>
          </a:p>
          <a:p>
            <a:pPr>
              <a:buNone/>
            </a:pPr>
            <a:r>
              <a:rPr lang="en-US" sz="2000" dirty="0" smtClean="0"/>
              <a:t> ... member definition;</a:t>
            </a:r>
          </a:p>
          <a:p>
            <a:pPr>
              <a:buNone/>
            </a:pPr>
            <a:r>
              <a:rPr lang="en-US" sz="2000" dirty="0" smtClean="0"/>
              <a:t> }</a:t>
            </a:r>
          </a:p>
          <a:p>
            <a:pPr>
              <a:buNone/>
            </a:pPr>
            <a:endParaRPr lang="en-US" altLang="zh-CN" sz="2000" dirty="0" smtClean="0"/>
          </a:p>
          <a:p>
            <a:pPr>
              <a:buNone/>
            </a:pPr>
            <a:r>
              <a:rPr lang="en-US" altLang="zh-CN" sz="2000" b="1" dirty="0" smtClean="0"/>
              <a:t>1</a:t>
            </a:r>
            <a:r>
              <a:rPr lang="zh-CN" altLang="en-US" sz="2000" b="1" dirty="0" smtClean="0"/>
              <a:t>、访问结构体成员</a:t>
            </a:r>
            <a:r>
              <a:rPr lang="en-US" altLang="zh-CN" sz="2000" b="1" dirty="0" smtClean="0"/>
              <a:t>(</a:t>
            </a:r>
            <a:r>
              <a:rPr lang="zh-CN" altLang="en-US" sz="2000" dirty="0" smtClean="0"/>
              <a:t>如果要访问结构体成员，需要使用点号 </a:t>
            </a:r>
            <a:r>
              <a:rPr lang="en-US" altLang="zh-CN" sz="2000" dirty="0" smtClean="0"/>
              <a:t>(.) </a:t>
            </a:r>
            <a:r>
              <a:rPr lang="zh-CN" altLang="en-US" sz="2000" dirty="0" smtClean="0"/>
              <a:t>操作符</a:t>
            </a:r>
            <a:r>
              <a:rPr lang="en-US" altLang="zh-CN" sz="2000" b="1" dirty="0" smtClean="0"/>
              <a:t>)</a:t>
            </a:r>
          </a:p>
          <a:p>
            <a:pPr>
              <a:buNone/>
            </a:pPr>
            <a:r>
              <a:rPr lang="en-US" altLang="zh-CN" sz="2000" b="1" dirty="0" smtClean="0"/>
              <a:t>2</a:t>
            </a:r>
            <a:r>
              <a:rPr lang="zh-CN" altLang="en-US" sz="2000" b="1" dirty="0" smtClean="0"/>
              <a:t>、结构体作为函数参数</a:t>
            </a:r>
            <a:endParaRPr lang="en-US" altLang="zh-CN" sz="2000" b="1" dirty="0" smtClean="0"/>
          </a:p>
          <a:p>
            <a:pPr>
              <a:buNone/>
            </a:pPr>
            <a:r>
              <a:rPr lang="en-US" altLang="zh-CN" sz="2000" b="1" dirty="0" smtClean="0"/>
              <a:t>3</a:t>
            </a:r>
            <a:r>
              <a:rPr lang="zh-CN" altLang="en-US" sz="2000" b="1" dirty="0" smtClean="0"/>
              <a:t>、结构体指针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语言切片</a:t>
            </a:r>
            <a:r>
              <a:rPr lang="en-US" altLang="zh-CN" b="1" dirty="0" smtClean="0"/>
              <a:t>(</a:t>
            </a:r>
            <a:r>
              <a:rPr lang="en-US" b="1" dirty="0" smtClean="0"/>
              <a:t>Slice)</a:t>
            </a:r>
            <a:endParaRPr lang="zh-CN" altLang="en-US" dirty="0"/>
          </a:p>
        </p:txBody>
      </p:sp>
      <p:sp>
        <p:nvSpPr>
          <p:cNvPr id="3" name="内容占位符 2"/>
          <p:cNvSpPr>
            <a:spLocks noGrp="1"/>
          </p:cNvSpPr>
          <p:nvPr>
            <p:ph idx="1"/>
          </p:nvPr>
        </p:nvSpPr>
        <p:spPr/>
        <p:txBody>
          <a:bodyPr/>
          <a:lstStyle/>
          <a:p>
            <a:pPr>
              <a:buNone/>
            </a:pPr>
            <a:r>
              <a:rPr lang="en-US" altLang="zh-CN" sz="2000" dirty="0" smtClean="0"/>
              <a:t>1</a:t>
            </a:r>
            <a:r>
              <a:rPr lang="zh-CN" altLang="en-US" sz="2000" dirty="0" smtClean="0"/>
              <a:t>、</a:t>
            </a:r>
            <a:r>
              <a:rPr lang="en-US" altLang="zh-CN" sz="2000" dirty="0" smtClean="0"/>
              <a:t>Go </a:t>
            </a:r>
            <a:r>
              <a:rPr lang="zh-CN" altLang="en-US" sz="2000" dirty="0" smtClean="0"/>
              <a:t>语言切片是对数组的抽象</a:t>
            </a:r>
          </a:p>
          <a:p>
            <a:pPr>
              <a:buNone/>
            </a:pPr>
            <a:r>
              <a:rPr lang="en-US" altLang="zh-CN" sz="2000" dirty="0" smtClean="0"/>
              <a:t>2</a:t>
            </a:r>
            <a:r>
              <a:rPr lang="zh-CN" altLang="en-US" sz="2000" dirty="0" smtClean="0"/>
              <a:t>、</a:t>
            </a:r>
            <a:r>
              <a:rPr lang="en-US" altLang="zh-CN" sz="2000" dirty="0" smtClean="0"/>
              <a:t>Go </a:t>
            </a:r>
            <a:r>
              <a:rPr lang="zh-CN" altLang="en-US" sz="2000" dirty="0" smtClean="0"/>
              <a:t>数组的长度不可改变，在特定场景中这样的集合就不太适用，</a:t>
            </a:r>
            <a:r>
              <a:rPr lang="en-US" altLang="zh-CN" sz="2000" dirty="0" smtClean="0"/>
              <a:t>Go</a:t>
            </a:r>
            <a:r>
              <a:rPr lang="zh-CN" altLang="en-US" sz="2000" dirty="0" smtClean="0"/>
              <a:t>中提供了一种灵活，功能强悍的内置类型切片</a:t>
            </a:r>
            <a:r>
              <a:rPr lang="en-US" altLang="zh-CN" sz="2000" dirty="0" smtClean="0"/>
              <a:t>("</a:t>
            </a:r>
            <a:r>
              <a:rPr lang="zh-CN" altLang="en-US" sz="2000" dirty="0" smtClean="0"/>
              <a:t>动态数组</a:t>
            </a:r>
            <a:r>
              <a:rPr lang="en-US" altLang="zh-CN" sz="2000" dirty="0" smtClean="0"/>
              <a:t>"),</a:t>
            </a:r>
            <a:r>
              <a:rPr lang="zh-CN" altLang="en-US" sz="2000" dirty="0" smtClean="0"/>
              <a:t>与数组相比切片的长度是不固定的，可以追加元素，在追加时可能使切片的容量增大</a:t>
            </a:r>
          </a:p>
          <a:p>
            <a:r>
              <a:rPr lang="zh-CN" altLang="en-US" sz="2000" dirty="0" smtClean="0"/>
              <a:t>申明格式：</a:t>
            </a:r>
            <a:r>
              <a:rPr lang="en-US" sz="2000" dirty="0" err="1" smtClean="0"/>
              <a:t>var</a:t>
            </a:r>
            <a:r>
              <a:rPr lang="en-US" sz="2000" dirty="0" smtClean="0"/>
              <a:t> identifier []type</a:t>
            </a:r>
            <a:r>
              <a:rPr lang="zh-CN" altLang="en-US" sz="2000" dirty="0" smtClean="0"/>
              <a:t>或者</a:t>
            </a:r>
            <a:endParaRPr lang="en-US" altLang="zh-CN" sz="2000" dirty="0" smtClean="0"/>
          </a:p>
          <a:p>
            <a:r>
              <a:rPr lang="en-US" sz="2000" dirty="0" smtClean="0"/>
              <a:t>  </a:t>
            </a:r>
            <a:r>
              <a:rPr lang="en-US" sz="2000" dirty="0" err="1" smtClean="0"/>
              <a:t>var</a:t>
            </a:r>
            <a:r>
              <a:rPr lang="en-US" sz="2000" dirty="0" smtClean="0"/>
              <a:t> slice1 []type = make([]type, </a:t>
            </a:r>
            <a:r>
              <a:rPr lang="en-US" sz="2000" dirty="0" err="1" smtClean="0"/>
              <a:t>len</a:t>
            </a:r>
            <a:r>
              <a:rPr lang="en-US" sz="2000" dirty="0" smtClean="0"/>
              <a:t>) </a:t>
            </a:r>
          </a:p>
          <a:p>
            <a:r>
              <a:rPr lang="zh-CN" altLang="en-US" sz="2000" dirty="0" smtClean="0"/>
              <a:t>也可以简写为 </a:t>
            </a:r>
            <a:r>
              <a:rPr lang="en-US" sz="2000" dirty="0" smtClean="0"/>
              <a:t>slice1 := make([]type, </a:t>
            </a:r>
            <a:r>
              <a:rPr lang="en-US" sz="2000" dirty="0" err="1" smtClean="0"/>
              <a:t>len</a:t>
            </a:r>
            <a:r>
              <a:rPr lang="en-US" sz="2000" dirty="0" smtClean="0"/>
              <a:t>)</a:t>
            </a:r>
          </a:p>
          <a:p>
            <a:pPr>
              <a:buNone/>
            </a:pPr>
            <a:r>
              <a:rPr lang="zh-CN" altLang="en-US" sz="2000" dirty="0" smtClean="0"/>
              <a:t>      也可以指定切片的容量：</a:t>
            </a:r>
            <a:r>
              <a:rPr lang="en-US" sz="2000" dirty="0" smtClean="0"/>
              <a:t>make([]T, length, capacity)</a:t>
            </a:r>
          </a:p>
          <a:p>
            <a:pPr>
              <a:buNone/>
            </a:pPr>
            <a:r>
              <a:rPr lang="zh-CN" altLang="en-US" sz="2000" dirty="0" smtClean="0"/>
              <a:t>切片属性计算：</a:t>
            </a:r>
            <a:r>
              <a:rPr lang="en-US" altLang="zh-CN" sz="2000" dirty="0" err="1" smtClean="0"/>
              <a:t>len,cap</a:t>
            </a:r>
            <a:endParaRPr lang="en-US" altLang="zh-CN" sz="2000" dirty="0" smtClean="0"/>
          </a:p>
          <a:p>
            <a:pPr>
              <a:buNone/>
            </a:pPr>
            <a:r>
              <a:rPr lang="en-US" altLang="zh-CN" sz="2000" b="1" dirty="0" smtClean="0"/>
              <a:t>3</a:t>
            </a:r>
            <a:r>
              <a:rPr lang="zh-CN" altLang="en-US" sz="2000" b="1" dirty="0" smtClean="0"/>
              <a:t>、切片截取</a:t>
            </a:r>
          </a:p>
          <a:p>
            <a:pPr>
              <a:buNone/>
            </a:pP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截取解析</a:t>
            </a:r>
            <a:endParaRPr lang="zh-CN" altLang="en-US" dirty="0"/>
          </a:p>
        </p:txBody>
      </p:sp>
      <p:sp>
        <p:nvSpPr>
          <p:cNvPr id="3" name="内容占位符 2"/>
          <p:cNvSpPr>
            <a:spLocks noGrp="1"/>
          </p:cNvSpPr>
          <p:nvPr>
            <p:ph idx="1"/>
          </p:nvPr>
        </p:nvSpPr>
        <p:spPr>
          <a:xfrm>
            <a:off x="457200" y="1214423"/>
            <a:ext cx="8229600" cy="2714644"/>
          </a:xfrm>
        </p:spPr>
        <p:txBody>
          <a:bodyPr>
            <a:normAutofit lnSpcReduction="10000"/>
          </a:bodyPr>
          <a:lstStyle/>
          <a:p>
            <a:r>
              <a:rPr lang="en-US" altLang="zh-CN" sz="2600" dirty="0" smtClean="0"/>
              <a:t>//</a:t>
            </a:r>
            <a:r>
              <a:rPr lang="zh-CN" altLang="en-US" sz="2600" dirty="0" smtClean="0"/>
              <a:t>解析过程</a:t>
            </a:r>
          </a:p>
          <a:p>
            <a:r>
              <a:rPr lang="en-US" altLang="zh-CN" sz="2600" dirty="0" smtClean="0"/>
              <a:t>slice := []</a:t>
            </a:r>
            <a:r>
              <a:rPr lang="en-US" altLang="zh-CN" sz="2600" dirty="0" err="1" smtClean="0"/>
              <a:t>int</a:t>
            </a:r>
            <a:r>
              <a:rPr lang="en-US" altLang="zh-CN" sz="2600" dirty="0" smtClean="0"/>
              <a:t>{0, 1, 2, 3, 4, 5, 6, 7, 8, 9}</a:t>
            </a:r>
          </a:p>
          <a:p>
            <a:r>
              <a:rPr lang="en-US" altLang="zh-CN" sz="2600" dirty="0" smtClean="0"/>
              <a:t>s1 := slice[2:5]</a:t>
            </a:r>
          </a:p>
          <a:p>
            <a:r>
              <a:rPr lang="en-US" altLang="zh-CN" sz="2600" dirty="0" smtClean="0"/>
              <a:t>s2 := s1[2:6:7]</a:t>
            </a:r>
          </a:p>
          <a:p>
            <a:r>
              <a:rPr lang="en-US" sz="2800" dirty="0" smtClean="0">
                <a:hlinkClick r:id="rId2"/>
              </a:rPr>
              <a:t>https://note.youdao.com/ynoteshare1/index.html?id=6f737dd24a584ae8ff3997c2e27b6dc7&amp;type=note</a:t>
            </a:r>
            <a:endParaRPr lang="zh-CN" altLang="en-US" sz="2600" dirty="0" smtClean="0"/>
          </a:p>
          <a:p>
            <a:endParaRPr lang="zh-CN" altLang="en-US" dirty="0"/>
          </a:p>
        </p:txBody>
      </p:sp>
      <p:sp>
        <p:nvSpPr>
          <p:cNvPr id="1025" name="AutoShape 1" descr="http://note.youdao.com/yws/res/711/WEBRESOURCE92a8ddbbffcc4e39961ee9600a7e41ef"/>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6" name="AutoShape 2" descr="http://note.youdao.com/yws/res/711/WEBRESOURCE92a8ddbbffcc4e39961ee9600a7e41ef"/>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7" name="AutoShape 3" descr="http://note.youdao.com/yws/res/711/WEBRESOURCE92a8ddbbffcc4e39961ee9600a7e41ef"/>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note.youdao.com/yws/res/711/WEBRESOURCE92a8ddbbffcc4e39961ee9600a7e41ef"/>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400050" indent="-400050">
              <a:buFont typeface="黑体" pitchFamily="49" charset="-122"/>
              <a:buAutoNum type="ea1JpnChsDbPeriod"/>
            </a:pPr>
            <a:r>
              <a:rPr lang="en-US" altLang="zh-CN" sz="2000" dirty="0" err="1" smtClean="0">
                <a:latin typeface="微软雅黑" pitchFamily="34" charset="-122"/>
                <a:ea typeface="微软雅黑" pitchFamily="34" charset="-122"/>
              </a:rPr>
              <a:t>Golang</a:t>
            </a:r>
            <a:r>
              <a:rPr lang="zh-CN" altLang="en-US" sz="2000" dirty="0" smtClean="0">
                <a:latin typeface="微软雅黑" pitchFamily="34" charset="-122"/>
                <a:ea typeface="微软雅黑" pitchFamily="34" charset="-122"/>
              </a:rPr>
              <a:t>语言发展背景</a:t>
            </a:r>
            <a:endParaRPr lang="en-US" altLang="zh-CN" sz="2000" dirty="0" smtClean="0">
              <a:latin typeface="微软雅黑" pitchFamily="34" charset="-122"/>
              <a:ea typeface="微软雅黑" pitchFamily="34" charset="-122"/>
            </a:endParaRPr>
          </a:p>
          <a:p>
            <a:pPr marL="400050" indent="-400050">
              <a:buFont typeface="黑体" pitchFamily="49" charset="-122"/>
              <a:buAutoNum type="ea1JpnChsDbPeriod"/>
            </a:pPr>
            <a:r>
              <a:rPr lang="en-US" sz="2000" b="1" dirty="0" smtClean="0"/>
              <a:t>Go </a:t>
            </a:r>
            <a:r>
              <a:rPr lang="zh-CN" altLang="en-US" sz="2000" b="1" dirty="0" smtClean="0"/>
              <a:t>语言特色</a:t>
            </a:r>
            <a:endParaRPr lang="en-US" altLang="zh-CN" sz="2000" b="1" dirty="0" smtClean="0"/>
          </a:p>
          <a:p>
            <a:pPr marL="400050" indent="-400050">
              <a:buFont typeface="黑体" pitchFamily="49" charset="-122"/>
              <a:buAutoNum type="ea1JpnChsDbPeriod"/>
            </a:pPr>
            <a:r>
              <a:rPr lang="en-US" altLang="zh-CN" sz="2000" dirty="0" smtClean="0">
                <a:latin typeface="微软雅黑" pitchFamily="34" charset="-122"/>
                <a:ea typeface="微软雅黑" pitchFamily="34" charset="-122"/>
              </a:rPr>
              <a:t>Go</a:t>
            </a:r>
            <a:r>
              <a:rPr lang="zh-CN" altLang="en-US" sz="2000" dirty="0" smtClean="0">
                <a:latin typeface="微软雅黑" pitchFamily="34" charset="-122"/>
                <a:ea typeface="微软雅黑" pitchFamily="34" charset="-122"/>
              </a:rPr>
              <a:t>安装使用</a:t>
            </a:r>
            <a:endParaRPr lang="en-US" altLang="zh-CN" sz="2000" dirty="0" smtClean="0">
              <a:latin typeface="微软雅黑" pitchFamily="34" charset="-122"/>
              <a:ea typeface="微软雅黑" pitchFamily="34" charset="-122"/>
            </a:endParaRPr>
          </a:p>
          <a:p>
            <a:pPr marL="400050" indent="-400050">
              <a:buFont typeface="黑体" pitchFamily="49" charset="-122"/>
              <a:buAutoNum type="ea1JpnChsDbPeriod"/>
            </a:pPr>
            <a:r>
              <a:rPr lang="zh-CN" altLang="en-US" sz="2000" dirty="0" smtClean="0">
                <a:latin typeface="微软雅黑" pitchFamily="34" charset="-122"/>
                <a:ea typeface="微软雅黑" pitchFamily="34" charset="-122"/>
              </a:rPr>
              <a:t>基本语法</a:t>
            </a:r>
            <a:endParaRPr lang="en-US" altLang="zh-CN" sz="2000" dirty="0" smtClean="0">
              <a:latin typeface="微软雅黑" pitchFamily="34" charset="-122"/>
              <a:ea typeface="微软雅黑" pitchFamily="34" charset="-122"/>
            </a:endParaRPr>
          </a:p>
          <a:p>
            <a:pPr marL="400050" indent="-400050">
              <a:buFont typeface="黑体" pitchFamily="49" charset="-122"/>
              <a:buAutoNum type="ea1JpnChsDbPeriod"/>
            </a:pPr>
            <a:r>
              <a:rPr lang="en-US" altLang="zh-CN" sz="2000" dirty="0" smtClean="0">
                <a:latin typeface="微软雅黑" pitchFamily="34" charset="-122"/>
                <a:ea typeface="微软雅黑" pitchFamily="34" charset="-122"/>
              </a:rPr>
              <a:t>demo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语言范围</a:t>
            </a:r>
            <a:r>
              <a:rPr lang="en-US" altLang="zh-CN" b="1" dirty="0" smtClean="0"/>
              <a:t>(</a:t>
            </a:r>
            <a:r>
              <a:rPr lang="en-US" b="1" dirty="0" smtClean="0"/>
              <a:t>Range</a:t>
            </a:r>
            <a:r>
              <a:rPr lang="en-US" b="1" dirty="0" smtClean="0"/>
              <a:t>)</a:t>
            </a:r>
            <a:endParaRPr lang="zh-CN" altLang="en-US" dirty="0"/>
          </a:p>
        </p:txBody>
      </p:sp>
      <p:sp>
        <p:nvSpPr>
          <p:cNvPr id="3" name="内容占位符 2"/>
          <p:cNvSpPr>
            <a:spLocks noGrp="1"/>
          </p:cNvSpPr>
          <p:nvPr>
            <p:ph idx="1"/>
          </p:nvPr>
        </p:nvSpPr>
        <p:spPr/>
        <p:txBody>
          <a:bodyPr>
            <a:normAutofit/>
          </a:bodyPr>
          <a:lstStyle/>
          <a:p>
            <a:r>
              <a:rPr lang="en-US" sz="2000" dirty="0" smtClean="0"/>
              <a:t>Go </a:t>
            </a:r>
            <a:r>
              <a:rPr lang="zh-CN" altLang="en-US" sz="2000" dirty="0" smtClean="0"/>
              <a:t>语言中 </a:t>
            </a:r>
            <a:r>
              <a:rPr lang="en-US" sz="2000" dirty="0" smtClean="0"/>
              <a:t>range </a:t>
            </a:r>
            <a:r>
              <a:rPr lang="zh-CN" altLang="en-US" sz="2000" dirty="0" smtClean="0"/>
              <a:t>关键字用于</a:t>
            </a:r>
            <a:r>
              <a:rPr lang="en-US" sz="2000" dirty="0" smtClean="0"/>
              <a:t>for</a:t>
            </a:r>
            <a:r>
              <a:rPr lang="zh-CN" altLang="en-US" sz="2000" dirty="0" smtClean="0"/>
              <a:t>循环中迭代数组</a:t>
            </a:r>
            <a:r>
              <a:rPr lang="en-US" altLang="zh-CN" sz="2000" dirty="0" smtClean="0"/>
              <a:t>(</a:t>
            </a:r>
            <a:r>
              <a:rPr lang="en-US" sz="2000" dirty="0" smtClean="0"/>
              <a:t>array)、</a:t>
            </a:r>
            <a:r>
              <a:rPr lang="zh-CN" altLang="en-US" sz="2000" dirty="0" smtClean="0"/>
              <a:t>切片</a:t>
            </a:r>
            <a:r>
              <a:rPr lang="en-US" altLang="zh-CN" sz="2000" dirty="0" smtClean="0"/>
              <a:t>(</a:t>
            </a:r>
            <a:r>
              <a:rPr lang="en-US" sz="2000" dirty="0" smtClean="0"/>
              <a:t>slice)、</a:t>
            </a:r>
            <a:r>
              <a:rPr lang="zh-CN" altLang="en-US" sz="2000" dirty="0" smtClean="0"/>
              <a:t>链表</a:t>
            </a:r>
            <a:r>
              <a:rPr lang="en-US" altLang="zh-CN" sz="2000" dirty="0" smtClean="0"/>
              <a:t>(</a:t>
            </a:r>
            <a:r>
              <a:rPr lang="en-US" sz="2000" dirty="0" smtClean="0"/>
              <a:t>channel)</a:t>
            </a:r>
            <a:r>
              <a:rPr lang="zh-CN" altLang="en-US" sz="2000" dirty="0" smtClean="0"/>
              <a:t>或集合</a:t>
            </a:r>
            <a:r>
              <a:rPr lang="en-US" altLang="zh-CN" sz="2000" dirty="0" smtClean="0"/>
              <a:t>(</a:t>
            </a:r>
            <a:r>
              <a:rPr lang="en-US" sz="2000" dirty="0" smtClean="0"/>
              <a:t>map)</a:t>
            </a:r>
            <a:r>
              <a:rPr lang="zh-CN" altLang="en-US" sz="2000" dirty="0" smtClean="0"/>
              <a:t>的元素。在数组和切片中它返回元素的索引值，在集合中返回 </a:t>
            </a:r>
            <a:r>
              <a:rPr lang="en-US" sz="2000" dirty="0" smtClean="0"/>
              <a:t>key-value </a:t>
            </a:r>
            <a:r>
              <a:rPr lang="zh-CN" altLang="en-US" sz="2000" dirty="0" smtClean="0"/>
              <a:t>对的 </a:t>
            </a:r>
            <a:r>
              <a:rPr lang="en-US" sz="2000" dirty="0" smtClean="0"/>
              <a:t>key </a:t>
            </a:r>
            <a:r>
              <a:rPr lang="zh-CN" altLang="en-US" sz="2000" dirty="0" smtClean="0"/>
              <a:t>值。</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a:t>
            </a:r>
            <a:r>
              <a:rPr lang="en-US" b="1" dirty="0" smtClean="0"/>
              <a:t>Map(</a:t>
            </a:r>
            <a:r>
              <a:rPr lang="zh-CN" altLang="en-US" b="1" dirty="0" smtClean="0"/>
              <a:t>集合</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Map </a:t>
            </a:r>
            <a:r>
              <a:rPr lang="zh-CN" altLang="en-US" sz="2000" dirty="0" smtClean="0"/>
              <a:t>是一种无序的键值对的集合。</a:t>
            </a:r>
            <a:r>
              <a:rPr lang="en-US" altLang="zh-CN" sz="2000" dirty="0" smtClean="0"/>
              <a:t>Map </a:t>
            </a:r>
            <a:r>
              <a:rPr lang="zh-CN" altLang="en-US" sz="2000" dirty="0" smtClean="0"/>
              <a:t>最重要的一点是通过 </a:t>
            </a:r>
            <a:r>
              <a:rPr lang="en-US" altLang="zh-CN" sz="2000" dirty="0" smtClean="0"/>
              <a:t>key </a:t>
            </a:r>
            <a:r>
              <a:rPr lang="zh-CN" altLang="en-US" sz="2000" dirty="0" smtClean="0"/>
              <a:t>来快速检索数据，</a:t>
            </a:r>
            <a:r>
              <a:rPr lang="en-US" altLang="zh-CN" sz="2000" dirty="0" smtClean="0"/>
              <a:t>key </a:t>
            </a:r>
            <a:r>
              <a:rPr lang="zh-CN" altLang="en-US" sz="2000" dirty="0" smtClean="0"/>
              <a:t>类似于索引，指向数据的值。</a:t>
            </a:r>
          </a:p>
          <a:p>
            <a:r>
              <a:rPr lang="en-US" altLang="zh-CN" sz="2000" dirty="0" smtClean="0"/>
              <a:t>Map </a:t>
            </a:r>
            <a:r>
              <a:rPr lang="zh-CN" altLang="en-US" sz="2000" dirty="0" smtClean="0"/>
              <a:t>是一种集合，所以我们可以像迭代数组和切片那样迭代它。不过，</a:t>
            </a:r>
            <a:r>
              <a:rPr lang="en-US" altLang="zh-CN" sz="2000" dirty="0" smtClean="0"/>
              <a:t>Map </a:t>
            </a:r>
            <a:r>
              <a:rPr lang="zh-CN" altLang="en-US" sz="2000" dirty="0" smtClean="0"/>
              <a:t>是无序的，我们无法决定它的返回顺序，这是因为 </a:t>
            </a:r>
            <a:r>
              <a:rPr lang="en-US" altLang="zh-CN" sz="2000" dirty="0" smtClean="0"/>
              <a:t>Map </a:t>
            </a:r>
            <a:r>
              <a:rPr lang="zh-CN" altLang="en-US" sz="2000" dirty="0" smtClean="0"/>
              <a:t>是使用 </a:t>
            </a:r>
            <a:r>
              <a:rPr lang="en-US" altLang="zh-CN" sz="2000" dirty="0" smtClean="0"/>
              <a:t>hash </a:t>
            </a:r>
            <a:r>
              <a:rPr lang="zh-CN" altLang="en-US" sz="2000" dirty="0" smtClean="0"/>
              <a:t>表来实现的</a:t>
            </a:r>
            <a:r>
              <a:rPr lang="zh-CN" altLang="en-US" sz="2000" dirty="0" smtClean="0"/>
              <a:t>。</a:t>
            </a:r>
            <a:endParaRPr lang="en-US" altLang="zh-CN" dirty="0" smtClean="0"/>
          </a:p>
          <a:p>
            <a:r>
              <a:rPr lang="en-US" altLang="zh-CN" sz="2000" dirty="0" smtClean="0"/>
              <a:t>/* </a:t>
            </a:r>
            <a:r>
              <a:rPr lang="zh-CN" altLang="en-US" sz="2000" dirty="0" smtClean="0"/>
              <a:t>声明变量，默认 </a:t>
            </a:r>
            <a:r>
              <a:rPr lang="en-US" sz="2000" dirty="0" smtClean="0"/>
              <a:t>map </a:t>
            </a:r>
            <a:r>
              <a:rPr lang="zh-CN" altLang="en-US" sz="2000" dirty="0" smtClean="0"/>
              <a:t>是 </a:t>
            </a:r>
            <a:r>
              <a:rPr lang="en-US" sz="2000" dirty="0" smtClean="0"/>
              <a:t>nil */ </a:t>
            </a:r>
            <a:endParaRPr lang="en-US" sz="2000" dirty="0" smtClean="0"/>
          </a:p>
          <a:p>
            <a:r>
              <a:rPr lang="en-US" sz="2000" dirty="0" err="1" smtClean="0"/>
              <a:t>var</a:t>
            </a:r>
            <a:r>
              <a:rPr lang="en-US" sz="2000" dirty="0" smtClean="0"/>
              <a:t> </a:t>
            </a:r>
            <a:r>
              <a:rPr lang="en-US" sz="2000" dirty="0" err="1" smtClean="0"/>
              <a:t>map_variable</a:t>
            </a:r>
            <a:r>
              <a:rPr lang="en-US" sz="2000" dirty="0" smtClean="0"/>
              <a:t> </a:t>
            </a:r>
            <a:r>
              <a:rPr lang="en-US" sz="2000" dirty="0" smtClean="0"/>
              <a:t>map[</a:t>
            </a:r>
            <a:r>
              <a:rPr lang="en-US" sz="2000" dirty="0" err="1" smtClean="0"/>
              <a:t>key_data_type</a:t>
            </a:r>
            <a:r>
              <a:rPr lang="en-US" sz="2000" dirty="0" smtClean="0"/>
              <a:t>]</a:t>
            </a:r>
            <a:r>
              <a:rPr lang="en-US" sz="2000" dirty="0" err="1" smtClean="0"/>
              <a:t>value_data_type</a:t>
            </a:r>
            <a:endParaRPr lang="en-US" sz="2000" dirty="0" smtClean="0"/>
          </a:p>
          <a:p>
            <a:r>
              <a:rPr lang="en-US" sz="2000" dirty="0" smtClean="0"/>
              <a:t> </a:t>
            </a:r>
            <a:r>
              <a:rPr lang="en-US" sz="2000" dirty="0" smtClean="0"/>
              <a:t>/* </a:t>
            </a:r>
            <a:r>
              <a:rPr lang="zh-CN" altLang="en-US" sz="2000" dirty="0" smtClean="0"/>
              <a:t>使用 </a:t>
            </a:r>
            <a:r>
              <a:rPr lang="en-US" sz="2000" dirty="0" smtClean="0"/>
              <a:t>make </a:t>
            </a:r>
            <a:r>
              <a:rPr lang="zh-CN" altLang="en-US" sz="2000" dirty="0" smtClean="0"/>
              <a:t>函数 *</a:t>
            </a:r>
            <a:r>
              <a:rPr lang="en-US" altLang="zh-CN" sz="2000" dirty="0" smtClean="0"/>
              <a:t>/ </a:t>
            </a:r>
            <a:endParaRPr lang="en-US" altLang="zh-CN" sz="2000" dirty="0" smtClean="0"/>
          </a:p>
          <a:p>
            <a:r>
              <a:rPr lang="en-US" sz="2000" dirty="0" err="1" smtClean="0"/>
              <a:t>map_variable</a:t>
            </a:r>
            <a:r>
              <a:rPr lang="en-US" sz="2000" dirty="0" smtClean="0"/>
              <a:t> </a:t>
            </a:r>
            <a:r>
              <a:rPr lang="en-US" sz="2000" dirty="0" smtClean="0"/>
              <a:t>= make(map[</a:t>
            </a:r>
            <a:r>
              <a:rPr lang="en-US" sz="2000" dirty="0" err="1" smtClean="0"/>
              <a:t>key_data_type</a:t>
            </a:r>
            <a:r>
              <a:rPr lang="en-US" sz="2000" dirty="0" smtClean="0"/>
              <a:t>]</a:t>
            </a:r>
            <a:r>
              <a:rPr lang="en-US" sz="2000" dirty="0" err="1" smtClean="0"/>
              <a:t>value_data_type</a:t>
            </a:r>
            <a:r>
              <a:rPr lang="en-US" sz="2000" dirty="0" smtClean="0"/>
              <a:t>)</a:t>
            </a:r>
          </a:p>
          <a:p>
            <a:r>
              <a:rPr lang="zh-CN" altLang="en-US" sz="2000" dirty="0" smtClean="0"/>
              <a:t>注：</a:t>
            </a:r>
            <a:endParaRPr lang="en-US" altLang="zh-CN" sz="2000" dirty="0" smtClean="0"/>
          </a:p>
          <a:p>
            <a:r>
              <a:rPr lang="zh-CN" altLang="en-US" sz="2000" dirty="0" smtClean="0"/>
              <a:t>如果不初始化 </a:t>
            </a:r>
            <a:r>
              <a:rPr lang="en-US" altLang="zh-CN" sz="2000" dirty="0" smtClean="0"/>
              <a:t>map</a:t>
            </a:r>
            <a:r>
              <a:rPr lang="zh-CN" altLang="en-US" sz="2000" dirty="0" smtClean="0"/>
              <a:t>，那么就会创建一个 </a:t>
            </a:r>
            <a:r>
              <a:rPr lang="en-US" altLang="zh-CN" sz="2000" dirty="0" smtClean="0"/>
              <a:t>nil map</a:t>
            </a:r>
            <a:r>
              <a:rPr lang="zh-CN" altLang="en-US" sz="2000" dirty="0" smtClean="0"/>
              <a:t>。</a:t>
            </a:r>
            <a:r>
              <a:rPr lang="en-US" altLang="zh-CN" sz="2000" dirty="0" smtClean="0"/>
              <a:t>nil map </a:t>
            </a:r>
            <a:r>
              <a:rPr lang="zh-CN" altLang="en-US" sz="2000" dirty="0" smtClean="0"/>
              <a:t>不能用来存放键值对</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Go </a:t>
            </a:r>
            <a:r>
              <a:rPr lang="zh-CN" altLang="en-US" sz="3200" b="1" dirty="0" smtClean="0"/>
              <a:t>语言</a:t>
            </a:r>
            <a:r>
              <a:rPr lang="zh-CN" altLang="en-US" sz="3200" b="1" dirty="0" smtClean="0"/>
              <a:t>递归函数</a:t>
            </a:r>
            <a:endParaRPr lang="zh-CN" altLang="en-US" sz="3200" dirty="0"/>
          </a:p>
        </p:txBody>
      </p:sp>
      <p:sp>
        <p:nvSpPr>
          <p:cNvPr id="3" name="内容占位符 2"/>
          <p:cNvSpPr>
            <a:spLocks noGrp="1"/>
          </p:cNvSpPr>
          <p:nvPr>
            <p:ph idx="1"/>
          </p:nvPr>
        </p:nvSpPr>
        <p:spPr>
          <a:xfrm>
            <a:off x="457200" y="1600201"/>
            <a:ext cx="8229600" cy="1971675"/>
          </a:xfrm>
        </p:spPr>
        <p:txBody>
          <a:bodyPr>
            <a:normAutofit/>
          </a:bodyPr>
          <a:lstStyle/>
          <a:p>
            <a:r>
              <a:rPr lang="zh-CN" altLang="en-US" sz="2000" dirty="0" smtClean="0"/>
              <a:t>递归，就是在运行的过程中调用自己</a:t>
            </a:r>
            <a:r>
              <a:rPr lang="zh-CN" altLang="en-US" sz="2000" dirty="0" smtClean="0"/>
              <a:t>。</a:t>
            </a:r>
            <a:endParaRPr lang="en-US" altLang="zh-CN" sz="2000" dirty="0" smtClean="0"/>
          </a:p>
          <a:p>
            <a:r>
              <a:rPr lang="zh-CN" altLang="en-US" sz="2000" dirty="0" smtClean="0"/>
              <a:t>但我们在使用递归时，开发者需要设置退出条件，否则递归将陷入无限循环中。</a:t>
            </a:r>
          </a:p>
          <a:p>
            <a:r>
              <a:rPr lang="zh-CN" altLang="en-US" sz="2000" dirty="0" smtClean="0"/>
              <a:t>递归函数对于解决数学上的问题是非常有用的，就像计算阶乘，生成斐波那契数</a:t>
            </a:r>
            <a:r>
              <a:rPr lang="zh-CN" altLang="en-US" sz="2000" dirty="0" smtClean="0"/>
              <a:t>列等</a:t>
            </a:r>
          </a:p>
          <a:p>
            <a:pPr>
              <a:buNone/>
            </a:pPr>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a:t>
            </a:r>
            <a:r>
              <a:rPr lang="zh-CN" altLang="en-US" b="1" dirty="0" smtClean="0"/>
              <a:t>接口</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Go </a:t>
            </a:r>
            <a:r>
              <a:rPr lang="zh-CN" altLang="en-US" sz="2000" dirty="0" smtClean="0"/>
              <a:t>语言提供了另外一种数据类型即接口，它把所有的具有共性的方法定义在一起，任何其他类型只要实现了这些方法就是实现了这个接口。</a:t>
            </a:r>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Go </a:t>
            </a:r>
            <a:r>
              <a:rPr lang="zh-CN" altLang="en-US" b="1" dirty="0" smtClean="0"/>
              <a:t>并发</a:t>
            </a:r>
            <a:endParaRPr lang="zh-CN" altLang="en-US" b="1" dirty="0"/>
          </a:p>
        </p:txBody>
      </p:sp>
      <p:sp>
        <p:nvSpPr>
          <p:cNvPr id="3" name="内容占位符 2"/>
          <p:cNvSpPr>
            <a:spLocks noGrp="1"/>
          </p:cNvSpPr>
          <p:nvPr>
            <p:ph idx="1"/>
          </p:nvPr>
        </p:nvSpPr>
        <p:spPr/>
        <p:txBody>
          <a:bodyPr>
            <a:normAutofit/>
          </a:bodyPr>
          <a:lstStyle/>
          <a:p>
            <a:pPr latinLnBrk="1"/>
            <a:r>
              <a:rPr lang="en-US" sz="2000" dirty="0" smtClean="0"/>
              <a:t>Go </a:t>
            </a:r>
            <a:r>
              <a:rPr lang="zh-CN" altLang="en-US" sz="2000" dirty="0" smtClean="0"/>
              <a:t>语言支持并发，我们只需要通过 </a:t>
            </a:r>
            <a:r>
              <a:rPr lang="en-US" sz="2000" dirty="0" smtClean="0"/>
              <a:t>go </a:t>
            </a:r>
            <a:r>
              <a:rPr lang="zh-CN" altLang="en-US" sz="2000" dirty="0" smtClean="0"/>
              <a:t>关键字来开启 </a:t>
            </a:r>
            <a:r>
              <a:rPr lang="en-US" sz="2000" dirty="0" err="1" smtClean="0"/>
              <a:t>goroutine</a:t>
            </a:r>
            <a:r>
              <a:rPr lang="en-US" sz="2000" dirty="0" smtClean="0"/>
              <a:t> </a:t>
            </a:r>
            <a:r>
              <a:rPr lang="zh-CN" altLang="en-US" sz="2000" dirty="0" smtClean="0"/>
              <a:t>即可。</a:t>
            </a:r>
          </a:p>
          <a:p>
            <a:pPr latinLnBrk="1"/>
            <a:r>
              <a:rPr lang="en-US" sz="2000" dirty="0" err="1" smtClean="0"/>
              <a:t>goroutine</a:t>
            </a:r>
            <a:r>
              <a:rPr lang="en-US" sz="2000" dirty="0" smtClean="0"/>
              <a:t> </a:t>
            </a:r>
            <a:r>
              <a:rPr lang="zh-CN" altLang="en-US" sz="2000" dirty="0" smtClean="0"/>
              <a:t>是轻量级线程，</a:t>
            </a:r>
            <a:r>
              <a:rPr lang="en-US" sz="2000" dirty="0" err="1" smtClean="0"/>
              <a:t>goroutine</a:t>
            </a:r>
            <a:r>
              <a:rPr lang="en-US" sz="2000" dirty="0" smtClean="0"/>
              <a:t> </a:t>
            </a:r>
            <a:r>
              <a:rPr lang="zh-CN" altLang="en-US" sz="2000" dirty="0" smtClean="0"/>
              <a:t>的调度是由 </a:t>
            </a:r>
            <a:r>
              <a:rPr lang="en-US" sz="2000" dirty="0" err="1" smtClean="0"/>
              <a:t>Golang</a:t>
            </a:r>
            <a:r>
              <a:rPr lang="en-US" sz="2000" dirty="0" smtClean="0"/>
              <a:t> </a:t>
            </a:r>
            <a:r>
              <a:rPr lang="zh-CN" altLang="en-US" sz="2000" dirty="0" smtClean="0"/>
              <a:t>运行时进行管理</a:t>
            </a:r>
            <a:r>
              <a:rPr lang="zh-CN" altLang="en-US" sz="2000" dirty="0" smtClean="0"/>
              <a:t>的</a:t>
            </a:r>
            <a:endParaRPr lang="en-US" altLang="zh-CN" sz="2000" dirty="0" smtClean="0"/>
          </a:p>
          <a:p>
            <a:pPr latinLnBrk="1"/>
            <a:endParaRPr lang="en-US" altLang="zh-CN" sz="2000" dirty="0" smtClean="0"/>
          </a:p>
          <a:p>
            <a:pPr latinLnBrk="1"/>
            <a:r>
              <a:rPr lang="en-US" sz="2000" dirty="0" smtClean="0"/>
              <a:t>go </a:t>
            </a:r>
            <a:r>
              <a:rPr lang="zh-CN" altLang="en-US" sz="2000" dirty="0" smtClean="0"/>
              <a:t>函数名</a:t>
            </a:r>
            <a:r>
              <a:rPr lang="en-US" altLang="zh-CN" sz="2000" dirty="0" smtClean="0"/>
              <a:t>(</a:t>
            </a:r>
            <a:r>
              <a:rPr lang="zh-CN" altLang="en-US" sz="2000" dirty="0" smtClean="0"/>
              <a:t> 参数列表 </a:t>
            </a:r>
            <a:r>
              <a:rPr lang="en-US" altLang="zh-CN" sz="2000"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通道（</a:t>
            </a:r>
            <a:r>
              <a:rPr lang="en-US" b="1" dirty="0" smtClean="0"/>
              <a:t>channel</a:t>
            </a:r>
            <a:r>
              <a:rPr lang="en-US" b="1" dirty="0" smtClean="0"/>
              <a:t>）</a:t>
            </a:r>
            <a:endParaRPr lang="zh-CN" altLang="en-US" dirty="0"/>
          </a:p>
        </p:txBody>
      </p:sp>
      <p:sp>
        <p:nvSpPr>
          <p:cNvPr id="3" name="内容占位符 2"/>
          <p:cNvSpPr>
            <a:spLocks noGrp="1"/>
          </p:cNvSpPr>
          <p:nvPr>
            <p:ph idx="1"/>
          </p:nvPr>
        </p:nvSpPr>
        <p:spPr>
          <a:xfrm>
            <a:off x="457200" y="1214422"/>
            <a:ext cx="8229600" cy="5643578"/>
          </a:xfrm>
        </p:spPr>
        <p:txBody>
          <a:bodyPr>
            <a:normAutofit/>
          </a:bodyPr>
          <a:lstStyle/>
          <a:p>
            <a:pPr latinLnBrk="1"/>
            <a:r>
              <a:rPr lang="zh-CN" altLang="en-US" sz="2000" dirty="0" smtClean="0"/>
              <a:t>不带缓冲区的</a:t>
            </a:r>
            <a:r>
              <a:rPr lang="en-US" altLang="zh-CN" sz="2000" dirty="0" smtClean="0"/>
              <a:t>(</a:t>
            </a:r>
            <a:r>
              <a:rPr lang="en-US" sz="2000" dirty="0" err="1" smtClean="0"/>
              <a:t>ch</a:t>
            </a:r>
            <a:r>
              <a:rPr lang="en-US" sz="2000" dirty="0" smtClean="0"/>
              <a:t> := make(</a:t>
            </a:r>
            <a:r>
              <a:rPr lang="en-US" sz="2000" dirty="0" err="1" smtClean="0"/>
              <a:t>chan</a:t>
            </a:r>
            <a:r>
              <a:rPr lang="en-US" sz="2000" dirty="0" smtClean="0"/>
              <a:t> </a:t>
            </a:r>
            <a:r>
              <a:rPr lang="en-US" sz="2000" dirty="0" err="1" smtClean="0"/>
              <a:t>int</a:t>
            </a:r>
            <a:r>
              <a:rPr lang="en-US" sz="2000" dirty="0" smtClean="0"/>
              <a:t>)</a:t>
            </a:r>
            <a:r>
              <a:rPr lang="en-US" altLang="zh-CN" sz="2000" dirty="0" smtClean="0"/>
              <a:t>)</a:t>
            </a:r>
          </a:p>
          <a:p>
            <a:pPr latinLnBrk="1"/>
            <a:r>
              <a:rPr lang="zh-CN" altLang="en-US" sz="2000" dirty="0" smtClean="0"/>
              <a:t>通道</a:t>
            </a:r>
            <a:r>
              <a:rPr lang="zh-CN" altLang="en-US" sz="2000" dirty="0" smtClean="0"/>
              <a:t>（</a:t>
            </a:r>
            <a:r>
              <a:rPr lang="en-US" altLang="zh-CN" sz="2000" dirty="0" smtClean="0"/>
              <a:t>channel</a:t>
            </a:r>
            <a:r>
              <a:rPr lang="zh-CN" altLang="en-US" sz="2000" dirty="0" smtClean="0"/>
              <a:t>）是用来传递数据的一个数据结构。</a:t>
            </a:r>
          </a:p>
          <a:p>
            <a:pPr latinLnBrk="1"/>
            <a:r>
              <a:rPr lang="zh-CN" altLang="en-US" sz="2000" dirty="0" smtClean="0"/>
              <a:t>通道可用于两个 </a:t>
            </a:r>
            <a:r>
              <a:rPr lang="en-US" altLang="zh-CN" sz="2000" dirty="0" err="1" smtClean="0"/>
              <a:t>goroutine</a:t>
            </a:r>
            <a:r>
              <a:rPr lang="en-US" altLang="zh-CN" sz="2000" dirty="0" smtClean="0"/>
              <a:t> </a:t>
            </a:r>
            <a:r>
              <a:rPr lang="zh-CN" altLang="en-US" sz="2000" dirty="0" smtClean="0"/>
              <a:t>之间通过传递一个指定类型的值来同步运行和通讯。操作符 </a:t>
            </a:r>
            <a:r>
              <a:rPr lang="en-US" altLang="zh-CN" sz="2000" dirty="0" smtClean="0"/>
              <a:t>&lt;- </a:t>
            </a:r>
            <a:r>
              <a:rPr lang="zh-CN" altLang="en-US" sz="2000" dirty="0" smtClean="0"/>
              <a:t>用于指定通道的方向，发送或接收。如果未指定方向，则为双向通道。</a:t>
            </a:r>
          </a:p>
          <a:p>
            <a:r>
              <a:rPr lang="en-US" altLang="zh-CN" sz="2000" dirty="0" err="1" smtClean="0"/>
              <a:t>ch</a:t>
            </a:r>
            <a:r>
              <a:rPr lang="en-US" altLang="zh-CN" sz="2000" dirty="0" smtClean="0"/>
              <a:t> &lt;-</a:t>
            </a:r>
            <a:r>
              <a:rPr lang="zh-CN" altLang="en-US" sz="2000" dirty="0" smtClean="0"/>
              <a:t> </a:t>
            </a:r>
            <a:r>
              <a:rPr lang="en-US" altLang="zh-CN" sz="2000" dirty="0" smtClean="0"/>
              <a:t>v // </a:t>
            </a:r>
            <a:r>
              <a:rPr lang="zh-CN" altLang="en-US" sz="2000" dirty="0" smtClean="0"/>
              <a:t>把 </a:t>
            </a:r>
            <a:r>
              <a:rPr lang="en-US" altLang="zh-CN" sz="2000" dirty="0" smtClean="0"/>
              <a:t>v </a:t>
            </a:r>
            <a:r>
              <a:rPr lang="zh-CN" altLang="en-US" sz="2000" dirty="0" smtClean="0"/>
              <a:t>发送到通道 </a:t>
            </a:r>
            <a:endParaRPr lang="en-US" altLang="zh-CN" sz="2000" dirty="0" smtClean="0"/>
          </a:p>
          <a:p>
            <a:r>
              <a:rPr lang="en-US" altLang="zh-CN" sz="2000" dirty="0" err="1" smtClean="0"/>
              <a:t>ch</a:t>
            </a:r>
            <a:r>
              <a:rPr lang="zh-CN" altLang="en-US" sz="2000" dirty="0" smtClean="0"/>
              <a:t> </a:t>
            </a:r>
            <a:r>
              <a:rPr lang="en-US" altLang="zh-CN" sz="2000" dirty="0" smtClean="0"/>
              <a:t>v :=</a:t>
            </a:r>
            <a:r>
              <a:rPr lang="zh-CN" altLang="en-US" sz="2000" dirty="0" smtClean="0"/>
              <a:t> </a:t>
            </a:r>
            <a:r>
              <a:rPr lang="en-US" altLang="zh-CN" sz="2000" dirty="0" smtClean="0"/>
              <a:t>&lt;-</a:t>
            </a:r>
            <a:r>
              <a:rPr lang="en-US" altLang="zh-CN" sz="2000" dirty="0" err="1" smtClean="0"/>
              <a:t>ch</a:t>
            </a:r>
            <a:r>
              <a:rPr lang="en-US" altLang="zh-CN" sz="2000" dirty="0" smtClean="0"/>
              <a:t> // </a:t>
            </a:r>
            <a:r>
              <a:rPr lang="zh-CN" altLang="en-US" sz="2000" dirty="0" smtClean="0"/>
              <a:t>从 </a:t>
            </a:r>
            <a:r>
              <a:rPr lang="en-US" altLang="zh-CN" sz="2000" dirty="0" err="1" smtClean="0"/>
              <a:t>ch</a:t>
            </a:r>
            <a:r>
              <a:rPr lang="en-US" altLang="zh-CN" sz="2000" dirty="0" smtClean="0"/>
              <a:t> </a:t>
            </a:r>
            <a:r>
              <a:rPr lang="zh-CN" altLang="en-US" sz="2000" dirty="0" smtClean="0"/>
              <a:t>接收数据 </a:t>
            </a:r>
            <a:r>
              <a:rPr lang="en-US" altLang="zh-CN" sz="2000" dirty="0" smtClean="0"/>
              <a:t>// </a:t>
            </a:r>
            <a:r>
              <a:rPr lang="zh-CN" altLang="en-US" sz="2000" dirty="0" smtClean="0"/>
              <a:t>并把值赋给 </a:t>
            </a:r>
            <a:r>
              <a:rPr lang="en-US" altLang="zh-CN" sz="2000" dirty="0" smtClean="0"/>
              <a:t>v</a:t>
            </a:r>
          </a:p>
          <a:p>
            <a:r>
              <a:rPr lang="zh-CN" altLang="en-US" sz="2000" dirty="0" smtClean="0"/>
              <a:t>声明一个通道很简单，我们使用</a:t>
            </a:r>
            <a:r>
              <a:rPr lang="en-US" altLang="zh-CN" sz="2000" dirty="0" err="1" smtClean="0"/>
              <a:t>chan</a:t>
            </a:r>
            <a:r>
              <a:rPr lang="zh-CN" altLang="en-US" sz="2000" dirty="0" smtClean="0"/>
              <a:t>关键字即可，通道在使用前必须先创建</a:t>
            </a:r>
            <a:r>
              <a:rPr lang="zh-CN" altLang="en-US" sz="2000" dirty="0" smtClean="0"/>
              <a:t>：</a:t>
            </a:r>
            <a:r>
              <a:rPr lang="en-US" sz="2000" dirty="0" smtClean="0"/>
              <a:t> </a:t>
            </a:r>
            <a:r>
              <a:rPr lang="en-US" sz="2000" dirty="0" err="1" smtClean="0"/>
              <a:t>ch</a:t>
            </a:r>
            <a:r>
              <a:rPr lang="en-US" sz="2000" dirty="0" smtClean="0"/>
              <a:t> := make(</a:t>
            </a:r>
            <a:r>
              <a:rPr lang="en-US" sz="2000" dirty="0" err="1" smtClean="0"/>
              <a:t>chan</a:t>
            </a:r>
            <a:r>
              <a:rPr lang="en-US" sz="2000" dirty="0" smtClean="0"/>
              <a:t> </a:t>
            </a:r>
            <a:r>
              <a:rPr lang="en-US" sz="2000" dirty="0" err="1" smtClean="0"/>
              <a:t>int</a:t>
            </a:r>
            <a:r>
              <a:rPr lang="en-US" sz="2000" dirty="0" smtClean="0"/>
              <a:t>)</a:t>
            </a:r>
          </a:p>
          <a:p>
            <a:r>
              <a:rPr lang="zh-CN" altLang="en-US" sz="2000" b="1" dirty="0" smtClean="0"/>
              <a:t>注意</a:t>
            </a:r>
            <a:r>
              <a:rPr lang="zh-CN" altLang="en-US" sz="2000" dirty="0" smtClean="0"/>
              <a:t>：默认情况下，通道是不带缓冲区的。发送端发送数据，同时必须又接收端相应的接收数据</a:t>
            </a:r>
            <a:r>
              <a:rPr lang="zh-CN" altLang="en-US" sz="2000" dirty="0" smtClean="0"/>
              <a:t>。</a:t>
            </a:r>
            <a:endParaRPr lang="en-US" altLang="zh-CN" sz="2000" dirty="0" smtClean="0"/>
          </a:p>
          <a:p>
            <a:endParaRPr lang="zh-CN" altLang="en-US" sz="2000" b="1" dirty="0" smtClean="0"/>
          </a:p>
          <a:p>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带缓冲的</a:t>
            </a:r>
            <a:r>
              <a:rPr lang="en-US" altLang="zh-CN" dirty="0" err="1" smtClean="0"/>
              <a:t>chan</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b="1" dirty="0" smtClean="0"/>
              <a:t>通道缓冲区</a:t>
            </a:r>
            <a:r>
              <a:rPr lang="en-US" altLang="zh-CN" b="1" dirty="0" smtClean="0"/>
              <a:t>(</a:t>
            </a:r>
            <a:r>
              <a:rPr lang="en-US" dirty="0" err="1" smtClean="0"/>
              <a:t>ch</a:t>
            </a:r>
            <a:r>
              <a:rPr lang="en-US" dirty="0" smtClean="0"/>
              <a:t> := make(</a:t>
            </a:r>
            <a:r>
              <a:rPr lang="en-US" dirty="0" err="1" smtClean="0"/>
              <a:t>chan</a:t>
            </a:r>
            <a:r>
              <a:rPr lang="en-US" dirty="0" smtClean="0"/>
              <a:t> </a:t>
            </a:r>
            <a:r>
              <a:rPr lang="en-US" dirty="0" err="1" smtClean="0"/>
              <a:t>int</a:t>
            </a:r>
            <a:r>
              <a:rPr lang="en-US" dirty="0" smtClean="0"/>
              <a:t>, 100)</a:t>
            </a:r>
            <a:r>
              <a:rPr lang="en-US" altLang="zh-CN" b="1" dirty="0" smtClean="0"/>
              <a:t>)</a:t>
            </a:r>
          </a:p>
          <a:p>
            <a:pPr latinLnBrk="1"/>
            <a:r>
              <a:rPr lang="zh-CN" altLang="en-US" dirty="0" smtClean="0"/>
              <a:t>带缓冲区的通道允许发送端的数据发送和接收端的数据获取处于异步状态，就是说发送端发送的数据可以放在缓冲区里面，可以等待接收端去获取数据，而不是立刻需要接收端去获取</a:t>
            </a:r>
            <a:r>
              <a:rPr lang="zh-CN" altLang="en-US" dirty="0" smtClean="0"/>
              <a:t>数据。</a:t>
            </a:r>
            <a:endParaRPr lang="en-US" altLang="zh-CN" dirty="0" smtClean="0"/>
          </a:p>
          <a:p>
            <a:pPr latinLnBrk="1"/>
            <a:r>
              <a:rPr lang="zh-CN" altLang="en-US" dirty="0" smtClean="0"/>
              <a:t>不过由于缓冲区的大小是有限的，所以还是必须有接收端来接收数据的，否则缓冲区一满，数据发送端就无法再发送数据了</a:t>
            </a:r>
          </a:p>
          <a:p>
            <a:endParaRPr lang="en-US" altLang="zh-CN" b="1" dirty="0" smtClean="0"/>
          </a:p>
          <a:p>
            <a:r>
              <a:rPr lang="zh-CN" altLang="en-US" b="1" dirty="0" smtClean="0"/>
              <a:t>注意</a:t>
            </a:r>
            <a:r>
              <a:rPr lang="zh-CN" altLang="en-US" dirty="0" smtClean="0"/>
              <a:t>：如果通道不带缓冲，发送方会阻塞直到接收方从通道中接收了值。如果通道带缓冲，发送方则会阻塞直到发送的值被拷贝到缓冲区内；如果缓冲区已满，则意味着需要等待直到某个接收方获取到一个值。接收方在有值可以接收之前会一直阻塞。</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b="1" dirty="0" smtClean="0"/>
              <a:t>Go </a:t>
            </a:r>
            <a:r>
              <a:rPr lang="zh-CN" altLang="en-US" sz="3200" b="1" dirty="0" smtClean="0"/>
              <a:t>遍历通道与关闭通道</a:t>
            </a:r>
            <a:endParaRPr lang="zh-CN" altLang="en-US" sz="3200" b="1" dirty="0"/>
          </a:p>
        </p:txBody>
      </p:sp>
      <p:sp>
        <p:nvSpPr>
          <p:cNvPr id="3" name="内容占位符 2"/>
          <p:cNvSpPr>
            <a:spLocks noGrp="1"/>
          </p:cNvSpPr>
          <p:nvPr>
            <p:ph idx="1"/>
          </p:nvPr>
        </p:nvSpPr>
        <p:spPr/>
        <p:txBody>
          <a:bodyPr/>
          <a:lstStyle/>
          <a:p>
            <a:r>
              <a:rPr lang="en-US" altLang="zh-CN" dirty="0" smtClean="0"/>
              <a:t>Go </a:t>
            </a:r>
            <a:r>
              <a:rPr lang="zh-CN" altLang="en-US" dirty="0" smtClean="0"/>
              <a:t>通过 </a:t>
            </a:r>
            <a:r>
              <a:rPr lang="en-US" altLang="zh-CN" dirty="0" smtClean="0"/>
              <a:t>range </a:t>
            </a:r>
            <a:r>
              <a:rPr lang="zh-CN" altLang="en-US" dirty="0" smtClean="0"/>
              <a:t>关键字来实现遍历读取到的数据，类似于与数组或切片。格式如下</a:t>
            </a:r>
            <a:r>
              <a:rPr lang="zh-CN" altLang="en-US" dirty="0" smtClean="0"/>
              <a:t>：</a:t>
            </a:r>
            <a:endParaRPr lang="en-US" altLang="zh-CN" dirty="0" smtClean="0"/>
          </a:p>
          <a:p>
            <a:r>
              <a:rPr lang="en-US" dirty="0" smtClean="0"/>
              <a:t>v, ok := &lt;-</a:t>
            </a:r>
            <a:r>
              <a:rPr lang="en-US" dirty="0" err="1" smtClean="0"/>
              <a:t>ch</a:t>
            </a:r>
            <a:endParaRPr lang="en-US" dirty="0" smtClean="0"/>
          </a:p>
          <a:p>
            <a:r>
              <a:rPr lang="zh-CN" altLang="en-US" sz="2000" dirty="0" smtClean="0"/>
              <a:t>如果通道接收不到数据后 </a:t>
            </a:r>
            <a:r>
              <a:rPr lang="en-US" altLang="zh-CN" sz="2000" dirty="0" smtClean="0"/>
              <a:t>ok </a:t>
            </a:r>
            <a:r>
              <a:rPr lang="zh-CN" altLang="en-US" sz="2000" dirty="0" smtClean="0"/>
              <a:t>就为 </a:t>
            </a:r>
            <a:r>
              <a:rPr lang="en-US" altLang="zh-CN" sz="2000" dirty="0" smtClean="0"/>
              <a:t>false</a:t>
            </a:r>
            <a:r>
              <a:rPr lang="zh-CN" altLang="en-US" sz="2000" dirty="0" smtClean="0"/>
              <a:t>，这时通道就可以使用 </a:t>
            </a:r>
            <a:r>
              <a:rPr lang="en-US" altLang="zh-CN" sz="2000" b="1" dirty="0" smtClean="0"/>
              <a:t>close()</a:t>
            </a:r>
            <a:r>
              <a:rPr lang="zh-CN" altLang="en-US" sz="2000" dirty="0" smtClean="0"/>
              <a:t> 函数来关闭</a:t>
            </a:r>
            <a:r>
              <a:rPr lang="zh-CN" altLang="en-US" dirty="0" smtClean="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b="1" dirty="0" smtClean="0"/>
              <a:t>Go </a:t>
            </a:r>
            <a:r>
              <a:rPr lang="zh-CN" altLang="en-US" sz="3200" b="1" dirty="0" smtClean="0"/>
              <a:t>语言开发工具</a:t>
            </a:r>
            <a:endParaRPr lang="zh-CN" altLang="en-US" sz="3200" b="1" dirty="0"/>
          </a:p>
        </p:txBody>
      </p:sp>
      <p:sp>
        <p:nvSpPr>
          <p:cNvPr id="3" name="内容占位符 2"/>
          <p:cNvSpPr>
            <a:spLocks noGrp="1"/>
          </p:cNvSpPr>
          <p:nvPr>
            <p:ph idx="1"/>
          </p:nvPr>
        </p:nvSpPr>
        <p:spPr/>
        <p:txBody>
          <a:bodyPr/>
          <a:lstStyle/>
          <a:p>
            <a:r>
              <a:rPr lang="en-US" altLang="zh-CN" dirty="0" smtClean="0"/>
              <a:t>1.vs code</a:t>
            </a:r>
          </a:p>
          <a:p>
            <a:r>
              <a:rPr lang="en-US" altLang="zh-CN" dirty="0" smtClean="0"/>
              <a:t>2.goland</a:t>
            </a:r>
          </a:p>
          <a:p>
            <a:r>
              <a:rPr lang="en-US" altLang="zh-CN" dirty="0" smtClean="0"/>
              <a:t>3. </a:t>
            </a:r>
            <a:r>
              <a:rPr lang="en-US" altLang="zh-CN" dirty="0" err="1" smtClean="0"/>
              <a:t>intellij</a:t>
            </a:r>
            <a:r>
              <a:rPr lang="en-US" altLang="zh-CN" dirty="0" smtClean="0"/>
              <a:t> idea</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kern="0" dirty="0" err="1" smtClean="0">
                <a:solidFill>
                  <a:srgbClr val="002060"/>
                </a:solidFill>
                <a:latin typeface="微软雅黑" panose="020B0503020204020204" pitchFamily="34" charset="-122"/>
                <a:ea typeface="微软雅黑" panose="020B0503020204020204" pitchFamily="34" charset="-122"/>
              </a:rPr>
              <a:t>Golang</a:t>
            </a:r>
            <a:r>
              <a:rPr lang="zh-CN" altLang="en-US" kern="0" dirty="0" smtClean="0">
                <a:solidFill>
                  <a:srgbClr val="002060"/>
                </a:solidFill>
                <a:latin typeface="微软雅黑" panose="020B0503020204020204" pitchFamily="34" charset="-122"/>
                <a:ea typeface="微软雅黑" panose="020B0503020204020204" pitchFamily="34" charset="-122"/>
              </a:rPr>
              <a:t>语言发展背景</a:t>
            </a:r>
            <a:endParaRPr lang="zh-CN" altLang="en-US" dirty="0"/>
          </a:p>
        </p:txBody>
      </p:sp>
      <p:sp>
        <p:nvSpPr>
          <p:cNvPr id="4" name="内容占位符 2">
            <a:extLst>
              <a:ext uri="{FF2B5EF4-FFF2-40B4-BE49-F238E27FC236}">
                <a16:creationId xmlns:a16="http://schemas.microsoft.com/office/drawing/2014/main" xmlns="" id="{912EFA16-9D0F-421E-9B20-121CB72668D9}"/>
              </a:ext>
            </a:extLst>
          </p:cNvPr>
          <p:cNvSpPr txBox="1">
            <a:spLocks noGrp="1"/>
          </p:cNvSpPr>
          <p:nvPr>
            <p:ph idx="1"/>
          </p:nvPr>
        </p:nvSpPr>
        <p:spPr bwMode="auto">
          <a:prstGeom prst="rect">
            <a:avLst/>
          </a:prstGeom>
          <a:noFill/>
          <a:ln w="9525">
            <a:noFill/>
            <a:miter lim="800000"/>
          </a:ln>
        </p:spPr>
        <p:txBody>
          <a:bodyPr>
            <a:normAutofit fontScale="92500" lnSpcReduction="10000"/>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Ken Thompson</a:t>
            </a:r>
            <a:r>
              <a:rPr lang="zh-CN" altLang="en-US" kern="0" dirty="0">
                <a:latin typeface="微软雅黑" panose="020B0503020204020204" pitchFamily="34" charset="-122"/>
                <a:ea typeface="微软雅黑" panose="020B0503020204020204" pitchFamily="34" charset="-122"/>
              </a:rPr>
              <a:t>：</a:t>
            </a:r>
            <a:r>
              <a:rPr lang="en-US" altLang="zh-CN" kern="0" dirty="0">
                <a:latin typeface="微软雅黑" panose="020B0503020204020204" pitchFamily="34" charset="-122"/>
                <a:ea typeface="微软雅黑" panose="020B0503020204020204" pitchFamily="34" charset="-122"/>
              </a:rPr>
              <a:t>1983</a:t>
            </a:r>
            <a:r>
              <a:rPr lang="zh-CN" altLang="en-US" kern="0" dirty="0">
                <a:latin typeface="微软雅黑" panose="020B0503020204020204" pitchFamily="34" charset="-122"/>
                <a:ea typeface="微软雅黑" panose="020B0503020204020204" pitchFamily="34" charset="-122"/>
              </a:rPr>
              <a:t>年图灵奖（</a:t>
            </a:r>
            <a:r>
              <a:rPr lang="en-US" altLang="zh-CN" kern="0" dirty="0">
                <a:latin typeface="微软雅黑" panose="020B0503020204020204" pitchFamily="34" charset="-122"/>
                <a:ea typeface="微软雅黑" panose="020B0503020204020204" pitchFamily="34" charset="-122"/>
              </a:rPr>
              <a:t>Turing Award</a:t>
            </a:r>
            <a:r>
              <a:rPr lang="zh-CN" altLang="en-US" kern="0" dirty="0">
                <a:latin typeface="微软雅黑" panose="020B0503020204020204" pitchFamily="34" charset="-122"/>
                <a:ea typeface="微软雅黑" panose="020B0503020204020204" pitchFamily="34" charset="-122"/>
              </a:rPr>
              <a:t>）和</a:t>
            </a:r>
            <a:r>
              <a:rPr lang="en-US" altLang="zh-CN" kern="0" dirty="0">
                <a:latin typeface="微软雅黑" panose="020B0503020204020204" pitchFamily="34" charset="-122"/>
                <a:ea typeface="微软雅黑" panose="020B0503020204020204" pitchFamily="34" charset="-122"/>
              </a:rPr>
              <a:t>1998</a:t>
            </a:r>
            <a:r>
              <a:rPr lang="zh-CN" altLang="en-US" kern="0" dirty="0">
                <a:latin typeface="微软雅黑" panose="020B0503020204020204" pitchFamily="34" charset="-122"/>
                <a:ea typeface="微软雅黑" panose="020B0503020204020204" pitchFamily="34" charset="-122"/>
              </a:rPr>
              <a:t>年美国国家技术奖（</a:t>
            </a:r>
            <a:r>
              <a:rPr lang="en-US" altLang="zh-CN" kern="0" dirty="0">
                <a:latin typeface="微软雅黑" panose="020B0503020204020204" pitchFamily="34" charset="-122"/>
                <a:ea typeface="微软雅黑" panose="020B0503020204020204" pitchFamily="34" charset="-122"/>
              </a:rPr>
              <a:t>National Medal of Technology</a:t>
            </a:r>
            <a:r>
              <a:rPr lang="zh-CN" altLang="en-US" kern="0" dirty="0">
                <a:latin typeface="微软雅黑" panose="020B0503020204020204" pitchFamily="34" charset="-122"/>
                <a:ea typeface="微软雅黑" panose="020B0503020204020204" pitchFamily="34" charset="-122"/>
              </a:rPr>
              <a:t>）得主。他与</a:t>
            </a:r>
            <a:r>
              <a:rPr lang="en-US" altLang="zh-CN" kern="0" dirty="0">
                <a:latin typeface="微软雅黑" panose="020B0503020204020204" pitchFamily="34" charset="-122"/>
                <a:ea typeface="微软雅黑" panose="020B0503020204020204" pitchFamily="34" charset="-122"/>
              </a:rPr>
              <a:t>Dennis Ritchie</a:t>
            </a:r>
            <a:r>
              <a:rPr lang="zh-CN" altLang="en-US" kern="0" dirty="0">
                <a:latin typeface="微软雅黑" panose="020B0503020204020204" pitchFamily="34" charset="-122"/>
                <a:ea typeface="微软雅黑" panose="020B0503020204020204" pitchFamily="34" charset="-122"/>
              </a:rPr>
              <a:t>是</a:t>
            </a:r>
            <a:r>
              <a:rPr lang="en-US" altLang="zh-CN" kern="0" dirty="0">
                <a:latin typeface="微软雅黑" panose="020B0503020204020204" pitchFamily="34" charset="-122"/>
                <a:ea typeface="微软雅黑" panose="020B0503020204020204" pitchFamily="34" charset="-122"/>
              </a:rPr>
              <a:t>Unix</a:t>
            </a:r>
            <a:r>
              <a:rPr lang="zh-CN" altLang="en-US" kern="0" dirty="0">
                <a:latin typeface="微软雅黑" panose="020B0503020204020204" pitchFamily="34" charset="-122"/>
                <a:ea typeface="微软雅黑" panose="020B0503020204020204" pitchFamily="34" charset="-122"/>
              </a:rPr>
              <a:t>的原创者。</a:t>
            </a:r>
            <a:endParaRPr lang="en-US" altLang="zh-CN" kern="0" dirty="0">
              <a:latin typeface="微软雅黑" panose="020B0503020204020204" pitchFamily="34" charset="-122"/>
              <a:ea typeface="微软雅黑" panose="020B0503020204020204" pitchFamily="34" charset="-122"/>
            </a:endParaRPr>
          </a:p>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Rob Pike</a:t>
            </a:r>
            <a:r>
              <a:rPr lang="zh-CN" altLang="en-US" kern="0" dirty="0">
                <a:latin typeface="微软雅黑" panose="020B0503020204020204" pitchFamily="34" charset="-122"/>
                <a:ea typeface="微软雅黑" panose="020B0503020204020204" pitchFamily="34" charset="-122"/>
              </a:rPr>
              <a:t>：曾是贝尔实验室（</a:t>
            </a:r>
            <a:r>
              <a:rPr lang="en-US" altLang="zh-CN" kern="0" dirty="0">
                <a:latin typeface="微软雅黑" panose="020B0503020204020204" pitchFamily="34" charset="-122"/>
                <a:ea typeface="微软雅黑" panose="020B0503020204020204" pitchFamily="34" charset="-122"/>
              </a:rPr>
              <a:t>Bell Labs</a:t>
            </a:r>
            <a:r>
              <a:rPr lang="zh-CN" altLang="en-US" kern="0" dirty="0">
                <a:latin typeface="微软雅黑" panose="020B0503020204020204" pitchFamily="34" charset="-122"/>
                <a:ea typeface="微软雅黑" panose="020B0503020204020204" pitchFamily="34" charset="-122"/>
              </a:rPr>
              <a:t>）的</a:t>
            </a:r>
            <a:r>
              <a:rPr lang="en-US" altLang="zh-CN" kern="0" dirty="0">
                <a:latin typeface="微软雅黑" panose="020B0503020204020204" pitchFamily="34" charset="-122"/>
                <a:ea typeface="微软雅黑" panose="020B0503020204020204" pitchFamily="34" charset="-122"/>
              </a:rPr>
              <a:t>Unix</a:t>
            </a:r>
            <a:r>
              <a:rPr lang="zh-CN" altLang="en-US" kern="0" dirty="0">
                <a:latin typeface="微软雅黑" panose="020B0503020204020204" pitchFamily="34" charset="-122"/>
                <a:ea typeface="微软雅黑" panose="020B0503020204020204" pitchFamily="34" charset="-122"/>
              </a:rPr>
              <a:t>团队，和</a:t>
            </a:r>
            <a:r>
              <a:rPr lang="en-US" altLang="zh-CN" kern="0" dirty="0">
                <a:latin typeface="微软雅黑" panose="020B0503020204020204" pitchFamily="34" charset="-122"/>
                <a:ea typeface="微软雅黑" panose="020B0503020204020204" pitchFamily="34" charset="-122"/>
              </a:rPr>
              <a:t>Plan 9</a:t>
            </a:r>
            <a:r>
              <a:rPr lang="zh-CN" altLang="en-US" kern="0" dirty="0">
                <a:latin typeface="微软雅黑" panose="020B0503020204020204" pitchFamily="34" charset="-122"/>
                <a:ea typeface="微软雅黑" panose="020B0503020204020204" pitchFamily="34" charset="-122"/>
              </a:rPr>
              <a:t>操作系统计划的成员。他与</a:t>
            </a:r>
            <a:r>
              <a:rPr lang="en-US" altLang="zh-CN" kern="0" dirty="0">
                <a:latin typeface="微软雅黑" panose="020B0503020204020204" pitchFamily="34" charset="-122"/>
                <a:ea typeface="微软雅黑" panose="020B0503020204020204" pitchFamily="34" charset="-122"/>
              </a:rPr>
              <a:t>Thompson</a:t>
            </a:r>
            <a:r>
              <a:rPr lang="zh-CN" altLang="en-US" kern="0" dirty="0">
                <a:latin typeface="微软雅黑" panose="020B0503020204020204" pitchFamily="34" charset="-122"/>
                <a:ea typeface="微软雅黑" panose="020B0503020204020204" pitchFamily="34" charset="-122"/>
              </a:rPr>
              <a:t>共事多年，并共创出广泛使用的</a:t>
            </a:r>
            <a:r>
              <a:rPr lang="en-US" altLang="zh-CN" kern="0" dirty="0">
                <a:latin typeface="微软雅黑" panose="020B0503020204020204" pitchFamily="34" charset="-122"/>
                <a:ea typeface="微软雅黑" panose="020B0503020204020204" pitchFamily="34" charset="-122"/>
              </a:rPr>
              <a:t>UTF-8 </a:t>
            </a:r>
            <a:r>
              <a:rPr lang="zh-CN" altLang="en-US" kern="0" dirty="0">
                <a:latin typeface="微软雅黑" panose="020B0503020204020204" pitchFamily="34" charset="-122"/>
                <a:ea typeface="微软雅黑" panose="020B0503020204020204" pitchFamily="34" charset="-122"/>
              </a:rPr>
              <a:t>字元编码。</a:t>
            </a:r>
          </a:p>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Robert </a:t>
            </a:r>
            <a:r>
              <a:rPr lang="en-US" altLang="zh-CN" b="1" kern="0" dirty="0" err="1">
                <a:solidFill>
                  <a:srgbClr val="FF0000"/>
                </a:solidFill>
                <a:latin typeface="微软雅黑" panose="020B0503020204020204" pitchFamily="34" charset="-122"/>
                <a:ea typeface="微软雅黑" panose="020B0503020204020204" pitchFamily="34" charset="-122"/>
              </a:rPr>
              <a:t>Griesemer</a:t>
            </a:r>
            <a:r>
              <a:rPr lang="zh-CN" altLang="en-US" kern="0" dirty="0">
                <a:latin typeface="微软雅黑" panose="020B0503020204020204" pitchFamily="34" charset="-122"/>
                <a:ea typeface="微软雅黑" panose="020B0503020204020204" pitchFamily="34" charset="-122"/>
              </a:rPr>
              <a:t>：曾协助制作</a:t>
            </a:r>
            <a:r>
              <a:rPr lang="en-US" altLang="zh-CN" kern="0" dirty="0">
                <a:latin typeface="微软雅黑" panose="020B0503020204020204" pitchFamily="34" charset="-122"/>
                <a:ea typeface="微软雅黑" panose="020B0503020204020204" pitchFamily="34" charset="-122"/>
              </a:rPr>
              <a:t>Java</a:t>
            </a:r>
            <a:r>
              <a:rPr lang="zh-CN" altLang="en-US" kern="0" dirty="0">
                <a:latin typeface="微软雅黑" panose="020B0503020204020204" pitchFamily="34" charset="-122"/>
                <a:ea typeface="微软雅黑" panose="020B0503020204020204" pitchFamily="34" charset="-122"/>
              </a:rPr>
              <a:t>的</a:t>
            </a:r>
            <a:r>
              <a:rPr lang="en-US" altLang="zh-CN" kern="0" dirty="0" err="1">
                <a:latin typeface="微软雅黑" panose="020B0503020204020204" pitchFamily="34" charset="-122"/>
                <a:ea typeface="微软雅黑" panose="020B0503020204020204" pitchFamily="34" charset="-122"/>
              </a:rPr>
              <a:t>HotSpot</a:t>
            </a:r>
            <a:r>
              <a:rPr lang="zh-CN" altLang="en-US" kern="0" dirty="0">
                <a:latin typeface="微软雅黑" panose="020B0503020204020204" pitchFamily="34" charset="-122"/>
                <a:ea typeface="微软雅黑" panose="020B0503020204020204" pitchFamily="34" charset="-122"/>
              </a:rPr>
              <a:t>编译器，和</a:t>
            </a:r>
            <a:r>
              <a:rPr lang="en-US" altLang="zh-CN" kern="0" dirty="0">
                <a:latin typeface="微软雅黑" panose="020B0503020204020204" pitchFamily="34" charset="-122"/>
                <a:ea typeface="微软雅黑" panose="020B0503020204020204" pitchFamily="34" charset="-122"/>
              </a:rPr>
              <a:t>Chrome</a:t>
            </a:r>
            <a:r>
              <a:rPr lang="zh-CN" altLang="en-US" kern="0" dirty="0">
                <a:latin typeface="微软雅黑" panose="020B0503020204020204" pitchFamily="34" charset="-122"/>
                <a:ea typeface="微软雅黑" panose="020B0503020204020204" pitchFamily="34" charset="-122"/>
              </a:rPr>
              <a:t>浏览器的</a:t>
            </a:r>
            <a:r>
              <a:rPr lang="en-US" altLang="zh-CN" kern="0" dirty="0">
                <a:latin typeface="微软雅黑" panose="020B0503020204020204" pitchFamily="34" charset="-122"/>
                <a:ea typeface="微软雅黑" panose="020B0503020204020204" pitchFamily="34" charset="-122"/>
              </a:rPr>
              <a:t>JavaScript</a:t>
            </a:r>
            <a:r>
              <a:rPr lang="zh-CN" altLang="en-US" kern="0" dirty="0">
                <a:latin typeface="微软雅黑" panose="020B0503020204020204" pitchFamily="34" charset="-122"/>
                <a:ea typeface="微软雅黑" panose="020B0503020204020204" pitchFamily="34" charset="-122"/>
              </a:rPr>
              <a:t>引擎</a:t>
            </a:r>
            <a:r>
              <a:rPr lang="en-US" altLang="zh-CN" kern="0" dirty="0">
                <a:latin typeface="微软雅黑" panose="020B0503020204020204" pitchFamily="34" charset="-122"/>
                <a:ea typeface="微软雅黑" panose="020B0503020204020204" pitchFamily="34" charset="-122"/>
              </a:rPr>
              <a:t>V8</a:t>
            </a:r>
            <a:r>
              <a:rPr lang="zh-CN" altLang="en-US" kern="0" dirty="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endParaRPr>
          </a:p>
          <a:p>
            <a:pPr>
              <a:spcBef>
                <a:spcPts val="0"/>
              </a:spcBef>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kern="0" dirty="0">
                <a:latin typeface="微软雅黑" panose="020B0503020204020204" pitchFamily="34" charset="-122"/>
                <a:ea typeface="微软雅黑" panose="020B0503020204020204" pitchFamily="34" charset="-122"/>
              </a:rPr>
              <a:t>Go</a:t>
            </a:r>
            <a:r>
              <a:rPr lang="zh-CN" altLang="en-US" kern="0" dirty="0">
                <a:latin typeface="微软雅黑" panose="020B0503020204020204" pitchFamily="34" charset="-122"/>
                <a:ea typeface="微软雅黑" panose="020B0503020204020204" pitchFamily="34" charset="-122"/>
              </a:rPr>
              <a:t>被设计为</a:t>
            </a:r>
            <a:r>
              <a:rPr lang="en-US" altLang="zh-CN" kern="0" dirty="0">
                <a:latin typeface="微软雅黑" panose="020B0503020204020204" pitchFamily="34" charset="-122"/>
                <a:ea typeface="微软雅黑" panose="020B0503020204020204" pitchFamily="34" charset="-122"/>
              </a:rPr>
              <a:t>21</a:t>
            </a:r>
            <a:r>
              <a:rPr lang="zh-CN" altLang="en-US" kern="0" dirty="0">
                <a:latin typeface="微软雅黑" panose="020B0503020204020204" pitchFamily="34" charset="-122"/>
                <a:ea typeface="微软雅黑" panose="020B0503020204020204" pitchFamily="34" charset="-122"/>
              </a:rPr>
              <a:t>世纪的</a:t>
            </a:r>
            <a:r>
              <a:rPr lang="en-US" altLang="zh-CN" kern="0" dirty="0">
                <a:latin typeface="微软雅黑" panose="020B0503020204020204" pitchFamily="34" charset="-122"/>
                <a:ea typeface="微软雅黑" panose="020B0503020204020204" pitchFamily="34" charset="-122"/>
              </a:rPr>
              <a:t>C</a:t>
            </a:r>
            <a:r>
              <a:rPr lang="zh-CN" altLang="en-US" kern="0" dirty="0">
                <a:latin typeface="微软雅黑" panose="020B0503020204020204" pitchFamily="34" charset="-122"/>
                <a:ea typeface="微软雅黑" panose="020B0503020204020204" pitchFamily="34" charset="-122"/>
              </a:rPr>
              <a:t>语言，同时它</a:t>
            </a:r>
            <a:r>
              <a:rPr lang="zh-CN" altLang="en-US" b="1" kern="0" dirty="0">
                <a:solidFill>
                  <a:srgbClr val="002060"/>
                </a:solidFill>
                <a:latin typeface="微软雅黑" panose="020B0503020204020204" pitchFamily="34" charset="-122"/>
                <a:ea typeface="微软雅黑" panose="020B0503020204020204" pitchFamily="34" charset="-122"/>
              </a:rPr>
              <a:t>吸收了很多现在编程语言的优点</a:t>
            </a:r>
            <a:r>
              <a:rPr lang="zh-CN" altLang="en-US"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基于</a:t>
            </a:r>
            <a:r>
              <a:rPr lang="en-US" altLang="zh-CN" kern="0" dirty="0">
                <a:latin typeface="微软雅黑" panose="020B0503020204020204" pitchFamily="34" charset="-122"/>
                <a:ea typeface="微软雅黑" panose="020B0503020204020204" pitchFamily="34" charset="-122"/>
              </a:rPr>
              <a:t>BSD</a:t>
            </a:r>
            <a:r>
              <a:rPr lang="zh-CN" altLang="en-US" kern="0" dirty="0">
                <a:latin typeface="微软雅黑" panose="020B0503020204020204" pitchFamily="34" charset="-122"/>
                <a:ea typeface="微软雅黑" panose="020B0503020204020204" pitchFamily="34" charset="-122"/>
              </a:rPr>
              <a:t>完全开源，所以能</a:t>
            </a:r>
            <a:r>
              <a:rPr lang="zh-CN" altLang="en-US" b="1" kern="0" dirty="0">
                <a:solidFill>
                  <a:srgbClr val="002060"/>
                </a:solidFill>
                <a:latin typeface="微软雅黑" panose="020B0503020204020204" pitchFamily="34" charset="-122"/>
                <a:ea typeface="微软雅黑" panose="020B0503020204020204" pitchFamily="34" charset="-122"/>
              </a:rPr>
              <a:t>免费</a:t>
            </a:r>
            <a:r>
              <a:rPr lang="zh-CN" altLang="en-US" kern="0" dirty="0">
                <a:latin typeface="微软雅黑" panose="020B0503020204020204" pitchFamily="34" charset="-122"/>
                <a:ea typeface="微软雅黑" panose="020B0503020204020204" pitchFamily="34" charset="-122"/>
              </a:rPr>
              <a:t>的被任何人用于适合商业目的。</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它不是传统意义上的</a:t>
            </a:r>
            <a:r>
              <a:rPr lang="zh-CN" altLang="en-US" b="1" kern="0" dirty="0">
                <a:solidFill>
                  <a:srgbClr val="002060"/>
                </a:solidFill>
                <a:latin typeface="微软雅黑" panose="020B0503020204020204" pitchFamily="34" charset="-122"/>
                <a:ea typeface="微软雅黑" panose="020B0503020204020204" pitchFamily="34" charset="-122"/>
              </a:rPr>
              <a:t>面向对象</a:t>
            </a:r>
            <a:r>
              <a:rPr lang="zh-CN" altLang="en-US" kern="0" dirty="0">
                <a:latin typeface="微软雅黑" panose="020B0503020204020204" pitchFamily="34" charset="-122"/>
                <a:ea typeface="微软雅黑" panose="020B0503020204020204" pitchFamily="34" charset="-122"/>
              </a:rPr>
              <a:t>语言（没有类的概念），但它有接口（</a:t>
            </a:r>
            <a:r>
              <a:rPr lang="en-US" altLang="zh-CN" kern="0" dirty="0">
                <a:latin typeface="微软雅黑" panose="020B0503020204020204" pitchFamily="34" charset="-122"/>
                <a:ea typeface="微软雅黑" panose="020B0503020204020204" pitchFamily="34" charset="-122"/>
              </a:rPr>
              <a:t>interface</a:t>
            </a:r>
            <a:r>
              <a:rPr lang="zh-CN" altLang="en-US" kern="0" dirty="0">
                <a:latin typeface="微软雅黑" panose="020B0503020204020204" pitchFamily="34" charset="-122"/>
                <a:ea typeface="微软雅黑" panose="020B0503020204020204" pitchFamily="34" charset="-122"/>
              </a:rPr>
              <a:t>），由此实现多态特性。</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函数（</a:t>
            </a:r>
            <a:r>
              <a:rPr lang="en-US" altLang="zh-CN" kern="0" dirty="0">
                <a:latin typeface="微软雅黑" panose="020B0503020204020204" pitchFamily="34" charset="-122"/>
                <a:ea typeface="微软雅黑" panose="020B0503020204020204" pitchFamily="34" charset="-122"/>
              </a:rPr>
              <a:t>Function</a:t>
            </a:r>
            <a:r>
              <a:rPr lang="zh-CN" altLang="en-US" kern="0" dirty="0">
                <a:latin typeface="微软雅黑" panose="020B0503020204020204" pitchFamily="34" charset="-122"/>
                <a:ea typeface="微软雅黑" panose="020B0503020204020204" pitchFamily="34" charset="-122"/>
              </a:rPr>
              <a:t>）是它的基本构成单元（也可以叫着</a:t>
            </a:r>
            <a:r>
              <a:rPr lang="zh-CN" altLang="en-US" b="1" kern="0" dirty="0">
                <a:solidFill>
                  <a:srgbClr val="002060"/>
                </a:solidFill>
                <a:latin typeface="微软雅黑" panose="020B0503020204020204" pitchFamily="34" charset="-122"/>
                <a:ea typeface="微软雅黑" panose="020B0503020204020204" pitchFamily="34" charset="-122"/>
              </a:rPr>
              <a:t>面向函数</a:t>
            </a:r>
            <a:r>
              <a:rPr lang="zh-CN" altLang="en-US" kern="0" dirty="0">
                <a:latin typeface="微软雅黑" panose="020B0503020204020204" pitchFamily="34" charset="-122"/>
                <a:ea typeface="微软雅黑" panose="020B0503020204020204" pitchFamily="34" charset="-122"/>
              </a:rPr>
              <a:t>的程序设计语言）。</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zh-CN" altLang="en-US"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语言层面对</a:t>
            </a:r>
            <a:r>
              <a:rPr lang="zh-CN" altLang="en-US" b="1" kern="0" dirty="0">
                <a:solidFill>
                  <a:srgbClr val="002060"/>
                </a:solidFill>
                <a:latin typeface="微软雅黑" panose="020B0503020204020204" pitchFamily="34" charset="-122"/>
                <a:ea typeface="微软雅黑" panose="020B0503020204020204" pitchFamily="34" charset="-122"/>
              </a:rPr>
              <a:t>并发</a:t>
            </a:r>
            <a:r>
              <a:rPr lang="zh-CN" altLang="en-US" kern="0" dirty="0">
                <a:latin typeface="微软雅黑" panose="020B0503020204020204" pitchFamily="34" charset="-122"/>
                <a:ea typeface="微软雅黑" panose="020B0503020204020204" pitchFamily="34" charset="-122"/>
              </a:rPr>
              <a:t>的</a:t>
            </a:r>
            <a:r>
              <a:rPr lang="zh-CN" altLang="en-US" kern="0" dirty="0" smtClean="0">
                <a:latin typeface="微软雅黑" panose="020B0503020204020204" pitchFamily="34" charset="-122"/>
                <a:ea typeface="微软雅黑" panose="020B0503020204020204" pitchFamily="34" charset="-122"/>
              </a:rPr>
              <a:t>支持（在语言层面加入对并发的支持）</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        </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支持</a:t>
            </a:r>
            <a:r>
              <a:rPr lang="zh-CN" altLang="en-US" kern="0" dirty="0" smtClean="0">
                <a:latin typeface="微软雅黑" panose="020B0503020204020204" pitchFamily="34" charset="-122"/>
                <a:ea typeface="微软雅黑" panose="020B0503020204020204" pitchFamily="34" charset="-122"/>
              </a:rPr>
              <a:t>交叉编译</a:t>
            </a:r>
            <a:endParaRPr lang="en-US" altLang="zh-CN" b="1" kern="0" dirty="0">
              <a:solidFill>
                <a:srgbClr val="002060"/>
              </a:solidFill>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smtClean="0">
                <a:latin typeface="微软雅黑" panose="020B0503020204020204" pitchFamily="34" charset="-122"/>
                <a:ea typeface="微软雅黑" panose="020B0503020204020204" pitchFamily="34" charset="-122"/>
              </a:rPr>
              <a:t>类型安全和</a:t>
            </a:r>
            <a:r>
              <a:rPr lang="zh-CN" altLang="en-US" kern="0" dirty="0">
                <a:latin typeface="微软雅黑" panose="020B0503020204020204" pitchFamily="34" charset="-122"/>
                <a:ea typeface="微软雅黑" panose="020B0503020204020204" pitchFamily="34" charset="-122"/>
              </a:rPr>
              <a:t>内存安全：</a:t>
            </a:r>
            <a:r>
              <a:rPr lang="zh-CN" altLang="en-US" b="1" u="sng" kern="0" dirty="0">
                <a:solidFill>
                  <a:srgbClr val="002060"/>
                </a:solidFill>
                <a:latin typeface="微软雅黑" panose="020B0503020204020204" pitchFamily="34" charset="-122"/>
                <a:ea typeface="微软雅黑" panose="020B0503020204020204" pitchFamily="34" charset="-122"/>
              </a:rPr>
              <a:t>在指针类型，但不允许对指针进行操作</a:t>
            </a:r>
            <a:endParaRPr lang="en-US" altLang="zh-CN" b="1" u="sng" kern="0" dirty="0">
              <a:solidFill>
                <a:srgbClr val="002060"/>
              </a:solidFill>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具有内存</a:t>
            </a:r>
            <a:r>
              <a:rPr lang="zh-CN" altLang="en-US" b="1" kern="0" dirty="0">
                <a:solidFill>
                  <a:srgbClr val="002060"/>
                </a:solidFill>
                <a:latin typeface="微软雅黑" panose="020B0503020204020204" pitchFamily="34" charset="-122"/>
                <a:ea typeface="微软雅黑" panose="020B0503020204020204" pitchFamily="34" charset="-122"/>
              </a:rPr>
              <a:t>垃圾回收</a:t>
            </a:r>
            <a:r>
              <a:rPr lang="zh-CN" altLang="en-US" kern="0" dirty="0">
                <a:latin typeface="微软雅黑" panose="020B0503020204020204" pitchFamily="34" charset="-122"/>
                <a:ea typeface="微软雅黑" panose="020B0503020204020204" pitchFamily="34" charset="-122"/>
              </a:rPr>
              <a:t>机制</a:t>
            </a:r>
          </a:p>
          <a:p>
            <a:pPr marL="0" indent="0">
              <a:spcBef>
                <a:spcPts val="0"/>
              </a:spcBef>
              <a:buFontTx/>
              <a:buNone/>
              <a:defRPr/>
            </a:pPr>
            <a:r>
              <a:rPr lang="zh-CN" altLang="en-US" kern="0" dirty="0" smtClean="0">
                <a:latin typeface="微软雅黑" panose="020B0503020204020204" pitchFamily="34" charset="-122"/>
                <a:ea typeface="微软雅黑" panose="020B0503020204020204" pitchFamily="34" charset="-122"/>
              </a:rPr>
              <a:t>支持、</a:t>
            </a:r>
            <a:r>
              <a:rPr lang="zh-CN" altLang="en-US" kern="0" dirty="0">
                <a:latin typeface="微软雅黑" panose="020B0503020204020204" pitchFamily="34" charset="-122"/>
                <a:ea typeface="微软雅黑" panose="020B0503020204020204" pitchFamily="34" charset="-122"/>
              </a:rPr>
              <a:t>并行计算和分布式计算。</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在语言层面</a:t>
            </a:r>
            <a:r>
              <a:rPr lang="zh-CN" altLang="en-US" kern="0" dirty="0" smtClean="0">
                <a:latin typeface="微软雅黑" panose="020B0503020204020204" pitchFamily="34" charset="-122"/>
                <a:ea typeface="微软雅黑" panose="020B0503020204020204" pitchFamily="34" charset="-122"/>
              </a:rPr>
              <a:t>实网络通信、并发控制现</a:t>
            </a:r>
            <a:r>
              <a:rPr lang="zh-CN" altLang="en-US" kern="0" dirty="0">
                <a:latin typeface="微软雅黑" panose="020B0503020204020204" pitchFamily="34" charset="-122"/>
                <a:ea typeface="微软雅黑" panose="020B0503020204020204" pitchFamily="34" charset="-122"/>
              </a:rPr>
              <a:t>对多处理器（或多核）进行编程</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go</a:t>
            </a:r>
            <a:r>
              <a:rPr lang="zh-CN" altLang="en-US" b="1" dirty="0" smtClean="0"/>
              <a:t>语言特色</a:t>
            </a:r>
            <a:endParaRPr lang="zh-CN" altLang="en-US" dirty="0"/>
          </a:p>
        </p:txBody>
      </p:sp>
      <p:sp>
        <p:nvSpPr>
          <p:cNvPr id="3" name="内容占位符 2"/>
          <p:cNvSpPr>
            <a:spLocks noGrp="1"/>
          </p:cNvSpPr>
          <p:nvPr>
            <p:ph idx="1"/>
          </p:nvPr>
        </p:nvSpPr>
        <p:spPr/>
        <p:txBody>
          <a:bodyPr/>
          <a:lstStyle/>
          <a:p>
            <a:pPr>
              <a:buNone/>
            </a:pPr>
            <a:r>
              <a:rPr lang="en-US" altLang="zh-CN" sz="2000" dirty="0" smtClean="0"/>
              <a:t>1</a:t>
            </a:r>
            <a:r>
              <a:rPr lang="zh-CN" altLang="en-US" sz="2000" dirty="0" smtClean="0"/>
              <a:t>、简洁、快速、安全</a:t>
            </a:r>
          </a:p>
          <a:p>
            <a:pPr>
              <a:buNone/>
            </a:pPr>
            <a:r>
              <a:rPr lang="en-US" altLang="zh-CN" sz="2000" dirty="0" smtClean="0"/>
              <a:t>2</a:t>
            </a:r>
            <a:r>
              <a:rPr lang="zh-CN" altLang="en-US" sz="2000" dirty="0" smtClean="0"/>
              <a:t>、并行、开源</a:t>
            </a:r>
          </a:p>
          <a:p>
            <a:pPr>
              <a:buNone/>
            </a:pPr>
            <a:r>
              <a:rPr lang="en-US" altLang="zh-CN" sz="2000" dirty="0" smtClean="0"/>
              <a:t>3</a:t>
            </a:r>
            <a:r>
              <a:rPr lang="zh-CN" altLang="en-US" sz="2000" dirty="0" smtClean="0"/>
              <a:t>、内存管理、编译迅速</a:t>
            </a:r>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t>
            </a:r>
            <a:r>
              <a:rPr lang="zh-CN" altLang="en-US" dirty="0" smtClean="0"/>
              <a:t>环境安装</a:t>
            </a:r>
            <a:endParaRPr lang="zh-CN" altLang="en-US" dirty="0"/>
          </a:p>
        </p:txBody>
      </p:sp>
      <p:sp>
        <p:nvSpPr>
          <p:cNvPr id="3" name="内容占位符 2"/>
          <p:cNvSpPr>
            <a:spLocks noGrp="1"/>
          </p:cNvSpPr>
          <p:nvPr>
            <p:ph idx="1"/>
          </p:nvPr>
        </p:nvSpPr>
        <p:spPr>
          <a:xfrm>
            <a:off x="428596" y="1600201"/>
            <a:ext cx="8258204" cy="2328865"/>
          </a:xfrm>
        </p:spPr>
        <p:txBody>
          <a:bodyPr>
            <a:normAutofit/>
          </a:bodyPr>
          <a:lstStyle/>
          <a:p>
            <a:pPr>
              <a:buNone/>
            </a:pPr>
            <a:r>
              <a:rPr lang="en-US" sz="2000" dirty="0" smtClean="0"/>
              <a:t>Go </a:t>
            </a:r>
            <a:r>
              <a:rPr lang="zh-CN" altLang="en-US" sz="2000" dirty="0" smtClean="0"/>
              <a:t>语言支持以下系统：</a:t>
            </a:r>
          </a:p>
          <a:p>
            <a:r>
              <a:rPr lang="en-US" sz="2000" dirty="0" smtClean="0"/>
              <a:t>Linux</a:t>
            </a:r>
          </a:p>
          <a:p>
            <a:r>
              <a:rPr lang="en-US" sz="2000" dirty="0" smtClean="0"/>
              <a:t>FreeBSD</a:t>
            </a:r>
          </a:p>
          <a:p>
            <a:r>
              <a:rPr lang="en-US" sz="2000" dirty="0" smtClean="0"/>
              <a:t>Mac OS X（</a:t>
            </a:r>
            <a:r>
              <a:rPr lang="zh-CN" altLang="en-US" sz="2000" dirty="0" smtClean="0"/>
              <a:t>也称为 </a:t>
            </a:r>
            <a:r>
              <a:rPr lang="en-US" sz="2000" dirty="0" smtClean="0"/>
              <a:t>Darwin）</a:t>
            </a:r>
          </a:p>
          <a:p>
            <a:r>
              <a:rPr lang="en-US" sz="2000" dirty="0" smtClean="0"/>
              <a:t>Window</a:t>
            </a:r>
          </a:p>
        </p:txBody>
      </p:sp>
      <p:pic>
        <p:nvPicPr>
          <p:cNvPr id="1028" name="Picture 4"/>
          <p:cNvPicPr>
            <a:picLocks noChangeAspect="1" noChangeArrowheads="1"/>
          </p:cNvPicPr>
          <p:nvPr/>
        </p:nvPicPr>
        <p:blipFill>
          <a:blip r:embed="rId2"/>
          <a:srcRect/>
          <a:stretch>
            <a:fillRect/>
          </a:stretch>
        </p:blipFill>
        <p:spPr bwMode="auto">
          <a:xfrm>
            <a:off x="785786" y="3929066"/>
            <a:ext cx="7358114"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en-US" altLang="zh-CN" dirty="0" err="1" smtClean="0"/>
              <a:t>mac</a:t>
            </a:r>
            <a:r>
              <a:rPr lang="en-US" altLang="zh-CN" dirty="0" smtClean="0"/>
              <a:t> </a:t>
            </a:r>
            <a:r>
              <a:rPr lang="en-US" altLang="zh-CN" dirty="0" err="1" smtClean="0"/>
              <a:t>os</a:t>
            </a:r>
            <a:r>
              <a:rPr lang="zh-CN" altLang="en-US" dirty="0" smtClean="0"/>
              <a:t>系统安装</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a:t>
            </a:r>
            <a:r>
              <a:rPr lang="zh-CN" altLang="en-US" sz="2000" dirty="0" smtClean="0"/>
              <a:t>下载源码包：</a:t>
            </a:r>
            <a:r>
              <a:rPr lang="en-US" sz="2000" dirty="0" smtClean="0"/>
              <a:t>go1.13.4.linux-amd64.tar.gz</a:t>
            </a:r>
            <a:r>
              <a:rPr lang="en-US" dirty="0" smtClean="0"/>
              <a:t>。</a:t>
            </a:r>
          </a:p>
          <a:p>
            <a:pPr>
              <a:buNone/>
            </a:pPr>
            <a:r>
              <a:rPr lang="en-US" dirty="0" smtClean="0"/>
              <a:t>2、</a:t>
            </a:r>
            <a:r>
              <a:rPr lang="zh-CN" altLang="en-US" sz="2000" dirty="0" smtClean="0"/>
              <a:t>将下载的源码包解压至 </a:t>
            </a:r>
            <a:r>
              <a:rPr lang="en-US" altLang="zh-CN" sz="2000" dirty="0" smtClean="0"/>
              <a:t>/</a:t>
            </a:r>
            <a:r>
              <a:rPr lang="en-US" altLang="en-US" sz="2000" dirty="0" err="1" smtClean="0"/>
              <a:t>usr</a:t>
            </a:r>
            <a:r>
              <a:rPr lang="en-US" altLang="en-US" sz="2000" dirty="0" smtClean="0"/>
              <a:t>/local</a:t>
            </a:r>
            <a:r>
              <a:rPr lang="zh-CN" altLang="en-US" sz="2000" dirty="0" smtClean="0"/>
              <a:t>目录。</a:t>
            </a:r>
          </a:p>
          <a:p>
            <a:r>
              <a:rPr lang="en-US" sz="2000" dirty="0" smtClean="0"/>
              <a:t>tar -C /</a:t>
            </a:r>
            <a:r>
              <a:rPr lang="en-US" sz="2000" dirty="0" err="1" smtClean="0"/>
              <a:t>usr</a:t>
            </a:r>
            <a:r>
              <a:rPr lang="en-US" sz="2000" dirty="0" smtClean="0"/>
              <a:t>/local -</a:t>
            </a:r>
            <a:r>
              <a:rPr lang="en-US" sz="2000" dirty="0" err="1" smtClean="0"/>
              <a:t>xzf</a:t>
            </a:r>
            <a:r>
              <a:rPr lang="en-US" sz="2000" dirty="0" smtClean="0"/>
              <a:t> go1.4.linux-amd64.tar.gz</a:t>
            </a:r>
          </a:p>
          <a:p>
            <a:pPr>
              <a:buNone/>
            </a:pPr>
            <a:r>
              <a:rPr lang="en-US" altLang="zh-CN" dirty="0" smtClean="0"/>
              <a:t>3</a:t>
            </a:r>
            <a:r>
              <a:rPr lang="zh-CN" altLang="en-US" dirty="0" smtClean="0"/>
              <a:t>、</a:t>
            </a:r>
            <a:r>
              <a:rPr lang="zh-CN" altLang="en-US" sz="2000" dirty="0" smtClean="0"/>
              <a:t>将 </a:t>
            </a:r>
            <a:r>
              <a:rPr lang="en-US" altLang="zh-CN" sz="2000" dirty="0" smtClean="0"/>
              <a:t>/</a:t>
            </a:r>
            <a:r>
              <a:rPr lang="en-US" sz="2000" dirty="0" err="1" smtClean="0"/>
              <a:t>usr</a:t>
            </a:r>
            <a:r>
              <a:rPr lang="en-US" sz="2000" dirty="0" smtClean="0"/>
              <a:t>/local/go/bin </a:t>
            </a:r>
            <a:r>
              <a:rPr lang="zh-CN" altLang="en-US" sz="2000" dirty="0" smtClean="0"/>
              <a:t>目录添加至</a:t>
            </a:r>
            <a:r>
              <a:rPr lang="en-US" sz="2000" dirty="0" smtClean="0"/>
              <a:t>PATH</a:t>
            </a:r>
            <a:r>
              <a:rPr lang="zh-CN" altLang="en-US" sz="2000" dirty="0" smtClean="0"/>
              <a:t>环境变量</a:t>
            </a:r>
            <a:endParaRPr lang="en-US" altLang="zh-CN" sz="2000" dirty="0" smtClean="0"/>
          </a:p>
          <a:p>
            <a:r>
              <a:rPr lang="en-US" sz="2000" dirty="0" smtClean="0"/>
              <a:t>export PATH=$PATH:/</a:t>
            </a:r>
            <a:r>
              <a:rPr lang="en-US" sz="2000" dirty="0" err="1" smtClean="0"/>
              <a:t>usr</a:t>
            </a:r>
            <a:r>
              <a:rPr lang="en-US" sz="2000" dirty="0" smtClean="0"/>
              <a:t>/local/go/bin</a:t>
            </a:r>
            <a:endParaRPr lang="zh-CN" alt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Windos</a:t>
            </a:r>
            <a:r>
              <a:rPr lang="zh-CN" altLang="en-US" dirty="0" smtClean="0"/>
              <a:t>安装</a:t>
            </a:r>
            <a:endParaRPr lang="zh-CN" altLang="en-US" dirty="0"/>
          </a:p>
        </p:txBody>
      </p:sp>
      <p:sp>
        <p:nvSpPr>
          <p:cNvPr id="3" name="内容占位符 2"/>
          <p:cNvSpPr>
            <a:spLocks noGrp="1"/>
          </p:cNvSpPr>
          <p:nvPr>
            <p:ph idx="1"/>
          </p:nvPr>
        </p:nvSpPr>
        <p:spPr/>
        <p:txBody>
          <a:bodyPr/>
          <a:lstStyle/>
          <a:p>
            <a:r>
              <a:rPr lang="en-US" sz="2000" dirty="0" smtClean="0"/>
              <a:t>Windows </a:t>
            </a:r>
            <a:r>
              <a:rPr lang="zh-CN" altLang="en-US" sz="2000" dirty="0" smtClean="0"/>
              <a:t>下可以使用 </a:t>
            </a:r>
            <a:r>
              <a:rPr lang="en-US" altLang="zh-CN" sz="2000" dirty="0" smtClean="0"/>
              <a:t>.</a:t>
            </a:r>
            <a:r>
              <a:rPr lang="en-US" sz="2000" dirty="0" err="1" smtClean="0"/>
              <a:t>msi</a:t>
            </a:r>
            <a:r>
              <a:rPr lang="en-US" sz="2000" dirty="0" smtClean="0"/>
              <a:t> </a:t>
            </a:r>
            <a:r>
              <a:rPr lang="zh-CN" altLang="en-US" sz="2000" dirty="0" smtClean="0"/>
              <a:t>后缀</a:t>
            </a:r>
            <a:r>
              <a:rPr lang="en-US" altLang="zh-CN" sz="2000" dirty="0" smtClean="0"/>
              <a:t>(</a:t>
            </a:r>
            <a:r>
              <a:rPr lang="zh-CN" altLang="en-US" sz="2000" dirty="0" smtClean="0"/>
              <a:t>在下载列表中可以找到该文件，如</a:t>
            </a:r>
            <a:r>
              <a:rPr lang="en-US" sz="2000" dirty="0" smtClean="0"/>
              <a:t>go1.13.4.windows-amd64.msi)</a:t>
            </a:r>
            <a:r>
              <a:rPr lang="zh-CN" altLang="en-US" sz="2000" dirty="0" smtClean="0"/>
              <a:t>的安装包来安装。</a:t>
            </a:r>
          </a:p>
          <a:p>
            <a:r>
              <a:rPr lang="zh-CN" altLang="en-US" sz="2000" dirty="0" smtClean="0"/>
              <a:t>默认情况下</a:t>
            </a:r>
            <a:r>
              <a:rPr lang="en-US" altLang="zh-CN" sz="2000" dirty="0" smtClean="0"/>
              <a:t>.</a:t>
            </a:r>
            <a:r>
              <a:rPr lang="en-US" sz="2000" dirty="0" err="1" smtClean="0"/>
              <a:t>msi</a:t>
            </a:r>
            <a:r>
              <a:rPr lang="zh-CN" altLang="en-US" sz="2000" dirty="0" smtClean="0"/>
              <a:t>文件会安装在 </a:t>
            </a:r>
            <a:r>
              <a:rPr lang="en-US" sz="2000" dirty="0" smtClean="0"/>
              <a:t>c:\Go </a:t>
            </a:r>
            <a:r>
              <a:rPr lang="zh-CN" altLang="en-US" sz="2000" dirty="0" smtClean="0"/>
              <a:t>目录下。你可以将 </a:t>
            </a:r>
            <a:r>
              <a:rPr lang="en-US" sz="2000" dirty="0" smtClean="0"/>
              <a:t>c:\Go\bin </a:t>
            </a:r>
            <a:r>
              <a:rPr lang="zh-CN" altLang="en-US" sz="2000" dirty="0" smtClean="0"/>
              <a:t>目录添加到 </a:t>
            </a:r>
            <a:r>
              <a:rPr lang="en-US" sz="2000" dirty="0" smtClean="0"/>
              <a:t>PATH </a:t>
            </a:r>
            <a:r>
              <a:rPr lang="zh-CN" altLang="en-US" sz="2000" dirty="0" smtClean="0"/>
              <a:t>环境变量中。添加后你需要重启命令窗口才能生效</a:t>
            </a:r>
            <a:endParaRPr lang="en-US" altLang="zh-CN" sz="2000" dirty="0" smtClean="0"/>
          </a:p>
          <a:p>
            <a:endParaRPr lang="en-US" altLang="zh-CN" sz="2000" dirty="0" smtClean="0"/>
          </a:p>
          <a:p>
            <a:pPr>
              <a:buNone/>
            </a:pPr>
            <a:endParaRPr lang="zh-CN" altLang="en-US" sz="2000" dirty="0" smtClean="0"/>
          </a:p>
          <a:p>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smtClean="0"/>
              <a:t>Go </a:t>
            </a:r>
            <a:r>
              <a:rPr lang="zh-CN" altLang="en-US" sz="3600" dirty="0" smtClean="0"/>
              <a:t>语言的基础组成有以下几个部分</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57200" y="1600201"/>
            <a:ext cx="8229600" cy="2328866"/>
          </a:xfrm>
        </p:spPr>
        <p:txBody>
          <a:bodyPr/>
          <a:lstStyle/>
          <a:p>
            <a:r>
              <a:rPr lang="zh-CN" altLang="en-US" sz="2000" dirty="0" smtClean="0"/>
              <a:t>包声明</a:t>
            </a:r>
          </a:p>
          <a:p>
            <a:r>
              <a:rPr lang="zh-CN" altLang="en-US" sz="2000" dirty="0" smtClean="0"/>
              <a:t>引入包</a:t>
            </a:r>
          </a:p>
          <a:p>
            <a:r>
              <a:rPr lang="zh-CN" altLang="en-US" sz="2000" dirty="0" smtClean="0"/>
              <a:t>函数</a:t>
            </a:r>
          </a:p>
          <a:p>
            <a:r>
              <a:rPr lang="zh-CN" altLang="en-US" sz="2000" dirty="0" smtClean="0"/>
              <a:t>变量</a:t>
            </a:r>
          </a:p>
          <a:p>
            <a:r>
              <a:rPr lang="zh-CN" altLang="en-US" sz="2000" dirty="0" smtClean="0"/>
              <a:t>语句 </a:t>
            </a:r>
            <a:r>
              <a:rPr lang="en-US" altLang="zh-CN" sz="2000" dirty="0" smtClean="0"/>
              <a:t>&amp; </a:t>
            </a:r>
            <a:r>
              <a:rPr lang="zh-CN" altLang="en-US" sz="2000" dirty="0" smtClean="0"/>
              <a:t>表达式</a:t>
            </a:r>
          </a:p>
          <a:p>
            <a:r>
              <a:rPr lang="zh-CN" altLang="en-US" sz="2000" dirty="0" smtClean="0"/>
              <a:t>注释</a:t>
            </a:r>
          </a:p>
          <a:p>
            <a:endParaRPr lang="zh-CN" altLang="en-US" dirty="0"/>
          </a:p>
        </p:txBody>
      </p:sp>
      <p:sp>
        <p:nvSpPr>
          <p:cNvPr id="4" name="矩形 3"/>
          <p:cNvSpPr/>
          <p:nvPr/>
        </p:nvSpPr>
        <p:spPr>
          <a:xfrm>
            <a:off x="642910" y="3857628"/>
            <a:ext cx="8001056" cy="2585323"/>
          </a:xfrm>
          <a:prstGeom prst="rect">
            <a:avLst/>
          </a:prstGeom>
        </p:spPr>
        <p:txBody>
          <a:bodyPr wrap="square">
            <a:spAutoFit/>
          </a:bodyPr>
          <a:lstStyle/>
          <a:p>
            <a:pPr>
              <a:defRPr/>
            </a:pPr>
            <a:r>
              <a:rPr lang="en-US" altLang="zh-CN" dirty="0" smtClean="0"/>
              <a:t>Go </a:t>
            </a:r>
            <a:r>
              <a:rPr lang="zh-CN" altLang="en-US" dirty="0" smtClean="0"/>
              <a:t>程序可以由多个标记组成，可以是关键字，标识符，常量，字符串，符号等组成</a:t>
            </a:r>
            <a:endParaRPr lang="en-US" altLang="zh-CN" dirty="0" smtClean="0"/>
          </a:p>
          <a:p>
            <a:pPr>
              <a:defRPr/>
            </a:pPr>
            <a:r>
              <a:rPr lang="zh-CN" altLang="en-US" dirty="0" smtClean="0"/>
              <a:t>下面列举了 </a:t>
            </a:r>
            <a:r>
              <a:rPr lang="en-US" altLang="zh-CN" dirty="0" smtClean="0"/>
              <a:t>Go </a:t>
            </a:r>
            <a:r>
              <a:rPr lang="zh-CN" altLang="en-US" dirty="0" smtClean="0"/>
              <a:t>代码中会使用到的 </a:t>
            </a:r>
            <a:r>
              <a:rPr lang="en-US" altLang="zh-CN" dirty="0" smtClean="0"/>
              <a:t>25 </a:t>
            </a:r>
            <a:r>
              <a:rPr lang="zh-CN" altLang="en-US" dirty="0" smtClean="0"/>
              <a:t>个关键字或保留字</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b="1" dirty="0" smtClean="0"/>
          </a:p>
          <a:p>
            <a:pPr>
              <a:defRPr/>
            </a:pPr>
            <a:endParaRPr lang="zh-CN" altLang="en-US" b="1" dirty="0" smtClean="0"/>
          </a:p>
        </p:txBody>
      </p:sp>
      <p:pic>
        <p:nvPicPr>
          <p:cNvPr id="2050" name="Picture 2"/>
          <p:cNvPicPr>
            <a:picLocks noChangeAspect="1" noChangeArrowheads="1"/>
          </p:cNvPicPr>
          <p:nvPr/>
        </p:nvPicPr>
        <p:blipFill>
          <a:blip r:embed="rId3"/>
          <a:srcRect/>
          <a:stretch>
            <a:fillRect/>
          </a:stretch>
        </p:blipFill>
        <p:spPr bwMode="auto">
          <a:xfrm>
            <a:off x="857224" y="4857760"/>
            <a:ext cx="6437313"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 </a:t>
            </a:r>
            <a:r>
              <a:rPr lang="zh-CN" altLang="en-US" b="1" dirty="0" smtClean="0"/>
              <a:t>语言</a:t>
            </a:r>
            <a:r>
              <a:rPr lang="zh-CN" altLang="en-US" sz="3600" b="1" dirty="0" smtClean="0"/>
              <a:t>数据类型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、布尔类型</a:t>
            </a:r>
            <a:endParaRPr lang="en-US" altLang="zh-CN" dirty="0" smtClean="0"/>
          </a:p>
          <a:p>
            <a:r>
              <a:rPr lang="zh-CN" altLang="en-US" sz="2000" dirty="0" smtClean="0"/>
              <a:t>布尔型的值只可以是常量 </a:t>
            </a:r>
            <a:r>
              <a:rPr lang="en-US" sz="2000" dirty="0" smtClean="0"/>
              <a:t>true </a:t>
            </a:r>
            <a:r>
              <a:rPr lang="zh-CN" altLang="en-US" sz="2000" dirty="0" smtClean="0"/>
              <a:t>或者 </a:t>
            </a:r>
            <a:r>
              <a:rPr lang="en-US" sz="2000" dirty="0" smtClean="0"/>
              <a:t>false。</a:t>
            </a:r>
            <a:r>
              <a:rPr lang="zh-CN" altLang="en-US" sz="2000" dirty="0" smtClean="0"/>
              <a:t>一个简单的例子：</a:t>
            </a:r>
            <a:endParaRPr lang="en-US" altLang="zh-CN" sz="2000" dirty="0" smtClean="0"/>
          </a:p>
          <a:p>
            <a:r>
              <a:rPr lang="en-US" sz="2000" dirty="0" err="1" smtClean="0"/>
              <a:t>var</a:t>
            </a:r>
            <a:r>
              <a:rPr lang="en-US" sz="2000" dirty="0" smtClean="0"/>
              <a:t> b </a:t>
            </a:r>
            <a:r>
              <a:rPr lang="en-US" sz="2000" dirty="0" err="1" smtClean="0"/>
              <a:t>bool</a:t>
            </a:r>
            <a:r>
              <a:rPr lang="en-US" sz="2000" dirty="0" smtClean="0"/>
              <a:t> = true</a:t>
            </a:r>
          </a:p>
          <a:p>
            <a:r>
              <a:rPr lang="en-US" altLang="zh-CN" dirty="0" smtClean="0"/>
              <a:t>2</a:t>
            </a:r>
            <a:r>
              <a:rPr lang="zh-CN" altLang="en-US" dirty="0" smtClean="0"/>
              <a:t>、数字类型</a:t>
            </a:r>
            <a:r>
              <a:rPr lang="en-US" altLang="zh-CN" dirty="0" smtClean="0"/>
              <a:t>(</a:t>
            </a:r>
            <a:r>
              <a:rPr lang="zh-CN" altLang="en-US" dirty="0" smtClean="0"/>
              <a:t>有符号数和无符号数</a:t>
            </a:r>
            <a:r>
              <a:rPr lang="en-US" altLang="zh-CN" dirty="0" smtClean="0"/>
              <a:t>eg.uint8(0 </a:t>
            </a:r>
            <a:r>
              <a:rPr lang="zh-CN" altLang="en-US" dirty="0" smtClean="0"/>
              <a:t>到 </a:t>
            </a:r>
            <a:r>
              <a:rPr lang="en-US" altLang="zh-CN" dirty="0" smtClean="0"/>
              <a:t>255),int8(-128 </a:t>
            </a:r>
            <a:r>
              <a:rPr lang="zh-CN" altLang="en-US" dirty="0" smtClean="0"/>
              <a:t>到 </a:t>
            </a:r>
            <a:r>
              <a:rPr lang="en-US" altLang="zh-CN" dirty="0" smtClean="0"/>
              <a:t>127))</a:t>
            </a:r>
          </a:p>
          <a:p>
            <a:r>
              <a:rPr lang="en-US" altLang="zh-CN" dirty="0" smtClean="0"/>
              <a:t>3</a:t>
            </a:r>
            <a:r>
              <a:rPr lang="zh-CN" altLang="en-US" dirty="0" smtClean="0"/>
              <a:t>、字符串</a:t>
            </a:r>
            <a:endParaRPr lang="en-US" altLang="zh-CN" dirty="0" smtClean="0"/>
          </a:p>
          <a:p>
            <a:r>
              <a:rPr lang="en-US" altLang="zh-CN" dirty="0" smtClean="0"/>
              <a:t>4</a:t>
            </a:r>
            <a:r>
              <a:rPr lang="zh-CN" altLang="en-US" dirty="0" smtClean="0"/>
              <a:t>、派生类型</a:t>
            </a:r>
            <a:endParaRPr lang="en-US" altLang="zh-CN" dirty="0" smtClean="0"/>
          </a:p>
          <a:p>
            <a:r>
              <a:rPr lang="zh-CN" altLang="en-US" sz="2200" dirty="0" smtClean="0"/>
              <a:t>指针类型（</a:t>
            </a:r>
            <a:r>
              <a:rPr lang="en-US" sz="2200" dirty="0" smtClean="0"/>
              <a:t>Pointer）</a:t>
            </a:r>
            <a:r>
              <a:rPr lang="zh-CN" altLang="en-US" sz="2200" dirty="0" smtClean="0"/>
              <a:t>、数组类型、结构化类型</a:t>
            </a:r>
            <a:r>
              <a:rPr lang="en-US" altLang="zh-CN" sz="2200" dirty="0" smtClean="0"/>
              <a:t>(</a:t>
            </a:r>
            <a:r>
              <a:rPr lang="en-US" sz="2200" dirty="0" err="1" smtClean="0"/>
              <a:t>struct</a:t>
            </a:r>
            <a:r>
              <a:rPr lang="en-US" sz="2200" dirty="0" smtClean="0"/>
              <a:t>)</a:t>
            </a:r>
            <a:r>
              <a:rPr lang="zh-CN" altLang="en-US" sz="2200" dirty="0" smtClean="0"/>
              <a:t>、联合体类型 </a:t>
            </a:r>
            <a:r>
              <a:rPr lang="en-US" altLang="zh-CN" sz="2200" dirty="0" smtClean="0"/>
              <a:t>(</a:t>
            </a:r>
            <a:r>
              <a:rPr lang="en-US" sz="2200" dirty="0" smtClean="0"/>
              <a:t>union)</a:t>
            </a:r>
            <a:r>
              <a:rPr lang="zh-CN" altLang="en-US" sz="2200" dirty="0" smtClean="0"/>
              <a:t>、函数类型、切片类型、接口类型（</a:t>
            </a:r>
            <a:r>
              <a:rPr lang="en-US" sz="2200" dirty="0" smtClean="0"/>
              <a:t>interface）</a:t>
            </a:r>
            <a:r>
              <a:rPr lang="zh-CN" altLang="en-US" sz="2200" dirty="0" smtClean="0"/>
              <a:t>、</a:t>
            </a:r>
            <a:r>
              <a:rPr lang="en-US" sz="2200" dirty="0" smtClean="0"/>
              <a:t>Map </a:t>
            </a:r>
            <a:r>
              <a:rPr lang="zh-CN" altLang="en-US" sz="2200" dirty="0" smtClean="0"/>
              <a:t>类型、</a:t>
            </a:r>
            <a:r>
              <a:rPr lang="en-US" sz="2200" dirty="0" smtClean="0"/>
              <a:t>Channel </a:t>
            </a:r>
            <a:r>
              <a:rPr lang="zh-CN" altLang="en-US" sz="2200" dirty="0" smtClean="0"/>
              <a:t>类型</a:t>
            </a:r>
          </a:p>
          <a:p>
            <a:endParaRPr lang="en-US" altLang="zh-CN" b="1"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2235</Words>
  <PresentationFormat>全屏显示(4:3)</PresentationFormat>
  <Paragraphs>217</Paragraphs>
  <Slides>28</Slides>
  <Notes>13</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Golang基础介绍</vt:lpstr>
      <vt:lpstr>幻灯片 2</vt:lpstr>
      <vt:lpstr>Golang语言发展背景</vt:lpstr>
      <vt:lpstr>go语言特色</vt:lpstr>
      <vt:lpstr>Go环境安装</vt:lpstr>
      <vt:lpstr>Linux/mac os系统安装</vt:lpstr>
      <vt:lpstr>Windos安装</vt:lpstr>
      <vt:lpstr>Go 语言的基础组成有以下几个部分 </vt:lpstr>
      <vt:lpstr>Go 语言数据类型</vt:lpstr>
      <vt:lpstr>Go变量及常量</vt:lpstr>
      <vt:lpstr>Go 语言运算符 </vt:lpstr>
      <vt:lpstr>条件语句</vt:lpstr>
      <vt:lpstr>Go 语言循环语句</vt:lpstr>
      <vt:lpstr>Go 语言函数</vt:lpstr>
      <vt:lpstr>Go数组</vt:lpstr>
      <vt:lpstr>Go 语言指针</vt:lpstr>
      <vt:lpstr>Go 语言结构体</vt:lpstr>
      <vt:lpstr>Go 语言切片(Slice)</vt:lpstr>
      <vt:lpstr>截取解析</vt:lpstr>
      <vt:lpstr>Go 语言范围(Range)</vt:lpstr>
      <vt:lpstr>Go 语言Map(集合)</vt:lpstr>
      <vt:lpstr>Go 语言递归函数</vt:lpstr>
      <vt:lpstr>Go 语言接口</vt:lpstr>
      <vt:lpstr>Go 并发</vt:lpstr>
      <vt:lpstr>通道（channel）</vt:lpstr>
      <vt:lpstr>带缓冲的chan</vt:lpstr>
      <vt:lpstr>Go 遍历通道与关闭通道</vt:lpstr>
      <vt:lpstr>Go 语言开发工具</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Golang基础介绍</dc:title>
  <dc:creator>zh</dc:creator>
  <cp:lastModifiedBy>xb21cn</cp:lastModifiedBy>
  <cp:revision>112</cp:revision>
  <dcterms:created xsi:type="dcterms:W3CDTF">2019-11-03T06:16:16Z</dcterms:created>
  <dcterms:modified xsi:type="dcterms:W3CDTF">2019-11-04T13:57:59Z</dcterms:modified>
</cp:coreProperties>
</file>