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56" r:id="rId3"/>
    <p:sldId id="257" r:id="rId4"/>
    <p:sldId id="258" r:id="rId5"/>
    <p:sldId id="259" r:id="rId6"/>
    <p:sldId id="278" r:id="rId7"/>
    <p:sldId id="279" r:id="rId8"/>
    <p:sldId id="280" r:id="rId9"/>
    <p:sldId id="281" r:id="rId10"/>
    <p:sldId id="282" r:id="rId11"/>
    <p:sldId id="277" r:id="rId12"/>
    <p:sldId id="266" r:id="rId13"/>
    <p:sldId id="267" r:id="rId14"/>
    <p:sldId id="268" r:id="rId15"/>
    <p:sldId id="269" r:id="rId16"/>
    <p:sldId id="272" r:id="rId17"/>
    <p:sldId id="274" r:id="rId18"/>
    <p:sldId id="276" r:id="rId19"/>
    <p:sldId id="270" r:id="rId20"/>
    <p:sldId id="271" r:id="rId21"/>
    <p:sldId id="273" r:id="rId22"/>
    <p:sldId id="275" r:id="rId23"/>
    <p:sldId id="260" r:id="rId24"/>
    <p:sldId id="261" r:id="rId25"/>
    <p:sldId id="264" r:id="rId26"/>
    <p:sldId id="265" r:id="rId27"/>
    <p:sldId id="28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48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ailntustedutw-my.sharepoint.com/personal/b11030037_mail_ntust_edu_tw/Documents/DeepLearning/&#36039;&#26009;&#32080;&#27083;&#21161;&#25945;/&#26399;&#20013;&#32771;/DataStructures_Midterm_Sc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baseline="0"/>
              <a:t>資料結構</a:t>
            </a:r>
            <a:r>
              <a:rPr lang="zh-TW" altLang="en-US"/>
              <a:t>成績分布圖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工作表1!$C$2:$C$11</c:f>
              <c:strCache>
                <c:ptCount val="10"/>
                <c:pt idx="0">
                  <c:v>0~10</c:v>
                </c:pt>
                <c:pt idx="1">
                  <c:v>11~20</c:v>
                </c:pt>
                <c:pt idx="2">
                  <c:v>21~30</c:v>
                </c:pt>
                <c:pt idx="3">
                  <c:v>31~40</c:v>
                </c:pt>
                <c:pt idx="4">
                  <c:v>41~50</c:v>
                </c:pt>
                <c:pt idx="5">
                  <c:v>51~60</c:v>
                </c:pt>
                <c:pt idx="6">
                  <c:v>61~70</c:v>
                </c:pt>
                <c:pt idx="7">
                  <c:v>71~80</c:v>
                </c:pt>
                <c:pt idx="8">
                  <c:v>81~90</c:v>
                </c:pt>
                <c:pt idx="9">
                  <c:v>91~105</c:v>
                </c:pt>
              </c:strCache>
            </c:strRef>
          </c:cat>
          <c:val>
            <c:numRef>
              <c:f>工作表1!$E$2:$E$11</c:f>
              <c:numCache>
                <c:formatCode>General</c:formatCode>
                <c:ptCount val="10"/>
                <c:pt idx="0">
                  <c:v>3</c:v>
                </c:pt>
                <c:pt idx="1">
                  <c:v>3</c:v>
                </c:pt>
                <c:pt idx="2">
                  <c:v>7</c:v>
                </c:pt>
                <c:pt idx="3">
                  <c:v>9</c:v>
                </c:pt>
                <c:pt idx="4">
                  <c:v>10</c:v>
                </c:pt>
                <c:pt idx="5">
                  <c:v>10</c:v>
                </c:pt>
                <c:pt idx="6">
                  <c:v>7</c:v>
                </c:pt>
                <c:pt idx="7">
                  <c:v>11</c:v>
                </c:pt>
                <c:pt idx="8">
                  <c:v>4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78-46E9-8B25-4BA842E9B4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32595167"/>
        <c:axId val="332952527"/>
      </c:barChart>
      <c:catAx>
        <c:axId val="3325951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2952527"/>
        <c:crosses val="autoZero"/>
        <c:auto val="1"/>
        <c:lblAlgn val="ctr"/>
        <c:lblOffset val="100"/>
        <c:noMultiLvlLbl val="0"/>
      </c:catAx>
      <c:valAx>
        <c:axId val="3329525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32595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7AC0-5786-43A1-92EF-506B7B5A9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D1A5F-FC63-4225-A6DA-B829EA90E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E1B5-4272-49E5-8812-B53D18E7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444AE-7C38-4741-851A-A6BA97F9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8DB13-E8F2-410B-BF9E-AE7415BC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6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7F9E-AAFA-4E2E-A47A-D9BECC8D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3205B-BE78-4EC2-993F-DCCCB59A4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D094B-4220-48DD-8B40-CA3DFA2C8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91BFB-4965-4653-BF94-9E32AE787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34F59-933D-41C4-976A-E44A8059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5AD05E-275B-4AC5-BE52-67D1C01A6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B6545-14B3-4AD6-882C-4365DA024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E2D4-C124-49E5-9113-FA7198DC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82A27-9705-4DC1-84BC-6CF075A2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873A-F787-487F-B1B6-E7C1AEF0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2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1AD8A-6381-4F0B-9728-8E72518D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F73D6-69BB-4EFD-8BDD-F70690AFF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3E767-AED1-4C72-BC90-AF0F4F67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D0F00-920C-4EC3-9028-002C7C4E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854CB-A5B6-4380-B8B5-E782536A8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26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C0A3-3194-4B46-8940-AA899543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3DB2D-52D5-487B-986C-8627C7D65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A1A84-088A-40B2-B282-6E69F430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BB04-ED64-494B-9FAE-ADC5F2062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34313-7BF6-40F9-A717-ACDF9209B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28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E350-3756-4568-8955-89277BE2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BF0B0-8D8B-498A-B87E-AB2CA91F35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A6FBD-44B2-44B0-AFF5-019B2C8A9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1FB44-2A5B-4F5C-9271-40689280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0CEC7-E874-43A6-A2B5-35F7C41D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A8E1F-7951-4F62-91F9-19C4B8A61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0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42F8-F5CA-447E-96D3-9C2A6B59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41F54-8813-4445-84F2-B5748F3C1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06531-4AB8-45B4-8332-E35B475FB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DF6DAA-4704-4103-8C1F-37B0077CC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30EAF1-408B-46E2-8642-1CC871D7C4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FF545-FC4F-4CF2-A6F7-0E5EC2EE1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1F710-BDF8-4816-9187-F465FE72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6C6A4-3A27-4A62-82F0-7CDB8436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17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7BCDF-73FE-4714-A4B6-6947FAF9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E4EDA2-792D-4D6A-9972-C427DC8F1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14EF6-4B4E-4406-A22A-1DDFBDAD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0B554-08CA-425C-B32F-48D11030F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16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DA652-5A4C-40FD-9A97-DEDD886C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E46A4-AF44-47FB-B92C-9AC0D26F0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E01BD-8289-4F7F-930D-1918CE7F0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9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32C4-7781-4559-BED0-AF45D684B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B72CC-5E93-478C-ACF1-F22849308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7D3F61-6E3C-4AB1-96E5-353BB5A93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52813-8A66-46CB-9C5B-94EA1EE2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1C69D-8A02-428F-8620-6A165AE43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316F9-E0D9-477F-BC24-0548E1D37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20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FC59D-9BA3-4BA5-809C-AE457BE8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C1BA5-7E4D-40E6-A260-060C276D2C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09400-8B83-4805-962E-53CBE8002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3D780D-A904-40D6-B67A-AD0325EE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6781DB-B68C-4A3A-A042-38A95EE2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C8447-924B-4989-9873-9FE25D74D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7C8A26-434F-4F20-8863-E1B63051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103A-CB59-43C6-8220-33342E3E9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D3C87-CD92-481E-A8EC-D15ED5E7E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6A32-9C64-4DEA-ABD7-906E4B804F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D52C-F7E6-499F-97BA-E4DA2AD3FD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19823-3BAB-447B-AB74-1077A0EE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5AA97-9168-4C17-B514-F7AA53582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71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DA142-FC7F-418E-B43A-49BA5718C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Midterm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638BFC-B18C-4AAF-B32B-EAFF5B0FBA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2023/11/15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0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4D146A6-6D94-26E5-D15F-C79E217D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6" y="878310"/>
            <a:ext cx="9406812" cy="53134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5. (5%) </a:t>
            </a:r>
            <a:r>
              <a:rPr lang="en-US" altLang="zh-TW" sz="2800" dirty="0"/>
              <a:t>If a list in prefix transformation is WQERTSDAZGH, and in postfix transformation is ESTADRQGHZW. Choose all the correct statements can be the list in infix transformation? </a:t>
            </a:r>
            <a:br>
              <a:rPr lang="zh-TW" altLang="zh-TW" sz="2800" dirty="0"/>
            </a:b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3F4AC6-F4EF-D140-BD32-F5510A55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6" y="1926314"/>
            <a:ext cx="2651448" cy="5630115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altLang="zh-TW" sz="2600" dirty="0"/>
              <a:t>e. EQTSRDAWGZH</a:t>
            </a:r>
            <a:endParaRPr lang="en-US" sz="26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91ECFEF-34A1-CF9B-C9AC-AA61D006B795}"/>
              </a:ext>
            </a:extLst>
          </p:cNvPr>
          <p:cNvSpPr txBox="1"/>
          <p:nvPr/>
        </p:nvSpPr>
        <p:spPr>
          <a:xfrm>
            <a:off x="8642739" y="5580829"/>
            <a:ext cx="28619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altLang="zh-TW" sz="3200" dirty="0"/>
              <a:t>Answer: </a:t>
            </a:r>
            <a:r>
              <a:rPr lang="en-US" altLang="zh-TW" sz="3200" dirty="0" err="1"/>
              <a:t>abe</a:t>
            </a:r>
            <a:endParaRPr lang="en-US" altLang="zh-TW" sz="3200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87AD4582-446E-A388-BB7D-DBBE485C5B71}"/>
              </a:ext>
            </a:extLst>
          </p:cNvPr>
          <p:cNvSpPr/>
          <p:nvPr/>
        </p:nvSpPr>
        <p:spPr>
          <a:xfrm>
            <a:off x="4284414" y="3726735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46B318E-29CB-DDE7-1785-6B878E67B6E9}"/>
              </a:ext>
            </a:extLst>
          </p:cNvPr>
          <p:cNvSpPr/>
          <p:nvPr/>
        </p:nvSpPr>
        <p:spPr>
          <a:xfrm>
            <a:off x="5577261" y="3716580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232B1E-E44C-4CCE-17EB-1A034A9CD66F}"/>
              </a:ext>
            </a:extLst>
          </p:cNvPr>
          <p:cNvSpPr/>
          <p:nvPr/>
        </p:nvSpPr>
        <p:spPr>
          <a:xfrm>
            <a:off x="4920854" y="3043642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81288627-D9B3-98E6-2390-3AA0881F822A}"/>
              </a:ext>
            </a:extLst>
          </p:cNvPr>
          <p:cNvSpPr/>
          <p:nvPr/>
        </p:nvSpPr>
        <p:spPr>
          <a:xfrm>
            <a:off x="5270277" y="497826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2D19920F-755F-69D0-8FE3-F6ED9E547BCF}"/>
              </a:ext>
            </a:extLst>
          </p:cNvPr>
          <p:cNvSpPr/>
          <p:nvPr/>
        </p:nvSpPr>
        <p:spPr>
          <a:xfrm>
            <a:off x="5879437" y="2258538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橢圓 15">
            <a:extLst>
              <a:ext uri="{FF2B5EF4-FFF2-40B4-BE49-F238E27FC236}">
                <a16:creationId xmlns:a16="http://schemas.microsoft.com/office/drawing/2014/main" id="{74D4DAD2-4AC7-57AF-A3E8-CA4C2B7E088B}"/>
              </a:ext>
            </a:extLst>
          </p:cNvPr>
          <p:cNvSpPr/>
          <p:nvPr/>
        </p:nvSpPr>
        <p:spPr>
          <a:xfrm>
            <a:off x="6960851" y="492680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669849CE-390D-97D5-5C6A-A31C4CFF93B9}"/>
              </a:ext>
            </a:extLst>
          </p:cNvPr>
          <p:cNvSpPr/>
          <p:nvPr/>
        </p:nvSpPr>
        <p:spPr>
          <a:xfrm>
            <a:off x="6873054" y="2988619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Z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4FBB1E6-EBE4-6B6E-FDCC-1E6BB8C2837A}"/>
              </a:ext>
            </a:extLst>
          </p:cNvPr>
          <p:cNvCxnSpPr>
            <a:cxnSpLocks/>
            <a:stCxn id="15" idx="2"/>
            <a:endCxn id="8" idx="7"/>
          </p:cNvCxnSpPr>
          <p:nvPr/>
        </p:nvCxnSpPr>
        <p:spPr>
          <a:xfrm flipH="1">
            <a:off x="5374386" y="2524211"/>
            <a:ext cx="505051" cy="5972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8599137-41FD-4A42-5E5C-C6A73B2C84EF}"/>
              </a:ext>
            </a:extLst>
          </p:cNvPr>
          <p:cNvCxnSpPr>
            <a:cxnSpLocks/>
            <a:stCxn id="15" idx="6"/>
            <a:endCxn id="19" idx="1"/>
          </p:cNvCxnSpPr>
          <p:nvPr/>
        </p:nvCxnSpPr>
        <p:spPr>
          <a:xfrm>
            <a:off x="6410783" y="2524211"/>
            <a:ext cx="540085" cy="5422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0DD5512-AE59-6A0A-66BF-DD584D3E7BA0}"/>
              </a:ext>
            </a:extLst>
          </p:cNvPr>
          <p:cNvCxnSpPr>
            <a:cxnSpLocks/>
            <a:stCxn id="8" idx="3"/>
            <a:endCxn id="4" idx="7"/>
          </p:cNvCxnSpPr>
          <p:nvPr/>
        </p:nvCxnSpPr>
        <p:spPr>
          <a:xfrm flipH="1">
            <a:off x="4737946" y="3497174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375DC741-394E-A025-B088-45AA189863FC}"/>
              </a:ext>
            </a:extLst>
          </p:cNvPr>
          <p:cNvCxnSpPr>
            <a:cxnSpLocks/>
            <a:stCxn id="8" idx="5"/>
            <a:endCxn id="5" idx="1"/>
          </p:cNvCxnSpPr>
          <p:nvPr/>
        </p:nvCxnSpPr>
        <p:spPr>
          <a:xfrm>
            <a:off x="5374386" y="3497174"/>
            <a:ext cx="280689" cy="2972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E211D0D7-9B05-B62A-9EA9-7F3ED2ADDB50}"/>
              </a:ext>
            </a:extLst>
          </p:cNvPr>
          <p:cNvCxnSpPr>
            <a:cxnSpLocks/>
            <a:stCxn id="32" idx="5"/>
            <a:endCxn id="14" idx="1"/>
          </p:cNvCxnSpPr>
          <p:nvPr/>
        </p:nvCxnSpPr>
        <p:spPr>
          <a:xfrm>
            <a:off x="5221144" y="4860474"/>
            <a:ext cx="126947" cy="1956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46F9A016-3FEC-C91C-0C94-B0FA4D017868}"/>
              </a:ext>
            </a:extLst>
          </p:cNvPr>
          <p:cNvCxnSpPr>
            <a:cxnSpLocks/>
            <a:stCxn id="33" idx="5"/>
            <a:endCxn id="16" idx="1"/>
          </p:cNvCxnSpPr>
          <p:nvPr/>
        </p:nvCxnSpPr>
        <p:spPr>
          <a:xfrm>
            <a:off x="6864315" y="4848992"/>
            <a:ext cx="174350" cy="1556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橢圓 31">
            <a:extLst>
              <a:ext uri="{FF2B5EF4-FFF2-40B4-BE49-F238E27FC236}">
                <a16:creationId xmlns:a16="http://schemas.microsoft.com/office/drawing/2014/main" id="{87A10145-3BC7-F811-4160-5C600650E7C3}"/>
              </a:ext>
            </a:extLst>
          </p:cNvPr>
          <p:cNvSpPr/>
          <p:nvPr/>
        </p:nvSpPr>
        <p:spPr>
          <a:xfrm>
            <a:off x="4767612" y="4406942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5F6E6371-CDC2-193E-780C-65E0588D7238}"/>
              </a:ext>
            </a:extLst>
          </p:cNvPr>
          <p:cNvSpPr/>
          <p:nvPr/>
        </p:nvSpPr>
        <p:spPr>
          <a:xfrm>
            <a:off x="6410783" y="4395460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1B01D949-858D-2919-2797-D40B59964D93}"/>
              </a:ext>
            </a:extLst>
          </p:cNvPr>
          <p:cNvCxnSpPr>
            <a:cxnSpLocks/>
            <a:stCxn id="5" idx="3"/>
            <a:endCxn id="32" idx="7"/>
          </p:cNvCxnSpPr>
          <p:nvPr/>
        </p:nvCxnSpPr>
        <p:spPr>
          <a:xfrm flipH="1">
            <a:off x="5221144" y="4170112"/>
            <a:ext cx="433931" cy="314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981C625-5DB8-F546-BCB4-76282EC5D52C}"/>
              </a:ext>
            </a:extLst>
          </p:cNvPr>
          <p:cNvCxnSpPr>
            <a:cxnSpLocks/>
            <a:stCxn id="5" idx="5"/>
            <a:endCxn id="33" idx="1"/>
          </p:cNvCxnSpPr>
          <p:nvPr/>
        </p:nvCxnSpPr>
        <p:spPr>
          <a:xfrm>
            <a:off x="6030793" y="4170112"/>
            <a:ext cx="457804" cy="3031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E2C14CBD-20AB-32B4-93E6-6E007F1072FC}"/>
              </a:ext>
            </a:extLst>
          </p:cNvPr>
          <p:cNvSpPr/>
          <p:nvPr/>
        </p:nvSpPr>
        <p:spPr>
          <a:xfrm>
            <a:off x="6233668" y="368526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89CB3283-81A1-A299-02F4-8092B0D27E62}"/>
              </a:ext>
            </a:extLst>
          </p:cNvPr>
          <p:cNvSpPr/>
          <p:nvPr/>
        </p:nvSpPr>
        <p:spPr>
          <a:xfrm>
            <a:off x="7435061" y="3671557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7604827E-D200-483A-F25B-A03951A5F08B}"/>
              </a:ext>
            </a:extLst>
          </p:cNvPr>
          <p:cNvCxnSpPr>
            <a:cxnSpLocks/>
            <a:endCxn id="36" idx="7"/>
          </p:cNvCxnSpPr>
          <p:nvPr/>
        </p:nvCxnSpPr>
        <p:spPr>
          <a:xfrm flipH="1">
            <a:off x="6687200" y="3455705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A3AAE567-9226-3F16-27BA-81BA99C88905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323640" y="3455705"/>
            <a:ext cx="189235" cy="293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957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4">
            <a:extLst>
              <a:ext uri="{FF2B5EF4-FFF2-40B4-BE49-F238E27FC236}">
                <a16:creationId xmlns:a16="http://schemas.microsoft.com/office/drawing/2014/main" id="{F08ED722-BC46-BF92-2E4F-5E8BFB763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6" y="878310"/>
            <a:ext cx="9406812" cy="53134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6. (5%) </a:t>
            </a:r>
            <a:r>
              <a:rPr lang="en-US" altLang="zh-TW" sz="2800" dirty="0"/>
              <a:t>Use master method to solve the recurrence: T(n)=4T(n/2)+n</a:t>
            </a:r>
            <a:r>
              <a:rPr lang="en-US" altLang="zh-TW" sz="2800" baseline="30000" dirty="0"/>
              <a:t>3</a:t>
            </a:r>
            <a:r>
              <a:rPr lang="en-US" altLang="zh-TW" sz="2800" dirty="0"/>
              <a:t>.</a:t>
            </a:r>
            <a:br>
              <a:rPr lang="zh-TW" altLang="zh-TW" sz="2800" dirty="0"/>
            </a:br>
            <a:br>
              <a:rPr lang="zh-TW" altLang="zh-TW" sz="2800" dirty="0"/>
            </a:br>
            <a:endParaRPr lang="en-US" sz="28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DE56BCF-7B90-384A-0495-E3AEBFB3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034" y="1083334"/>
            <a:ext cx="8146486" cy="1440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F7D366-60F3-93C1-04C7-15E0CC1C71F4}"/>
                  </a:ext>
                </a:extLst>
              </p:cNvPr>
              <p:cNvSpPr txBox="1"/>
              <p:nvPr/>
            </p:nvSpPr>
            <p:spPr>
              <a:xfrm>
                <a:off x="699870" y="2894430"/>
                <a:ext cx="6671313" cy="3187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en-US" altLang="zh-TW" sz="2600" dirty="0"/>
                  <a:t>a = 4, b = 2, f(n) = n</a:t>
                </a:r>
                <a:r>
                  <a:rPr lang="en-US" altLang="zh-TW" sz="2600" baseline="30000" dirty="0"/>
                  <a:t>3</a:t>
                </a:r>
                <a:r>
                  <a:rPr lang="en-US" altLang="zh-TW" sz="2600" dirty="0"/>
                  <a:t> -&gt;</a:t>
                </a:r>
                <a:r>
                  <a:rPr lang="zh-TW" altLang="en-US" sz="2600" dirty="0"/>
                  <a:t> 可能為</a:t>
                </a:r>
                <a:r>
                  <a:rPr lang="en-US" altLang="zh-TW" sz="2600" dirty="0"/>
                  <a:t>case3 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zh-TW" altLang="en-US" sz="2600" dirty="0"/>
                  <a:t>取</a:t>
                </a:r>
                <a:r>
                  <a:rPr lang="en-US" altLang="zh-TW" sz="2600" dirty="0"/>
                  <a:t>𝜖</a:t>
                </a:r>
                <a:r>
                  <a:rPr lang="zh-TW" altLang="en-US" sz="2600" dirty="0"/>
                  <a:t> </a:t>
                </a:r>
                <a:r>
                  <a:rPr lang="en-US" altLang="zh-TW" sz="2600" dirty="0"/>
                  <a:t>=</a:t>
                </a:r>
                <a:r>
                  <a:rPr lang="zh-TW" altLang="en-US" sz="2600" dirty="0"/>
                  <a:t> </a:t>
                </a:r>
                <a:r>
                  <a:rPr lang="en-US" altLang="zh-TW" sz="2600" dirty="0"/>
                  <a:t>1, </a:t>
                </a:r>
                <a:r>
                  <a:rPr lang="zh-TW" altLang="en-US" sz="2600" dirty="0"/>
                  <a:t>則</a:t>
                </a:r>
                <a:r>
                  <a:rPr lang="en-US" altLang="zh-TW" sz="2600" dirty="0"/>
                  <a:t>f(n) = n</a:t>
                </a:r>
                <a:r>
                  <a:rPr lang="en-US" altLang="zh-TW" sz="2600" baseline="30000" dirty="0"/>
                  <a:t>3</a:t>
                </a:r>
                <a:r>
                  <a:rPr lang="en-US" altLang="zh-TW" sz="2600" dirty="0"/>
                  <a:t> =</a:t>
                </a:r>
                <a:r>
                  <a:rPr lang="zh-TW" altLang="zh-TW" sz="2600" dirty="0"/>
                  <a:t> </a:t>
                </a:r>
                <a:r>
                  <a:rPr lang="en-US" altLang="zh-TW" sz="2600" dirty="0"/>
                  <a:t>Ω(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TW" altLang="zh-TW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6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6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6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60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en-US" altLang="zh-TW" sz="260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sz="2600" dirty="0"/>
                  <a:t>)</a:t>
                </a: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zh-TW" altLang="en-US" sz="2600" dirty="0"/>
                  <a:t>但仍需驗證是否存在</a:t>
                </a:r>
                <a:r>
                  <a:rPr lang="en-US" altLang="zh-TW" sz="2600" dirty="0"/>
                  <a:t>c &lt; 1</a:t>
                </a:r>
                <a:r>
                  <a:rPr lang="zh-TW" altLang="en-US" sz="2600" dirty="0"/>
                  <a:t>使得 </a:t>
                </a:r>
                <a:r>
                  <a:rPr lang="en-US" altLang="zh-TW" sz="2600" dirty="0"/>
                  <a:t>𝑎</a:t>
                </a:r>
                <a14:m>
                  <m:oMath xmlns:m="http://schemas.openxmlformats.org/officeDocument/2006/math">
                    <m:r>
                      <a:rPr lang="en-US" altLang="zh-TW" sz="26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60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sz="2600" dirty="0"/>
                  <a:t> ≤ 𝑐</a:t>
                </a:r>
                <a14:m>
                  <m:oMath xmlns:m="http://schemas.openxmlformats.org/officeDocument/2006/math">
                    <m:r>
                      <a:rPr lang="en-US" altLang="zh-TW" sz="26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TW" altLang="en-US" sz="2600" dirty="0"/>
                  <a:t> </a:t>
                </a:r>
                <a:endParaRPr lang="en-US" altLang="zh-TW" sz="26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zh-TW" altLang="en-US" sz="2600" dirty="0"/>
                  <a:t>即</a:t>
                </a:r>
                <a14:m>
                  <m:oMath xmlns:m="http://schemas.openxmlformats.org/officeDocument/2006/math">
                    <m:r>
                      <a:rPr lang="en-US" altLang="zh-TW" sz="260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60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6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6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sz="2600" baseline="30000" dirty="0"/>
                  <a:t>3</a:t>
                </a:r>
                <a:r>
                  <a:rPr lang="zh-TW" altLang="en-US" sz="2600" baseline="30000" dirty="0"/>
                  <a:t> </a:t>
                </a:r>
                <a:r>
                  <a:rPr lang="en-US" altLang="zh-TW" sz="2600" dirty="0"/>
                  <a:t>≤ 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6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600" baseline="30000" dirty="0"/>
                  <a:t>3</a:t>
                </a:r>
                <a:r>
                  <a:rPr lang="en-US" altLang="zh-TW" sz="2600" dirty="0"/>
                  <a:t>-&gt; </a:t>
                </a:r>
                <a:r>
                  <a:rPr lang="zh-TW" altLang="en-US" sz="2600" dirty="0"/>
                  <a:t>取</a:t>
                </a:r>
                <a:r>
                  <a:rPr lang="en-US" altLang="zh-TW" sz="2600" dirty="0"/>
                  <a:t>c = 1/2 </a:t>
                </a:r>
                <a:r>
                  <a:rPr lang="zh-TW" altLang="en-US" sz="2600" dirty="0"/>
                  <a:t>即可</a:t>
                </a:r>
                <a:endParaRPr lang="en-US" altLang="zh-TW" sz="2600" dirty="0"/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  <a:spcAft>
                    <a:spcPts val="800"/>
                  </a:spcAft>
                </a:pPr>
                <a:r>
                  <a:rPr lang="zh-TW" altLang="en-US" sz="2600" dirty="0"/>
                  <a:t>所以</a:t>
                </a:r>
                <a:r>
                  <a:rPr lang="en-US" altLang="zh-TW" sz="2600" dirty="0"/>
                  <a:t>T(n)=</a:t>
                </a:r>
                <a:r>
                  <a:rPr lang="zh-TW" altLang="zh-TW" sz="2600" dirty="0"/>
                  <a:t> </a:t>
                </a:r>
                <a:r>
                  <a:rPr lang="en-US" altLang="zh-TW" sz="2600" dirty="0"/>
                  <a:t>Θ(𝑓(𝑛)) = Θ(𝑛</a:t>
                </a:r>
                <a:r>
                  <a:rPr lang="en-US" altLang="zh-TW" sz="2600" baseline="30000" dirty="0"/>
                  <a:t>3</a:t>
                </a:r>
                <a:r>
                  <a:rPr lang="en-US" altLang="zh-TW" sz="2600" dirty="0"/>
                  <a:t>)</a:t>
                </a:r>
                <a:endParaRPr lang="zh-TW" altLang="en-US" sz="26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30F7D366-60F3-93C1-04C7-15E0CC1C7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70" y="2894430"/>
                <a:ext cx="6671313" cy="3187283"/>
              </a:xfrm>
              <a:prstGeom prst="rect">
                <a:avLst/>
              </a:prstGeom>
              <a:blipFill>
                <a:blip r:embed="rId3"/>
                <a:stretch>
                  <a:fillRect l="-1645" t="-3059" b="-40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B178283-DE4E-3049-EE4D-48029CAA9748}"/>
                  </a:ext>
                </a:extLst>
              </p:cNvPr>
              <p:cNvSpPr txBox="1"/>
              <p:nvPr/>
            </p:nvSpPr>
            <p:spPr>
              <a:xfrm>
                <a:off x="7371183" y="3831643"/>
                <a:ext cx="5122507" cy="149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/>
                  <a:t>Case3(</a:t>
                </a:r>
                <a:r>
                  <a:rPr lang="zh-TW" altLang="en-US" sz="2000" dirty="0"/>
                  <a:t>或</a:t>
                </a:r>
                <a:r>
                  <a:rPr lang="en-US" altLang="zh-TW" sz="2000" dirty="0"/>
                  <a:t>Ω(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zh-TW" altLang="zh-TW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TW" sz="200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m:rPr>
                                <m:sty m:val="p"/>
                              </m:rP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ϵ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TW" sz="2000" dirty="0"/>
                  <a:t>))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-&gt; 1</a:t>
                </a:r>
                <a:r>
                  <a:rPr lang="zh-TW" altLang="en-US" sz="2000" dirty="0"/>
                  <a:t>分</a:t>
                </a:r>
                <a:endParaRPr lang="en-US" altLang="zh-TW" sz="2000" dirty="0"/>
              </a:p>
              <a:p>
                <a:r>
                  <a:rPr lang="en-US" altLang="zh-TW" sz="2000" dirty="0"/>
                  <a:t>𝜖 -&gt; 0.5</a:t>
                </a:r>
                <a:r>
                  <a:rPr lang="zh-TW" altLang="en-US" sz="2000" dirty="0"/>
                  <a:t>分 </a:t>
                </a:r>
                <a:r>
                  <a:rPr lang="en-US" altLang="zh-TW" sz="2000" dirty="0"/>
                  <a:t>(1</a:t>
                </a:r>
                <a:r>
                  <a:rPr lang="zh-TW" altLang="en-US" sz="2000" dirty="0"/>
                  <a:t> </a:t>
                </a:r>
                <a:r>
                  <a:rPr lang="en-US" altLang="zh-TW" sz="2000" dirty="0"/>
                  <a:t>or 4</a:t>
                </a:r>
                <a:r>
                  <a:rPr lang="zh-TW" altLang="en-US" sz="2000" dirty="0"/>
                  <a:t> 都可以</a:t>
                </a:r>
                <a:r>
                  <a:rPr lang="en-US" altLang="zh-TW" sz="2000" dirty="0"/>
                  <a:t>)</a:t>
                </a:r>
              </a:p>
              <a:p>
                <a:r>
                  <a:rPr lang="en-US" altLang="zh-TW" sz="2000" dirty="0"/>
                  <a:t>c -&gt; 0.5</a:t>
                </a:r>
                <a:r>
                  <a:rPr lang="zh-TW" altLang="en-US" sz="2000" dirty="0"/>
                  <a:t>分 </a:t>
                </a:r>
                <a:r>
                  <a:rPr lang="en-US" altLang="zh-TW" sz="2000" dirty="0"/>
                  <a:t>(&lt;1 </a:t>
                </a:r>
                <a:r>
                  <a:rPr lang="zh-TW" altLang="en-US" sz="2000" dirty="0"/>
                  <a:t>且符合</a:t>
                </a:r>
                <a14:m>
                  <m:oMath xmlns:m="http://schemas.openxmlformats.org/officeDocument/2006/math"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TW" sz="20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TW" altLang="zh-TW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TW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TW" sz="2000" baseline="30000" dirty="0"/>
                  <a:t>3</a:t>
                </a:r>
                <a:r>
                  <a:rPr lang="zh-TW" altLang="en-US" sz="2000" baseline="30000" dirty="0"/>
                  <a:t> </a:t>
                </a:r>
                <a:r>
                  <a:rPr lang="en-US" altLang="zh-TW" sz="2000" dirty="0"/>
                  <a:t>≤ 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TW" altLang="zh-TW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00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TW" sz="2000" baseline="30000" dirty="0"/>
                  <a:t>3</a:t>
                </a:r>
                <a:r>
                  <a:rPr lang="zh-TW" altLang="en-US" sz="2000" dirty="0"/>
                  <a:t>的皆可</a:t>
                </a:r>
                <a:r>
                  <a:rPr lang="en-US" altLang="zh-TW" sz="2000" dirty="0"/>
                  <a:t>)</a:t>
                </a:r>
              </a:p>
              <a:p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CB178283-DE4E-3049-EE4D-48029CAA9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1183" y="3831643"/>
                <a:ext cx="5122507" cy="1490088"/>
              </a:xfrm>
              <a:prstGeom prst="rect">
                <a:avLst/>
              </a:prstGeom>
              <a:blipFill>
                <a:blip r:embed="rId4"/>
                <a:stretch>
                  <a:fillRect l="-1190" t="-16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879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65D15-C868-4813-8950-16552E90EC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0650"/>
                <a:ext cx="10515600" cy="52793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d.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Answer: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err="1"/>
                  <a:t>abcd</a:t>
                </a:r>
                <a:r>
                  <a:rPr lang="en-US" dirty="0"/>
                  <a:t> (5%)</a:t>
                </a:r>
              </a:p>
              <a:p>
                <a:pPr marL="0" indent="0">
                  <a:buNone/>
                </a:pPr>
                <a:r>
                  <a:rPr lang="en-US" dirty="0"/>
                  <a:t>	d (3%)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365D15-C868-4813-8950-16552E90EC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0650"/>
                <a:ext cx="10515600" cy="5279371"/>
              </a:xfrm>
              <a:blipFill>
                <a:blip r:embed="rId2"/>
                <a:stretch>
                  <a:fillRect l="-1217" t="-184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7. (5%) In the worst case, a red black tree will take how much time to insert an element?</a:t>
            </a:r>
          </a:p>
        </p:txBody>
      </p:sp>
    </p:spTree>
    <p:extLst>
      <p:ext uri="{BB962C8B-B14F-4D97-AF65-F5344CB8AC3E}">
        <p14:creationId xmlns:p14="http://schemas.microsoft.com/office/powerpoint/2010/main" val="3044746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 Pre-order &amp; in-order traversals</a:t>
            </a:r>
          </a:p>
          <a:p>
            <a:pPr marL="0" indent="0">
              <a:buNone/>
            </a:pPr>
            <a:r>
              <a:rPr lang="en-US" dirty="0"/>
              <a:t>b. In-order &amp; level-order traversals</a:t>
            </a:r>
          </a:p>
          <a:p>
            <a:pPr marL="0" indent="0">
              <a:buNone/>
            </a:pPr>
            <a:r>
              <a:rPr lang="en-US" dirty="0"/>
              <a:t>c. The tree is a completed binary tree &amp; post-order traversal</a:t>
            </a:r>
          </a:p>
          <a:p>
            <a:pPr marL="0" indent="0">
              <a:buNone/>
            </a:pPr>
            <a:r>
              <a:rPr lang="en-US" dirty="0"/>
              <a:t>d. The tree is a binary search tree &amp; in-order traversal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In-order and BST only show ascending order of the nodes </a:t>
            </a:r>
          </a:p>
          <a:p>
            <a:pPr marL="0" indent="0">
              <a:buNone/>
            </a:pPr>
            <a:r>
              <a:rPr lang="en-US" dirty="0"/>
              <a:t>e. The tree is a binary search tree &amp; post-order traversal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</a:t>
            </a:r>
            <a:r>
              <a:rPr lang="en-US" dirty="0" err="1"/>
              <a:t>abce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8. (5%) Which of the following statements provides enough information to build a unique binary tree?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5AE57BA-B552-4445-9F02-18A691D0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998" y="4555471"/>
            <a:ext cx="3387509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95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 Binary Search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9.1 (25%) Please build different trees by inserting 40,60,55,15,20,5,25, and 30 sequentially.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A356AE-5E7B-4C28-BF1A-D094534BE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68" y="2108278"/>
            <a:ext cx="3460863" cy="335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21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b. AVL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9.1 (25%) Please build different trees by inserting 40,60,55,15,20,5,25, and 30 sequentially.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FEF8E6-C4F1-4E65-84B1-4BE91BFF8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40" y="2339246"/>
            <a:ext cx="3251310" cy="276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3110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c. Splay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9.1 (25%) Please build different trees by inserting 40,60,55,15,20,5,25, and 30 sequentially.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8E6106-2165-44AD-9A7D-96ECD922A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975" y="2063704"/>
            <a:ext cx="3088049" cy="273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6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d. </a:t>
            </a:r>
            <a:r>
              <a:rPr lang="en-US" altLang="zh-TW" dirty="0"/>
              <a:t>2-3</a:t>
            </a:r>
            <a:r>
              <a:rPr lang="zh-TW" altLang="en-US" dirty="0"/>
              <a:t> </a:t>
            </a:r>
            <a:r>
              <a:rPr lang="en-US" dirty="0"/>
              <a:t>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9.1 (25%) Please build different trees by inserting 40,60,55,15,20,5,25, and 30 sequentially.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0E8059F-3D08-48C7-B327-D7CDF7AEA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052" y="2588169"/>
            <a:ext cx="3593895" cy="217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443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 Red Black</a:t>
            </a:r>
            <a:r>
              <a:rPr lang="zh-TW" altLang="en-US" dirty="0"/>
              <a:t> </a:t>
            </a:r>
            <a:r>
              <a:rPr lang="en-US" dirty="0"/>
              <a:t>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9.1 (25%) Please build different trees by inserting 40,60,55,15,20,5,25, and 30 sequentially.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2C68A7-86A7-4C0C-B626-4CD21D863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7715" y="1924629"/>
            <a:ext cx="5376569" cy="300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195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a. Binary Search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9.2 (20%) Based on the trees built in the previous question, please delete 55 and 15 sequentially.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CBFE883-D3C9-45D7-A874-40D2E9A10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36" y="2386319"/>
            <a:ext cx="2602184" cy="3288031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095873D8-E666-4165-9D57-66EA69210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0062" y="2386319"/>
            <a:ext cx="4513508" cy="32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29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C96867-9FF0-4A91-9332-9B57DD8F7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(15%; 3% each) Write in increasing order of time complexity: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617C54-836C-4174-8198-BDFAB404C6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1448" cy="4351338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𝑛𝑙𝑜𝑔𝑛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+ 30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+ 6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+ 100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+ 6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2.5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+ 100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+ 2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p>
                            </m:sSup>
                          </m:e>
                        </m:ra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𝑛𝑙𝑜𝑔𝑛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lphaLcPeriod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0.5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0.5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𝑙𝑜𝑔𝑛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𝑙𝑜𝑔𝑛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𝑛𝑙𝑜𝑔𝑛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+ 5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  <a:p>
                <a:pPr marL="514350" indent="-514350">
                  <a:buFont typeface="+mj-lt"/>
                  <a:buAutoNum type="alphaL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2617C54-836C-4174-8198-BDFAB404C6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1448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914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b. AVL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9.2 (20%) Based on the trees built in the previous question, please delete 55 and 15 sequentially.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2E2379AA-257E-4A43-B315-AB328AA26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193" y="2344421"/>
            <a:ext cx="3055714" cy="252475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BACEFBE-3ACC-4294-ADEE-FA1254B1B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95" y="2346325"/>
            <a:ext cx="2843920" cy="2292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49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c. Splay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9.2 (20%) Based on the trees built in the previous question, please delete 55 and 15 sequentially.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88042FA-824C-4B96-AAA6-A3AFCC63E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442" y="2287657"/>
            <a:ext cx="2834895" cy="289981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7D4E69A-B733-4824-ACBF-E95C0B09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59" y="2287657"/>
            <a:ext cx="2781060" cy="2710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2733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650"/>
            <a:ext cx="10515600" cy="5279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d. 2-3 Tree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20774"/>
          </a:xfrm>
        </p:spPr>
        <p:txBody>
          <a:bodyPr>
            <a:normAutofit/>
          </a:bodyPr>
          <a:lstStyle/>
          <a:p>
            <a:r>
              <a:rPr lang="en-US" sz="2800" dirty="0"/>
              <a:t>9.2 (20%) Based on the trees built in the previous question, please delete 55 and 15 sequentially.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61610F2-0C7B-4886-88E7-DEF7D5294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067" y="2867622"/>
            <a:ext cx="3901866" cy="165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870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96F24-4775-4F26-87E1-C2233F15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3412"/>
            <a:ext cx="10515600" cy="577355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10. (10%; 5% each) Suppose there is a priority queue that supports three priority levels (0: high priority, 1: medium priority, 2: low priority). The priority queue is implemented using a 5x5 2D array, where each priority is represented as the rows of the array, and is implemented like a circular queue with a ‘front’ and ‘rear’ pointer for each priority level.</a:t>
            </a:r>
          </a:p>
          <a:p>
            <a:pPr marL="0" indent="0">
              <a:buNone/>
            </a:pPr>
            <a:r>
              <a:rPr lang="en-US" dirty="0">
                <a:latin typeface="+mj-lt"/>
              </a:rPr>
              <a:t>Note: Pseudocodes or detailed implementation in C or C++ is accepted. </a:t>
            </a:r>
          </a:p>
          <a:p>
            <a:pPr marL="514350" indent="-514350">
              <a:buAutoNum type="alphaLcPeriod"/>
            </a:pPr>
            <a:r>
              <a:rPr lang="en-US" dirty="0">
                <a:latin typeface="+mj-lt"/>
              </a:rPr>
              <a:t>‘push’ function that takes two parameters: 'value' (the value to be inserted) and 'priority' (the priority level). The function inserts element to the back of the appropriate queue according to its priority.</a:t>
            </a:r>
          </a:p>
          <a:p>
            <a:pPr marL="514350" indent="-514350">
              <a:buAutoNum type="alphaLcPeriod"/>
            </a:pPr>
            <a:r>
              <a:rPr lang="en-US" dirty="0">
                <a:latin typeface="+mj-lt"/>
              </a:rPr>
              <a:t>b. ‘pop’ function that will remove and return the top element starting from the highest priority. </a:t>
            </a:r>
          </a:p>
        </p:txBody>
      </p:sp>
    </p:spTree>
    <p:extLst>
      <p:ext uri="{BB962C8B-B14F-4D97-AF65-F5344CB8AC3E}">
        <p14:creationId xmlns:p14="http://schemas.microsoft.com/office/powerpoint/2010/main" val="24093636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A346-4D8C-4AAC-B9DC-223F45A9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points: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E1C0-2C73-455E-B0C9-015750E26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a circular queue (front and rear pointers can go around the queue in a circular manner)</a:t>
            </a:r>
          </a:p>
          <a:p>
            <a:pPr lvl="1"/>
            <a:r>
              <a:rPr lang="en-US" dirty="0"/>
              <a:t>Use mod (%)</a:t>
            </a:r>
          </a:p>
          <a:p>
            <a:r>
              <a:rPr lang="en-US" dirty="0"/>
              <a:t>Implementation of FIFO</a:t>
            </a:r>
          </a:p>
          <a:p>
            <a:pPr lvl="1"/>
            <a:r>
              <a:rPr lang="en-US" dirty="0"/>
              <a:t>Push to the end of queue (rear)</a:t>
            </a:r>
          </a:p>
          <a:p>
            <a:pPr lvl="1"/>
            <a:r>
              <a:rPr lang="en-US" dirty="0"/>
              <a:t>Pop from the front of queue (front)</a:t>
            </a:r>
          </a:p>
          <a:p>
            <a:r>
              <a:rPr lang="en-US" dirty="0"/>
              <a:t>Push to the correct location according to the given priority</a:t>
            </a:r>
          </a:p>
          <a:p>
            <a:r>
              <a:rPr lang="en-US" dirty="0"/>
              <a:t>Pop elements starting with the highest priority</a:t>
            </a:r>
          </a:p>
          <a:p>
            <a:r>
              <a:rPr lang="en-US" dirty="0"/>
              <a:t>Checking if the queue is full or empty beforehand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807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33013-3D5B-4E7D-BCEC-2369A26B5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void push(int value, int priority) {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isFull</a:t>
            </a:r>
            <a:r>
              <a:rPr lang="en-US" dirty="0"/>
              <a:t>(priority))</a:t>
            </a:r>
          </a:p>
          <a:p>
            <a:pPr marL="0" indent="0">
              <a:buNone/>
            </a:pPr>
            <a:r>
              <a:rPr lang="en-US" dirty="0"/>
              <a:t>		return;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[priority][rear[priority]] = value;</a:t>
            </a:r>
          </a:p>
          <a:p>
            <a:pPr marL="0" indent="0">
              <a:buNone/>
            </a:pPr>
            <a:r>
              <a:rPr lang="en-US" dirty="0"/>
              <a:t>	rear[priority] = (rear[priority] + 1) % 5;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624EBE-833F-4304-8471-82494877E985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1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a. </a:t>
            </a:r>
            <a:r>
              <a:rPr lang="en-US" sz="2800" b="1" dirty="0"/>
              <a:t>push</a:t>
            </a:r>
            <a:r>
              <a:rPr lang="en-US" sz="2800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34070996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E1C3-410E-4015-9696-41013175E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13416"/>
          </a:xfrm>
        </p:spPr>
        <p:txBody>
          <a:bodyPr>
            <a:normAutofit/>
          </a:bodyPr>
          <a:lstStyle/>
          <a:p>
            <a:r>
              <a:rPr lang="en-US" sz="2800" dirty="0"/>
              <a:t>b. </a:t>
            </a:r>
            <a:r>
              <a:rPr lang="en-US" sz="2800" b="1" dirty="0"/>
              <a:t>pop</a:t>
            </a:r>
            <a:r>
              <a:rPr lang="en-US" sz="2800" dirty="0"/>
              <a:t>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71CC3-CEBA-4FF1-BDCF-661719A12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8847"/>
            <a:ext cx="10515600" cy="53788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int pop() {</a:t>
            </a:r>
          </a:p>
          <a:p>
            <a:pPr marL="0" indent="0">
              <a:buNone/>
            </a:pPr>
            <a:r>
              <a:rPr lang="en-US" dirty="0"/>
              <a:t>	int </a:t>
            </a:r>
            <a:r>
              <a:rPr lang="en-US" dirty="0" err="1"/>
              <a:t>highestPriority</a:t>
            </a:r>
            <a:r>
              <a:rPr lang="en-US" dirty="0"/>
              <a:t> = -1;</a:t>
            </a:r>
          </a:p>
          <a:p>
            <a:pPr marL="0" indent="0">
              <a:buNone/>
            </a:pPr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3;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 marL="0" indent="0">
              <a:buNone/>
            </a:pPr>
            <a:r>
              <a:rPr lang="en-US" dirty="0"/>
              <a:t>		if (!</a:t>
            </a:r>
            <a:r>
              <a:rPr lang="en-US" dirty="0" err="1"/>
              <a:t>isEmpty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)){</a:t>
            </a:r>
          </a:p>
          <a:p>
            <a:pPr marL="0" indent="0">
              <a:buNone/>
            </a:pPr>
            <a:r>
              <a:rPr lang="en-US" dirty="0"/>
              <a:t>			</a:t>
            </a:r>
            <a:r>
              <a:rPr lang="en-US" dirty="0" err="1"/>
              <a:t>highestPriority</a:t>
            </a:r>
            <a:r>
              <a:rPr lang="en-US" dirty="0"/>
              <a:t> =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break;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if (</a:t>
            </a:r>
            <a:r>
              <a:rPr lang="en-US" dirty="0" err="1"/>
              <a:t>highestPriority</a:t>
            </a:r>
            <a:r>
              <a:rPr lang="en-US" dirty="0"/>
              <a:t> == -1)</a:t>
            </a:r>
          </a:p>
          <a:p>
            <a:pPr marL="0" indent="0">
              <a:buNone/>
            </a:pPr>
            <a:r>
              <a:rPr lang="en-US" dirty="0"/>
              <a:t>		return -1;</a:t>
            </a:r>
          </a:p>
          <a:p>
            <a:pPr marL="0" indent="0">
              <a:buNone/>
            </a:pPr>
            <a:r>
              <a:rPr lang="en-US" dirty="0"/>
              <a:t>	int popped =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highestPriority</a:t>
            </a:r>
            <a:r>
              <a:rPr lang="en-US" dirty="0"/>
              <a:t>][front[</a:t>
            </a:r>
            <a:r>
              <a:rPr lang="en-US" dirty="0" err="1"/>
              <a:t>highestPriority</a:t>
            </a:r>
            <a:r>
              <a:rPr lang="en-US" dirty="0"/>
              <a:t>]];</a:t>
            </a:r>
          </a:p>
          <a:p>
            <a:pPr marL="0" indent="0">
              <a:buNone/>
            </a:pPr>
            <a:r>
              <a:rPr lang="en-US" dirty="0"/>
              <a:t>	front[</a:t>
            </a:r>
            <a:r>
              <a:rPr lang="en-US" dirty="0" err="1"/>
              <a:t>highestPriority</a:t>
            </a:r>
            <a:r>
              <a:rPr lang="en-US" dirty="0"/>
              <a:t>] = (front[</a:t>
            </a:r>
            <a:r>
              <a:rPr lang="en-US" dirty="0" err="1"/>
              <a:t>highestPriority</a:t>
            </a:r>
            <a:r>
              <a:rPr lang="en-US" dirty="0"/>
              <a:t>] + 1) % 5;</a:t>
            </a:r>
          </a:p>
          <a:p>
            <a:pPr marL="0" indent="0">
              <a:buNone/>
            </a:pPr>
            <a:r>
              <a:rPr lang="en-US" dirty="0"/>
              <a:t>	return popped;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7462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0532B9C3-19B6-6164-4D46-3C4381983B3D}"/>
              </a:ext>
            </a:extLst>
          </p:cNvPr>
          <p:cNvGraphicFramePr>
            <a:graphicFrameLocks/>
          </p:cNvGraphicFramePr>
          <p:nvPr/>
        </p:nvGraphicFramePr>
        <p:xfrm>
          <a:off x="2780030" y="811530"/>
          <a:ext cx="6631940" cy="52349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5CCB49AC-5D33-45A7-8716-3AE0CEBF27F5}"/>
              </a:ext>
            </a:extLst>
          </p:cNvPr>
          <p:cNvSpPr txBox="1"/>
          <p:nvPr/>
        </p:nvSpPr>
        <p:spPr>
          <a:xfrm>
            <a:off x="635000" y="1054100"/>
            <a:ext cx="1752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Average : 50.44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646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7289D-F69C-4C5D-AE7B-8E3D3355D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2. (5%) Given a row-major </a:t>
            </a:r>
            <a:r>
              <a:rPr lang="en-US" sz="2800" b="1" dirty="0"/>
              <a:t>upper triangular </a:t>
            </a:r>
            <a:r>
              <a:rPr lang="en-US" sz="2800" dirty="0"/>
              <a:t>matrix 𝐴 with both rows and columns of size 20. If the starting memory location is 5 and the size of each element is 2, what is the row and column index of 𝐴 that has the memory location 275? Hint: The starting element is 𝐴</a:t>
            </a:r>
            <a:r>
              <a:rPr lang="en-US" sz="1800" dirty="0"/>
              <a:t>1,1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5F0D5E-7998-4258-9CEE-39128643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232" y="1383335"/>
            <a:ext cx="3246401" cy="3284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9C599EF-69B1-45A3-81B3-6490257A83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25972"/>
                <a:ext cx="8080479" cy="380790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+20×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ⅈ</m:t>
                            </m:r>
                            <m:r>
                              <a:rPr lang="en-US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ⅈ−1</m:t>
                                </m:r>
                              </m:e>
                            </m:d>
                          </m:num>
                          <m:den>
                            <m:r>
                              <a:rPr lang="en-US" i="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×2=275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Upper triangular: </a:t>
                </a:r>
                <a:r>
                  <a:rPr lang="en-US" dirty="0" err="1"/>
                  <a:t>i</a:t>
                </a:r>
                <a:r>
                  <a:rPr lang="en-US" dirty="0"/>
                  <a:t> ≤ j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 = 9, j = 12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Answer: A</a:t>
                </a:r>
                <a:r>
                  <a:rPr lang="en-US" sz="1800" dirty="0"/>
                  <a:t>9,12</a:t>
                </a:r>
              </a:p>
              <a:p>
                <a:pPr marL="0" indent="0">
                  <a:buNone/>
                </a:pPr>
                <a:r>
                  <a:rPr lang="zh-CN" altLang="en-US" sz="1800" dirty="0"/>
                  <a:t>寫對的公式 （</a:t>
                </a:r>
                <a:r>
                  <a:rPr lang="en-US" altLang="zh-CN" sz="1800" dirty="0"/>
                  <a:t>3%</a:t>
                </a:r>
                <a:r>
                  <a:rPr lang="zh-CN" altLang="en-US" sz="1800" dirty="0"/>
                  <a:t>）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9C599EF-69B1-45A3-81B3-6490257A83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25972"/>
                <a:ext cx="8080479" cy="3807909"/>
              </a:xfrm>
              <a:blipFill>
                <a:blip r:embed="rId3"/>
                <a:stretch>
                  <a:fillRect l="-15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8A52882B-86EA-4FC1-A026-FB571C5A4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780" y="1941377"/>
            <a:ext cx="8080479" cy="63390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995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4BC79-CD66-4844-B32B-5B408FC4F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3. (5%) Given the expression 𝐴 + ((𝐵 − 𝐶 ÷ 𝐷) − 𝐸) × (𝐹 + 𝐺), please show the content in the stack after the operand 𝐸 is read in postfix transformation.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737D71-79C4-468F-A9C1-FEFC46C5C8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9525307"/>
              </p:ext>
            </p:extLst>
          </p:nvPr>
        </p:nvGraphicFramePr>
        <p:xfrm>
          <a:off x="4863353" y="1415228"/>
          <a:ext cx="680869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499">
                  <a:extLst>
                    <a:ext uri="{9D8B030D-6E8A-4147-A177-3AD203B41FA5}">
                      <a16:colId xmlns:a16="http://schemas.microsoft.com/office/drawing/2014/main" val="2410033595"/>
                    </a:ext>
                  </a:extLst>
                </a:gridCol>
                <a:gridCol w="2013699">
                  <a:extLst>
                    <a:ext uri="{9D8B030D-6E8A-4147-A177-3AD203B41FA5}">
                      <a16:colId xmlns:a16="http://schemas.microsoft.com/office/drawing/2014/main" val="2333076873"/>
                    </a:ext>
                  </a:extLst>
                </a:gridCol>
                <a:gridCol w="3143496">
                  <a:extLst>
                    <a:ext uri="{9D8B030D-6E8A-4147-A177-3AD203B41FA5}">
                      <a16:colId xmlns:a16="http://schemas.microsoft.com/office/drawing/2014/main" val="30802821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Infix Scanned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Postfix Expression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425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514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9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667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5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(+((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078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(+((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816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(+((-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684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(+((-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13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(+((-/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625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(+((-/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05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(+(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ABCD/-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9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(+(-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ABCD/-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532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(+(-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ABCD/-E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04920"/>
                  </a:ext>
                </a:extLst>
              </a:tr>
            </a:tbl>
          </a:graphicData>
        </a:graphic>
      </p:graphicFrame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259E9180-8C7C-47AC-914D-5E7459B2B0F6}"/>
              </a:ext>
            </a:extLst>
          </p:cNvPr>
          <p:cNvSpPr txBox="1">
            <a:spLocks/>
          </p:cNvSpPr>
          <p:nvPr/>
        </p:nvSpPr>
        <p:spPr>
          <a:xfrm>
            <a:off x="838200" y="1777101"/>
            <a:ext cx="4025153" cy="3807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Answer: (+(-</a:t>
            </a:r>
          </a:p>
        </p:txBody>
      </p:sp>
    </p:spTree>
    <p:extLst>
      <p:ext uri="{BB962C8B-B14F-4D97-AF65-F5344CB8AC3E}">
        <p14:creationId xmlns:p14="http://schemas.microsoft.com/office/powerpoint/2010/main" val="548439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D15-C868-4813-8950-16552E90E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9906"/>
            <a:ext cx="10515600" cy="5630115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lphaLcPeriod"/>
            </a:pPr>
            <a:r>
              <a:rPr lang="en-US" sz="2800" dirty="0"/>
              <a:t>Circular linked list is a type of linked list where </a:t>
            </a:r>
            <a:r>
              <a:rPr lang="en-US" sz="2800" dirty="0">
                <a:solidFill>
                  <a:srgbClr val="FF0000"/>
                </a:solidFill>
              </a:rPr>
              <a:t>the first node contains a pointer to the last node</a:t>
            </a:r>
            <a:r>
              <a:rPr lang="en-US" sz="2800" dirty="0"/>
              <a:t> of the list.</a:t>
            </a:r>
          </a:p>
          <a:p>
            <a:pPr lvl="1"/>
            <a:r>
              <a:rPr lang="en-US" dirty="0"/>
              <a:t>The last node contains a pointer to the first node of the list.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>
                <a:solidFill>
                  <a:srgbClr val="FF0000"/>
                </a:solidFill>
              </a:rPr>
              <a:t>Double ended </a:t>
            </a:r>
            <a:r>
              <a:rPr lang="en-US" sz="2800" dirty="0"/>
              <a:t>linked list is a type of linked list where each node contains a pointer to the next as well as the previous node in the sequence.</a:t>
            </a:r>
          </a:p>
          <a:p>
            <a:pPr lvl="1"/>
            <a:r>
              <a:rPr lang="en-US" dirty="0"/>
              <a:t>Doubly linked list</a:t>
            </a:r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A linked list </a:t>
            </a:r>
            <a:r>
              <a:rPr lang="en-US" sz="2800" dirty="0">
                <a:solidFill>
                  <a:srgbClr val="FF0000"/>
                </a:solidFill>
              </a:rPr>
              <a:t>stores its nodes in consecutive memory locations.</a:t>
            </a:r>
          </a:p>
          <a:p>
            <a:pPr lvl="1"/>
            <a:r>
              <a:rPr lang="en-US" dirty="0"/>
              <a:t>A linked list </a:t>
            </a:r>
            <a:r>
              <a:rPr lang="en-US" b="1" dirty="0"/>
              <a:t>does not </a:t>
            </a:r>
            <a:r>
              <a:rPr lang="en-US" dirty="0"/>
              <a:t>store its nodes in consecutive memory locations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A linked list </a:t>
            </a:r>
            <a:r>
              <a:rPr lang="en-US" sz="2800" dirty="0">
                <a:solidFill>
                  <a:srgbClr val="FF0000"/>
                </a:solidFill>
              </a:rPr>
              <a:t>allows random access of data.</a:t>
            </a:r>
          </a:p>
          <a:p>
            <a:pPr lvl="1"/>
            <a:r>
              <a:rPr lang="en-US" dirty="0"/>
              <a:t>A linked list </a:t>
            </a:r>
            <a:r>
              <a:rPr lang="en-US" b="1" dirty="0"/>
              <a:t>does not </a:t>
            </a:r>
            <a:r>
              <a:rPr lang="en-US" dirty="0"/>
              <a:t>allow random access of data</a:t>
            </a:r>
            <a:endParaRPr lang="en-US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lphaLcPeriod"/>
            </a:pPr>
            <a:r>
              <a:rPr lang="en-US" sz="2800" dirty="0"/>
              <a:t>Nodes in a linked list can be accessed only in a sequential manner.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e</a:t>
            </a:r>
            <a:endParaRPr lang="en-US" sz="2800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8931E8-5065-4B43-A1F5-3A06AD235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1346"/>
          </a:xfrm>
        </p:spPr>
        <p:txBody>
          <a:bodyPr>
            <a:normAutofit/>
          </a:bodyPr>
          <a:lstStyle/>
          <a:p>
            <a:r>
              <a:rPr lang="en-US" sz="2800" dirty="0"/>
              <a:t>4. (5%) Choose all the correct statements about linked list.</a:t>
            </a:r>
          </a:p>
        </p:txBody>
      </p:sp>
    </p:spTree>
    <p:extLst>
      <p:ext uri="{BB962C8B-B14F-4D97-AF65-F5344CB8AC3E}">
        <p14:creationId xmlns:p14="http://schemas.microsoft.com/office/powerpoint/2010/main" val="2233794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4D146A6-6D94-26E5-D15F-C79E217D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6" y="878310"/>
            <a:ext cx="9406812" cy="53134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5. (5%) </a:t>
            </a:r>
            <a:r>
              <a:rPr lang="en-US" altLang="zh-TW" sz="2800" dirty="0"/>
              <a:t>If a list in prefix transformation is WQERTSDAZGH, and in postfix transformation is ESTADRQGHZW. Choose all the correct statements can be the list in infix transformation? </a:t>
            </a:r>
            <a:br>
              <a:rPr lang="zh-TW" altLang="zh-TW" sz="2800" dirty="0"/>
            </a:b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3F4AC6-F4EF-D140-BD32-F5510A55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6" y="1926314"/>
            <a:ext cx="2651448" cy="5630115"/>
          </a:xfrm>
        </p:spPr>
        <p:txBody>
          <a:bodyPr>
            <a:normAutofit/>
          </a:bodyPr>
          <a:lstStyle/>
          <a:p>
            <a:pPr marL="342900" indent="-342900">
              <a:spcAft>
                <a:spcPts val="800"/>
              </a:spcAft>
              <a:buFont typeface="+mj-lt"/>
              <a:buAutoNum type="alphaLcPeriod"/>
            </a:pPr>
            <a:r>
              <a:rPr lang="en-US" altLang="zh-TW" sz="2600" dirty="0"/>
              <a:t>EQSTRDAWGZH</a:t>
            </a:r>
            <a:endParaRPr lang="zh-TW" altLang="zh-TW" sz="2600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44DE418-10E4-8882-EC17-DB9A1BBA5D55}"/>
              </a:ext>
            </a:extLst>
          </p:cNvPr>
          <p:cNvSpPr/>
          <p:nvPr/>
        </p:nvSpPr>
        <p:spPr>
          <a:xfrm>
            <a:off x="4284414" y="3726735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2FE6F93-CF2E-D51D-A629-EEC7E28AD493}"/>
              </a:ext>
            </a:extLst>
          </p:cNvPr>
          <p:cNvSpPr/>
          <p:nvPr/>
        </p:nvSpPr>
        <p:spPr>
          <a:xfrm>
            <a:off x="5485807" y="371302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1EC9C18-90E7-622A-6704-E09B4D5C3BB8}"/>
              </a:ext>
            </a:extLst>
          </p:cNvPr>
          <p:cNvSpPr/>
          <p:nvPr/>
        </p:nvSpPr>
        <p:spPr>
          <a:xfrm>
            <a:off x="4920854" y="3043642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DFD6FDD-916B-4532-B6F2-649D91308F9F}"/>
              </a:ext>
            </a:extLst>
          </p:cNvPr>
          <p:cNvSpPr/>
          <p:nvPr/>
        </p:nvSpPr>
        <p:spPr>
          <a:xfrm>
            <a:off x="4231941" y="5096433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1DC48B6C-1B9B-A84F-0FD1-4577032A11D4}"/>
              </a:ext>
            </a:extLst>
          </p:cNvPr>
          <p:cNvSpPr/>
          <p:nvPr/>
        </p:nvSpPr>
        <p:spPr>
          <a:xfrm>
            <a:off x="5879437" y="2379374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100454B-0110-8624-B9FB-EB95EC1F3CE0}"/>
              </a:ext>
            </a:extLst>
          </p:cNvPr>
          <p:cNvSpPr/>
          <p:nvPr/>
        </p:nvSpPr>
        <p:spPr>
          <a:xfrm>
            <a:off x="6687200" y="5096433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AF2FDCE-AE95-E1B4-E8D0-36F4BF276CE4}"/>
              </a:ext>
            </a:extLst>
          </p:cNvPr>
          <p:cNvSpPr/>
          <p:nvPr/>
        </p:nvSpPr>
        <p:spPr>
          <a:xfrm>
            <a:off x="6873054" y="2988619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Z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6574D23-EE0B-9241-BC2B-15449067C007}"/>
              </a:ext>
            </a:extLst>
          </p:cNvPr>
          <p:cNvCxnSpPr>
            <a:cxnSpLocks/>
            <a:stCxn id="13" idx="2"/>
            <a:endCxn id="11" idx="7"/>
          </p:cNvCxnSpPr>
          <p:nvPr/>
        </p:nvCxnSpPr>
        <p:spPr>
          <a:xfrm flipH="1">
            <a:off x="5374386" y="2645047"/>
            <a:ext cx="505051" cy="47640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AAF81BA8-BFC8-CAA3-9676-B6E07D1ACA01}"/>
              </a:ext>
            </a:extLst>
          </p:cNvPr>
          <p:cNvCxnSpPr>
            <a:cxnSpLocks/>
            <a:stCxn id="13" idx="6"/>
            <a:endCxn id="18" idx="1"/>
          </p:cNvCxnSpPr>
          <p:nvPr/>
        </p:nvCxnSpPr>
        <p:spPr>
          <a:xfrm>
            <a:off x="6410783" y="2645047"/>
            <a:ext cx="540085" cy="42138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CD8AFC73-3A8B-3E03-5535-81C58A50F68B}"/>
              </a:ext>
            </a:extLst>
          </p:cNvPr>
          <p:cNvCxnSpPr>
            <a:cxnSpLocks/>
            <a:stCxn id="11" idx="3"/>
            <a:endCxn id="9" idx="7"/>
          </p:cNvCxnSpPr>
          <p:nvPr/>
        </p:nvCxnSpPr>
        <p:spPr>
          <a:xfrm flipH="1">
            <a:off x="4737946" y="3497174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D5F42E49-3083-B1A7-8504-77E997D09699}"/>
              </a:ext>
            </a:extLst>
          </p:cNvPr>
          <p:cNvCxnSpPr>
            <a:cxnSpLocks/>
            <a:stCxn id="11" idx="5"/>
            <a:endCxn id="10" idx="1"/>
          </p:cNvCxnSpPr>
          <p:nvPr/>
        </p:nvCxnSpPr>
        <p:spPr>
          <a:xfrm>
            <a:off x="5374386" y="3497174"/>
            <a:ext cx="189235" cy="293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F648E3BE-8964-EF78-4A85-276D86C06B62}"/>
              </a:ext>
            </a:extLst>
          </p:cNvPr>
          <p:cNvCxnSpPr>
            <a:cxnSpLocks/>
            <a:stCxn id="42" idx="3"/>
            <a:endCxn id="12" idx="7"/>
          </p:cNvCxnSpPr>
          <p:nvPr/>
        </p:nvCxnSpPr>
        <p:spPr>
          <a:xfrm flipH="1">
            <a:off x="4685473" y="4858480"/>
            <a:ext cx="281720" cy="31576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3E0CE556-26FA-B06A-3807-DB5F71F4268C}"/>
              </a:ext>
            </a:extLst>
          </p:cNvPr>
          <p:cNvCxnSpPr>
            <a:cxnSpLocks/>
            <a:stCxn id="43" idx="5"/>
            <a:endCxn id="17" idx="1"/>
          </p:cNvCxnSpPr>
          <p:nvPr/>
        </p:nvCxnSpPr>
        <p:spPr>
          <a:xfrm>
            <a:off x="6520828" y="4865317"/>
            <a:ext cx="244186" cy="30893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橢圓 41">
            <a:extLst>
              <a:ext uri="{FF2B5EF4-FFF2-40B4-BE49-F238E27FC236}">
                <a16:creationId xmlns:a16="http://schemas.microsoft.com/office/drawing/2014/main" id="{896C0EAF-7A4E-904D-3992-C8178EFE0D92}"/>
              </a:ext>
            </a:extLst>
          </p:cNvPr>
          <p:cNvSpPr/>
          <p:nvPr/>
        </p:nvSpPr>
        <p:spPr>
          <a:xfrm>
            <a:off x="4889379" y="4404948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1C60A6C9-3C14-6F19-76AE-81E4E7F0BB01}"/>
              </a:ext>
            </a:extLst>
          </p:cNvPr>
          <p:cNvSpPr/>
          <p:nvPr/>
        </p:nvSpPr>
        <p:spPr>
          <a:xfrm>
            <a:off x="6067296" y="4411785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E3BC186D-BCD2-15D2-D468-B8B5A021D672}"/>
              </a:ext>
            </a:extLst>
          </p:cNvPr>
          <p:cNvCxnSpPr>
            <a:cxnSpLocks/>
            <a:stCxn id="10" idx="3"/>
            <a:endCxn id="42" idx="7"/>
          </p:cNvCxnSpPr>
          <p:nvPr/>
        </p:nvCxnSpPr>
        <p:spPr>
          <a:xfrm flipH="1">
            <a:off x="5342911" y="4166558"/>
            <a:ext cx="220710" cy="31620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04D42A2-BCAA-55C9-91C7-AD5C51BDB8EC}"/>
              </a:ext>
            </a:extLst>
          </p:cNvPr>
          <p:cNvCxnSpPr>
            <a:cxnSpLocks/>
            <a:stCxn id="10" idx="5"/>
            <a:endCxn id="43" idx="1"/>
          </p:cNvCxnSpPr>
          <p:nvPr/>
        </p:nvCxnSpPr>
        <p:spPr>
          <a:xfrm>
            <a:off x="5939339" y="4166558"/>
            <a:ext cx="205771" cy="32304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橢圓 49">
            <a:extLst>
              <a:ext uri="{FF2B5EF4-FFF2-40B4-BE49-F238E27FC236}">
                <a16:creationId xmlns:a16="http://schemas.microsoft.com/office/drawing/2014/main" id="{A670AEE6-3BEB-3C2C-C178-74AA82AC4187}"/>
              </a:ext>
            </a:extLst>
          </p:cNvPr>
          <p:cNvSpPr/>
          <p:nvPr/>
        </p:nvSpPr>
        <p:spPr>
          <a:xfrm>
            <a:off x="6233668" y="368526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B5F588C-D636-1E36-E52F-8C480A24991D}"/>
              </a:ext>
            </a:extLst>
          </p:cNvPr>
          <p:cNvSpPr/>
          <p:nvPr/>
        </p:nvSpPr>
        <p:spPr>
          <a:xfrm>
            <a:off x="7435061" y="3671557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D831B81B-BC85-2D8D-0BAC-33522E671177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6687200" y="3455705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253DEEEE-4349-20AD-29F9-9AA350862694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7323640" y="3455705"/>
            <a:ext cx="189235" cy="293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1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4D146A6-6D94-26E5-D15F-C79E217D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6" y="878310"/>
            <a:ext cx="9406812" cy="53134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5. (5%) </a:t>
            </a:r>
            <a:r>
              <a:rPr lang="en-US" altLang="zh-TW" sz="2800" dirty="0"/>
              <a:t>If a list in prefix transformation is WQERTSDAZGH, and in postfix transformation is ESTADRQGHZW. Choose all the correct statements can be the list in infix transformation? </a:t>
            </a:r>
            <a:br>
              <a:rPr lang="zh-TW" altLang="zh-TW" sz="2800" dirty="0"/>
            </a:b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3F4AC6-F4EF-D140-BD32-F5510A55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6" y="1926314"/>
            <a:ext cx="2651448" cy="5630115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altLang="zh-TW" sz="2600" dirty="0"/>
              <a:t>b. EQTSRADWGZH</a:t>
            </a:r>
            <a:endParaRPr lang="zh-TW" altLang="zh-TW" sz="2600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79B6D5B9-E366-9898-FCCF-BD5D3F36394D}"/>
              </a:ext>
            </a:extLst>
          </p:cNvPr>
          <p:cNvSpPr/>
          <p:nvPr/>
        </p:nvSpPr>
        <p:spPr>
          <a:xfrm>
            <a:off x="4284414" y="3726735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8C98EB03-6660-5ABE-24EE-B902A7420EBB}"/>
              </a:ext>
            </a:extLst>
          </p:cNvPr>
          <p:cNvSpPr/>
          <p:nvPr/>
        </p:nvSpPr>
        <p:spPr>
          <a:xfrm>
            <a:off x="5577261" y="3716580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004C9F08-61EA-15B4-5115-8B39B1660032}"/>
              </a:ext>
            </a:extLst>
          </p:cNvPr>
          <p:cNvSpPr/>
          <p:nvPr/>
        </p:nvSpPr>
        <p:spPr>
          <a:xfrm>
            <a:off x="4920854" y="3043642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344769BF-19BE-C099-A470-60A78F6E3DF7}"/>
              </a:ext>
            </a:extLst>
          </p:cNvPr>
          <p:cNvSpPr/>
          <p:nvPr/>
        </p:nvSpPr>
        <p:spPr>
          <a:xfrm>
            <a:off x="5270277" y="497826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05B273DA-BEAA-D17F-C7BD-5E5136ECA1D3}"/>
              </a:ext>
            </a:extLst>
          </p:cNvPr>
          <p:cNvSpPr/>
          <p:nvPr/>
        </p:nvSpPr>
        <p:spPr>
          <a:xfrm>
            <a:off x="5879437" y="2258538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FB70AF3D-6C82-1D95-AD45-1B65766B666D}"/>
              </a:ext>
            </a:extLst>
          </p:cNvPr>
          <p:cNvSpPr/>
          <p:nvPr/>
        </p:nvSpPr>
        <p:spPr>
          <a:xfrm>
            <a:off x="5879437" y="497826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FD25EFD9-7076-C792-3F2A-BD2EFBEEDBEB}"/>
              </a:ext>
            </a:extLst>
          </p:cNvPr>
          <p:cNvSpPr/>
          <p:nvPr/>
        </p:nvSpPr>
        <p:spPr>
          <a:xfrm>
            <a:off x="6873054" y="2988619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Z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29E02C57-B2F5-3A06-DC50-8169F1EC46E5}"/>
              </a:ext>
            </a:extLst>
          </p:cNvPr>
          <p:cNvCxnSpPr>
            <a:cxnSpLocks/>
            <a:stCxn id="8" idx="2"/>
            <a:endCxn id="4" idx="7"/>
          </p:cNvCxnSpPr>
          <p:nvPr/>
        </p:nvCxnSpPr>
        <p:spPr>
          <a:xfrm flipH="1">
            <a:off x="5374386" y="2524211"/>
            <a:ext cx="505051" cy="5972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3EAFCC2-AB6E-D2C1-AD21-F84C8CB35B5E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>
            <a:off x="6410783" y="2524211"/>
            <a:ext cx="540085" cy="5422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905C539-C505-0E78-3D3C-8F42714A7B20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4737946" y="3497174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93499B31-CAFE-4012-5018-6FD4D3AF59F5}"/>
              </a:ext>
            </a:extLst>
          </p:cNvPr>
          <p:cNvCxnSpPr>
            <a:cxnSpLocks/>
            <a:stCxn id="4" idx="5"/>
            <a:endCxn id="3" idx="1"/>
          </p:cNvCxnSpPr>
          <p:nvPr/>
        </p:nvCxnSpPr>
        <p:spPr>
          <a:xfrm>
            <a:off x="5374386" y="3497174"/>
            <a:ext cx="280689" cy="2972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C5F0E9D5-BD27-B3C4-97EE-B77E3718ED86}"/>
              </a:ext>
            </a:extLst>
          </p:cNvPr>
          <p:cNvCxnSpPr>
            <a:cxnSpLocks/>
            <a:stCxn id="30" idx="5"/>
            <a:endCxn id="5" idx="1"/>
          </p:cNvCxnSpPr>
          <p:nvPr/>
        </p:nvCxnSpPr>
        <p:spPr>
          <a:xfrm>
            <a:off x="5221144" y="4860474"/>
            <a:ext cx="126947" cy="1956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B48B2DB-3107-7DC1-9695-D1D4B138006E}"/>
              </a:ext>
            </a:extLst>
          </p:cNvPr>
          <p:cNvCxnSpPr>
            <a:cxnSpLocks/>
            <a:stCxn id="31" idx="3"/>
            <a:endCxn id="14" idx="7"/>
          </p:cNvCxnSpPr>
          <p:nvPr/>
        </p:nvCxnSpPr>
        <p:spPr>
          <a:xfrm flipH="1">
            <a:off x="6332969" y="4848992"/>
            <a:ext cx="155628" cy="207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8B71D971-7334-D00F-5A3F-98687F628F62}"/>
              </a:ext>
            </a:extLst>
          </p:cNvPr>
          <p:cNvSpPr/>
          <p:nvPr/>
        </p:nvSpPr>
        <p:spPr>
          <a:xfrm>
            <a:off x="4767612" y="4406942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B434675C-8F7E-8B5F-8FAA-A97A7AC71B6F}"/>
              </a:ext>
            </a:extLst>
          </p:cNvPr>
          <p:cNvSpPr/>
          <p:nvPr/>
        </p:nvSpPr>
        <p:spPr>
          <a:xfrm>
            <a:off x="6410783" y="4395460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2EE2F886-984A-23C0-59DC-898E547F21BB}"/>
              </a:ext>
            </a:extLst>
          </p:cNvPr>
          <p:cNvCxnSpPr>
            <a:cxnSpLocks/>
            <a:stCxn id="3" idx="3"/>
            <a:endCxn id="30" idx="7"/>
          </p:cNvCxnSpPr>
          <p:nvPr/>
        </p:nvCxnSpPr>
        <p:spPr>
          <a:xfrm flipH="1">
            <a:off x="5221144" y="4170112"/>
            <a:ext cx="433931" cy="314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1BF82155-D101-3068-FBA9-8E363F385C38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6030793" y="4170112"/>
            <a:ext cx="457804" cy="3031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74A7DC8A-85F9-D6F9-7FEA-21F91258DD1F}"/>
              </a:ext>
            </a:extLst>
          </p:cNvPr>
          <p:cNvSpPr/>
          <p:nvPr/>
        </p:nvSpPr>
        <p:spPr>
          <a:xfrm>
            <a:off x="6233668" y="368526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D7B2B41-311F-4DDF-9E46-8640C8001F30}"/>
              </a:ext>
            </a:extLst>
          </p:cNvPr>
          <p:cNvSpPr/>
          <p:nvPr/>
        </p:nvSpPr>
        <p:spPr>
          <a:xfrm>
            <a:off x="7435061" y="3671557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E5CB8FC1-F681-5341-2689-F437EAA53216}"/>
              </a:ext>
            </a:extLst>
          </p:cNvPr>
          <p:cNvCxnSpPr>
            <a:cxnSpLocks/>
            <a:endCxn id="34" idx="7"/>
          </p:cNvCxnSpPr>
          <p:nvPr/>
        </p:nvCxnSpPr>
        <p:spPr>
          <a:xfrm flipH="1">
            <a:off x="6687200" y="3455705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C3574B68-4C39-3A68-9DF9-A14A098F42D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7323640" y="3455705"/>
            <a:ext cx="189235" cy="29366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00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4D146A6-6D94-26E5-D15F-C79E217D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266" y="878310"/>
            <a:ext cx="9406812" cy="53134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5. (5%) </a:t>
            </a:r>
            <a:r>
              <a:rPr lang="en-US" altLang="zh-TW" sz="2800" dirty="0"/>
              <a:t>If a list in prefix transformation is WQERTSDAZGH, and in postfix transformation is ESTADRQGHZW. Choose all the correct statements can be the list in infix transformation? </a:t>
            </a:r>
            <a:br>
              <a:rPr lang="zh-TW" altLang="zh-TW" sz="2800" dirty="0"/>
            </a:b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3F4AC6-F4EF-D140-BD32-F5510A55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1926314"/>
            <a:ext cx="3726109" cy="5630115"/>
          </a:xfrm>
        </p:spPr>
        <p:txBody>
          <a:bodyPr>
            <a:normAutofit/>
          </a:bodyPr>
          <a:lstStyle/>
          <a:p>
            <a:pPr marL="0" indent="0">
              <a:spcAft>
                <a:spcPts val="800"/>
              </a:spcAft>
              <a:buNone/>
            </a:pPr>
            <a:r>
              <a:rPr lang="en-US" altLang="zh-TW" sz="2600" dirty="0"/>
              <a:t>c. EQTSRADWGHZ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altLang="zh-TW" sz="2600" dirty="0"/>
              <a:t>Postfix: ESTADRQ</a:t>
            </a:r>
            <a:r>
              <a:rPr lang="en-US" altLang="zh-TW" sz="2600" dirty="0">
                <a:solidFill>
                  <a:srgbClr val="FF0000"/>
                </a:solidFill>
              </a:rPr>
              <a:t>HG</a:t>
            </a:r>
            <a:r>
              <a:rPr lang="en-US" altLang="zh-TW" sz="2600" dirty="0"/>
              <a:t>ZW</a:t>
            </a:r>
            <a:endParaRPr lang="zh-TW" altLang="zh-TW" sz="2600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A25AA7A-6C05-32A9-BB08-71DB0F60FD5B}"/>
              </a:ext>
            </a:extLst>
          </p:cNvPr>
          <p:cNvSpPr/>
          <p:nvPr/>
        </p:nvSpPr>
        <p:spPr>
          <a:xfrm>
            <a:off x="4872243" y="374539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081E2E94-C902-62A5-0CBF-541511E06AA1}"/>
              </a:ext>
            </a:extLst>
          </p:cNvPr>
          <p:cNvSpPr/>
          <p:nvPr/>
        </p:nvSpPr>
        <p:spPr>
          <a:xfrm>
            <a:off x="6165090" y="3735241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C0FFC20-A804-882D-3195-212B9450CFA1}"/>
              </a:ext>
            </a:extLst>
          </p:cNvPr>
          <p:cNvSpPr/>
          <p:nvPr/>
        </p:nvSpPr>
        <p:spPr>
          <a:xfrm>
            <a:off x="5508683" y="3062303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5C0BA75B-52F1-C7A7-19DD-14A0A82F08AD}"/>
              </a:ext>
            </a:extLst>
          </p:cNvPr>
          <p:cNvSpPr/>
          <p:nvPr/>
        </p:nvSpPr>
        <p:spPr>
          <a:xfrm>
            <a:off x="5858106" y="4996927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5D88826-2F7B-AF24-3F72-FFB90B6B23E3}"/>
              </a:ext>
            </a:extLst>
          </p:cNvPr>
          <p:cNvSpPr/>
          <p:nvPr/>
        </p:nvSpPr>
        <p:spPr>
          <a:xfrm>
            <a:off x="6467266" y="2277199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橢圓 13">
            <a:extLst>
              <a:ext uri="{FF2B5EF4-FFF2-40B4-BE49-F238E27FC236}">
                <a16:creationId xmlns:a16="http://schemas.microsoft.com/office/drawing/2014/main" id="{31B29153-D1EC-26CF-D3EE-2DB3D58E9D1F}"/>
              </a:ext>
            </a:extLst>
          </p:cNvPr>
          <p:cNvSpPr/>
          <p:nvPr/>
        </p:nvSpPr>
        <p:spPr>
          <a:xfrm>
            <a:off x="6467266" y="4996927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83519C59-77DF-207A-9B58-23DB0F9C6C52}"/>
              </a:ext>
            </a:extLst>
          </p:cNvPr>
          <p:cNvSpPr/>
          <p:nvPr/>
        </p:nvSpPr>
        <p:spPr>
          <a:xfrm>
            <a:off x="7460883" y="3007280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Z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2942968-53C0-0F42-8F72-9850966F880E}"/>
              </a:ext>
            </a:extLst>
          </p:cNvPr>
          <p:cNvCxnSpPr>
            <a:cxnSpLocks/>
            <a:stCxn id="8" idx="2"/>
            <a:endCxn id="4" idx="7"/>
          </p:cNvCxnSpPr>
          <p:nvPr/>
        </p:nvCxnSpPr>
        <p:spPr>
          <a:xfrm flipH="1">
            <a:off x="5962215" y="2542872"/>
            <a:ext cx="505051" cy="5972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24A8BA3A-7471-7536-0F55-A022342965E3}"/>
              </a:ext>
            </a:extLst>
          </p:cNvPr>
          <p:cNvCxnSpPr>
            <a:cxnSpLocks/>
            <a:stCxn id="8" idx="6"/>
            <a:endCxn id="15" idx="1"/>
          </p:cNvCxnSpPr>
          <p:nvPr/>
        </p:nvCxnSpPr>
        <p:spPr>
          <a:xfrm>
            <a:off x="6998612" y="2542872"/>
            <a:ext cx="540085" cy="5422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780B7E56-40DA-D7F8-CCEF-B072D0D3DAD7}"/>
              </a:ext>
            </a:extLst>
          </p:cNvPr>
          <p:cNvCxnSpPr>
            <a:cxnSpLocks/>
            <a:stCxn id="4" idx="3"/>
            <a:endCxn id="2" idx="7"/>
          </p:cNvCxnSpPr>
          <p:nvPr/>
        </p:nvCxnSpPr>
        <p:spPr>
          <a:xfrm flipH="1">
            <a:off x="5325775" y="3515835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DACD3DC-23B5-9DC5-354F-2AA7F189961E}"/>
              </a:ext>
            </a:extLst>
          </p:cNvPr>
          <p:cNvCxnSpPr>
            <a:cxnSpLocks/>
            <a:stCxn id="4" idx="5"/>
            <a:endCxn id="3" idx="1"/>
          </p:cNvCxnSpPr>
          <p:nvPr/>
        </p:nvCxnSpPr>
        <p:spPr>
          <a:xfrm>
            <a:off x="5962215" y="3515835"/>
            <a:ext cx="280689" cy="2972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8098F868-30B4-2C3F-1C64-418AD713B0F2}"/>
              </a:ext>
            </a:extLst>
          </p:cNvPr>
          <p:cNvCxnSpPr>
            <a:cxnSpLocks/>
            <a:stCxn id="30" idx="5"/>
            <a:endCxn id="5" idx="1"/>
          </p:cNvCxnSpPr>
          <p:nvPr/>
        </p:nvCxnSpPr>
        <p:spPr>
          <a:xfrm>
            <a:off x="5808973" y="4879135"/>
            <a:ext cx="126947" cy="19560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AEC8F5C2-33E1-F28D-7B4C-7CD08BDBEDC7}"/>
              </a:ext>
            </a:extLst>
          </p:cNvPr>
          <p:cNvCxnSpPr>
            <a:cxnSpLocks/>
            <a:stCxn id="31" idx="3"/>
            <a:endCxn id="14" idx="7"/>
          </p:cNvCxnSpPr>
          <p:nvPr/>
        </p:nvCxnSpPr>
        <p:spPr>
          <a:xfrm flipH="1">
            <a:off x="6920798" y="4867653"/>
            <a:ext cx="155628" cy="2070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A27CE079-4F10-EC61-26D7-C698F4E1A0DA}"/>
              </a:ext>
            </a:extLst>
          </p:cNvPr>
          <p:cNvSpPr/>
          <p:nvPr/>
        </p:nvSpPr>
        <p:spPr>
          <a:xfrm>
            <a:off x="5355441" y="4425603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E6EF88CC-EEA1-ECB0-08B3-10EDB397019C}"/>
              </a:ext>
            </a:extLst>
          </p:cNvPr>
          <p:cNvSpPr/>
          <p:nvPr/>
        </p:nvSpPr>
        <p:spPr>
          <a:xfrm>
            <a:off x="6998612" y="4414121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09D2FD3F-5CDC-D627-475E-A5292F721540}"/>
              </a:ext>
            </a:extLst>
          </p:cNvPr>
          <p:cNvCxnSpPr>
            <a:cxnSpLocks/>
            <a:stCxn id="3" idx="3"/>
            <a:endCxn id="30" idx="7"/>
          </p:cNvCxnSpPr>
          <p:nvPr/>
        </p:nvCxnSpPr>
        <p:spPr>
          <a:xfrm flipH="1">
            <a:off x="5808973" y="4188773"/>
            <a:ext cx="433931" cy="3146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DDB58D77-F612-22CC-845F-6E3765C844FB}"/>
              </a:ext>
            </a:extLst>
          </p:cNvPr>
          <p:cNvCxnSpPr>
            <a:cxnSpLocks/>
            <a:stCxn id="3" idx="5"/>
            <a:endCxn id="31" idx="1"/>
          </p:cNvCxnSpPr>
          <p:nvPr/>
        </p:nvCxnSpPr>
        <p:spPr>
          <a:xfrm>
            <a:off x="6618622" y="4188773"/>
            <a:ext cx="457804" cy="3031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57EBA14E-DDE8-EACA-7156-A4F988074C2E}"/>
              </a:ext>
            </a:extLst>
          </p:cNvPr>
          <p:cNvSpPr/>
          <p:nvPr/>
        </p:nvSpPr>
        <p:spPr>
          <a:xfrm>
            <a:off x="6859083" y="3703358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6742A36-DEF0-294B-ACB3-3E4ED6436D4C}"/>
              </a:ext>
            </a:extLst>
          </p:cNvPr>
          <p:cNvSpPr/>
          <p:nvPr/>
        </p:nvSpPr>
        <p:spPr>
          <a:xfrm>
            <a:off x="7694309" y="4414121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ACF246F7-D920-47F6-C68B-3DCA7672BC65}"/>
              </a:ext>
            </a:extLst>
          </p:cNvPr>
          <p:cNvCxnSpPr>
            <a:cxnSpLocks/>
            <a:endCxn id="34" idx="7"/>
          </p:cNvCxnSpPr>
          <p:nvPr/>
        </p:nvCxnSpPr>
        <p:spPr>
          <a:xfrm flipH="1">
            <a:off x="7312615" y="3473797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E426B2DD-E50C-C074-BFC0-A47BAE49F186}"/>
              </a:ext>
            </a:extLst>
          </p:cNvPr>
          <p:cNvCxnSpPr>
            <a:cxnSpLocks/>
            <a:stCxn id="34" idx="5"/>
            <a:endCxn id="35" idx="1"/>
          </p:cNvCxnSpPr>
          <p:nvPr/>
        </p:nvCxnSpPr>
        <p:spPr>
          <a:xfrm>
            <a:off x="7312615" y="4156890"/>
            <a:ext cx="459508" cy="3350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19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>
            <a:extLst>
              <a:ext uri="{FF2B5EF4-FFF2-40B4-BE49-F238E27FC236}">
                <a16:creationId xmlns:a16="http://schemas.microsoft.com/office/drawing/2014/main" id="{24D146A6-6D94-26E5-D15F-C79E217D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594" y="878310"/>
            <a:ext cx="9406812" cy="531346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5. (5%) </a:t>
            </a:r>
            <a:r>
              <a:rPr lang="en-US" altLang="zh-TW" sz="2800" dirty="0"/>
              <a:t>If a list in prefix transformation is WQERTSDAZGH, and in postfix transformation is ESTADRQGHZW. Choose all the correct statements can be the list in infix transformation? </a:t>
            </a:r>
            <a:br>
              <a:rPr lang="zh-TW" altLang="zh-TW" sz="2800" dirty="0"/>
            </a:br>
            <a:endParaRPr lang="en-US" sz="2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3F4AC6-F4EF-D140-BD32-F5510A55B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65" y="1926314"/>
            <a:ext cx="3583595" cy="5630115"/>
          </a:xfrm>
        </p:spPr>
        <p:txBody>
          <a:bodyPr>
            <a:normAutofit/>
          </a:bodyPr>
          <a:lstStyle/>
          <a:p>
            <a:pPr marL="0" lvl="0" indent="0">
              <a:spcAft>
                <a:spcPts val="800"/>
              </a:spcAft>
              <a:buNone/>
            </a:pPr>
            <a:r>
              <a:rPr lang="en-US" altLang="zh-TW" sz="2600" dirty="0"/>
              <a:t>d. EQSTRDAWGHZ</a:t>
            </a:r>
          </a:p>
          <a:p>
            <a:pPr marL="0" indent="0">
              <a:spcAft>
                <a:spcPts val="800"/>
              </a:spcAft>
              <a:buNone/>
            </a:pPr>
            <a:r>
              <a:rPr lang="en-US" altLang="zh-TW" sz="2600" dirty="0"/>
              <a:t>Postfix: ESTADRQ</a:t>
            </a:r>
            <a:r>
              <a:rPr lang="en-US" altLang="zh-TW" sz="2600" dirty="0">
                <a:solidFill>
                  <a:srgbClr val="FF0000"/>
                </a:solidFill>
              </a:rPr>
              <a:t>HG</a:t>
            </a:r>
            <a:r>
              <a:rPr lang="en-US" altLang="zh-TW" sz="2600" dirty="0"/>
              <a:t>ZW</a:t>
            </a:r>
            <a:endParaRPr lang="zh-TW" altLang="zh-TW" sz="2600" dirty="0"/>
          </a:p>
          <a:p>
            <a:pPr marL="0" lvl="0" indent="0">
              <a:spcAft>
                <a:spcPts val="800"/>
              </a:spcAft>
              <a:buNone/>
            </a:pPr>
            <a:endParaRPr lang="zh-TW" altLang="zh-TW" sz="2600" dirty="0"/>
          </a:p>
          <a:p>
            <a:pPr marL="514350" indent="-514350">
              <a:buFont typeface="+mj-lt"/>
              <a:buAutoNum type="alphaLcPeriod"/>
            </a:pPr>
            <a:endParaRPr lang="en-US" dirty="0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48E2F599-850C-53B6-8A70-266EEC043EA8}"/>
              </a:ext>
            </a:extLst>
          </p:cNvPr>
          <p:cNvSpPr/>
          <p:nvPr/>
        </p:nvSpPr>
        <p:spPr>
          <a:xfrm>
            <a:off x="5506724" y="3717404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C01F142F-709D-9117-A617-E8E130DA8EEE}"/>
              </a:ext>
            </a:extLst>
          </p:cNvPr>
          <p:cNvSpPr/>
          <p:nvPr/>
        </p:nvSpPr>
        <p:spPr>
          <a:xfrm>
            <a:off x="6799571" y="3707249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DD2BBFE8-9E4D-60FC-BEEE-424F7F8C349E}"/>
              </a:ext>
            </a:extLst>
          </p:cNvPr>
          <p:cNvSpPr/>
          <p:nvPr/>
        </p:nvSpPr>
        <p:spPr>
          <a:xfrm>
            <a:off x="6143164" y="3034311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Q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6D266FD7-5918-3407-6AF3-50309E1D471C}"/>
              </a:ext>
            </a:extLst>
          </p:cNvPr>
          <p:cNvSpPr/>
          <p:nvPr/>
        </p:nvSpPr>
        <p:spPr>
          <a:xfrm>
            <a:off x="5725724" y="4917475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E016E8C6-80C2-DFF8-90EC-A2FF56F2C792}"/>
              </a:ext>
            </a:extLst>
          </p:cNvPr>
          <p:cNvSpPr/>
          <p:nvPr/>
        </p:nvSpPr>
        <p:spPr>
          <a:xfrm>
            <a:off x="7101747" y="2249207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W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FBEEB4FC-4A7C-CB2A-91DF-4AC57453ED28}"/>
              </a:ext>
            </a:extLst>
          </p:cNvPr>
          <p:cNvSpPr/>
          <p:nvPr/>
        </p:nvSpPr>
        <p:spPr>
          <a:xfrm>
            <a:off x="7947096" y="4995289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04210161-0C66-0DAD-6B93-29B76C9753E2}"/>
              </a:ext>
            </a:extLst>
          </p:cNvPr>
          <p:cNvSpPr/>
          <p:nvPr/>
        </p:nvSpPr>
        <p:spPr>
          <a:xfrm>
            <a:off x="8095364" y="2979288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Z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FEAC659-7AEF-C3AC-1A4D-7D6BF550CA33}"/>
              </a:ext>
            </a:extLst>
          </p:cNvPr>
          <p:cNvCxnSpPr>
            <a:cxnSpLocks/>
            <a:stCxn id="46" idx="2"/>
            <a:endCxn id="40" idx="7"/>
          </p:cNvCxnSpPr>
          <p:nvPr/>
        </p:nvCxnSpPr>
        <p:spPr>
          <a:xfrm flipH="1">
            <a:off x="6596696" y="2514880"/>
            <a:ext cx="505051" cy="5972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962A7357-62C3-D3A3-2FA9-A42F50D8FDDD}"/>
              </a:ext>
            </a:extLst>
          </p:cNvPr>
          <p:cNvCxnSpPr>
            <a:cxnSpLocks/>
            <a:stCxn id="46" idx="6"/>
            <a:endCxn id="48" idx="1"/>
          </p:cNvCxnSpPr>
          <p:nvPr/>
        </p:nvCxnSpPr>
        <p:spPr>
          <a:xfrm>
            <a:off x="7633093" y="2514880"/>
            <a:ext cx="540085" cy="5422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14DC008B-7383-7DB6-8485-E2B16E3244BD}"/>
              </a:ext>
            </a:extLst>
          </p:cNvPr>
          <p:cNvCxnSpPr>
            <a:cxnSpLocks/>
            <a:stCxn id="40" idx="3"/>
            <a:endCxn id="38" idx="7"/>
          </p:cNvCxnSpPr>
          <p:nvPr/>
        </p:nvCxnSpPr>
        <p:spPr>
          <a:xfrm flipH="1">
            <a:off x="5960256" y="3487843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2D7DA3F-4CA0-E786-A8BA-A00E1C6F1196}"/>
              </a:ext>
            </a:extLst>
          </p:cNvPr>
          <p:cNvCxnSpPr>
            <a:cxnSpLocks/>
            <a:stCxn id="40" idx="5"/>
            <a:endCxn id="39" idx="1"/>
          </p:cNvCxnSpPr>
          <p:nvPr/>
        </p:nvCxnSpPr>
        <p:spPr>
          <a:xfrm>
            <a:off x="6596696" y="3487843"/>
            <a:ext cx="280689" cy="29722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89B2DEF8-1157-481E-E6E5-2F62CA83BDF4}"/>
              </a:ext>
            </a:extLst>
          </p:cNvPr>
          <p:cNvCxnSpPr>
            <a:cxnSpLocks/>
            <a:stCxn id="59" idx="3"/>
            <a:endCxn id="41" idx="7"/>
          </p:cNvCxnSpPr>
          <p:nvPr/>
        </p:nvCxnSpPr>
        <p:spPr>
          <a:xfrm flipH="1">
            <a:off x="6179256" y="4765894"/>
            <a:ext cx="163795" cy="2293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14D698A6-7095-7F29-8CBA-8E295112B5BA}"/>
              </a:ext>
            </a:extLst>
          </p:cNvPr>
          <p:cNvCxnSpPr>
            <a:cxnSpLocks/>
            <a:stCxn id="60" idx="5"/>
            <a:endCxn id="47" idx="1"/>
          </p:cNvCxnSpPr>
          <p:nvPr/>
        </p:nvCxnSpPr>
        <p:spPr>
          <a:xfrm>
            <a:off x="7820952" y="4749952"/>
            <a:ext cx="203958" cy="32315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F40D0CB3-4E28-6C97-DC8E-EB28D061DE26}"/>
              </a:ext>
            </a:extLst>
          </p:cNvPr>
          <p:cNvSpPr/>
          <p:nvPr/>
        </p:nvSpPr>
        <p:spPr>
          <a:xfrm>
            <a:off x="6265237" y="4312362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AEE19823-D22A-8F07-6106-2F60A695582D}"/>
              </a:ext>
            </a:extLst>
          </p:cNvPr>
          <p:cNvSpPr/>
          <p:nvPr/>
        </p:nvSpPr>
        <p:spPr>
          <a:xfrm>
            <a:off x="7367420" y="4296420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59716A7-0659-16F1-41AB-062BD6B7AA68}"/>
              </a:ext>
            </a:extLst>
          </p:cNvPr>
          <p:cNvCxnSpPr>
            <a:cxnSpLocks/>
            <a:stCxn id="39" idx="3"/>
            <a:endCxn id="59" idx="7"/>
          </p:cNvCxnSpPr>
          <p:nvPr/>
        </p:nvCxnSpPr>
        <p:spPr>
          <a:xfrm flipH="1">
            <a:off x="6718769" y="4160781"/>
            <a:ext cx="158616" cy="2293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24F1B556-0116-8C26-F1AF-91629A11D919}"/>
              </a:ext>
            </a:extLst>
          </p:cNvPr>
          <p:cNvCxnSpPr>
            <a:cxnSpLocks/>
            <a:stCxn id="39" idx="5"/>
            <a:endCxn id="60" idx="1"/>
          </p:cNvCxnSpPr>
          <p:nvPr/>
        </p:nvCxnSpPr>
        <p:spPr>
          <a:xfrm>
            <a:off x="7253103" y="4160781"/>
            <a:ext cx="192131" cy="2134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1F1E85DC-3A9E-A3C0-03AB-584F0B5AD97C}"/>
              </a:ext>
            </a:extLst>
          </p:cNvPr>
          <p:cNvSpPr/>
          <p:nvPr/>
        </p:nvSpPr>
        <p:spPr>
          <a:xfrm>
            <a:off x="7493564" y="3675366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8E04F943-267F-4D05-8436-1977E1730B03}"/>
              </a:ext>
            </a:extLst>
          </p:cNvPr>
          <p:cNvSpPr/>
          <p:nvPr/>
        </p:nvSpPr>
        <p:spPr>
          <a:xfrm>
            <a:off x="8328790" y="4386129"/>
            <a:ext cx="531346" cy="531346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F7A91467-6FB5-2BBB-8098-ECD45A07C471}"/>
              </a:ext>
            </a:extLst>
          </p:cNvPr>
          <p:cNvCxnSpPr>
            <a:cxnSpLocks/>
            <a:endCxn id="63" idx="7"/>
          </p:cNvCxnSpPr>
          <p:nvPr/>
        </p:nvCxnSpPr>
        <p:spPr>
          <a:xfrm flipH="1">
            <a:off x="7947096" y="3445805"/>
            <a:ext cx="260722" cy="30737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接點 65">
            <a:extLst>
              <a:ext uri="{FF2B5EF4-FFF2-40B4-BE49-F238E27FC236}">
                <a16:creationId xmlns:a16="http://schemas.microsoft.com/office/drawing/2014/main" id="{268FDF12-79A6-D3B5-F314-82B37EC3D036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7947096" y="4128898"/>
            <a:ext cx="459508" cy="3350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885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1549</Words>
  <Application>Microsoft Office PowerPoint</Application>
  <PresentationFormat>寬螢幕</PresentationFormat>
  <Paragraphs>264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Midterm</vt:lpstr>
      <vt:lpstr>1. (15%; 3% each) Write in increasing order of time complexity:</vt:lpstr>
      <vt:lpstr>2. (5%) Given a row-major upper triangular matrix 𝐴 with both rows and columns of size 20. If the starting memory location is 5 and the size of each element is 2, what is the row and column index of 𝐴 that has the memory location 275? Hint: The starting element is 𝐴1,1</vt:lpstr>
      <vt:lpstr>3. (5%) Given the expression 𝐴 + ((𝐵 − 𝐶 ÷ 𝐷) − 𝐸) × (𝐹 + 𝐺), please show the content in the stack after the operand 𝐸 is read in postfix transformation.</vt:lpstr>
      <vt:lpstr>4. (5%) Choose all the correct statements about linked list.</vt:lpstr>
      <vt:lpstr>5. (5%) If a list in prefix transformation is WQERTSDAZGH, and in postfix transformation is ESTADRQGHZW. Choose all the correct statements can be the list in infix transformation?  </vt:lpstr>
      <vt:lpstr>5. (5%) If a list in prefix transformation is WQERTSDAZGH, and in postfix transformation is ESTADRQGHZW. Choose all the correct statements can be the list in infix transformation?  </vt:lpstr>
      <vt:lpstr>5. (5%) If a list in prefix transformation is WQERTSDAZGH, and in postfix transformation is ESTADRQGHZW. Choose all the correct statements can be the list in infix transformation?  </vt:lpstr>
      <vt:lpstr>5. (5%) If a list in prefix transformation is WQERTSDAZGH, and in postfix transformation is ESTADRQGHZW. Choose all the correct statements can be the list in infix transformation?  </vt:lpstr>
      <vt:lpstr>5. (5%) If a list in prefix transformation is WQERTSDAZGH, and in postfix transformation is ESTADRQGHZW. Choose all the correct statements can be the list in infix transformation?  </vt:lpstr>
      <vt:lpstr>6. (5%) Use master method to solve the recurrence: T(n)=4T(n/2)+n3.  </vt:lpstr>
      <vt:lpstr>7. (5%) In the worst case, a red black tree will take how much time to insert an element?</vt:lpstr>
      <vt:lpstr>8. (5%) Which of the following statements provides enough information to build a unique binary tree?</vt:lpstr>
      <vt:lpstr>9.1 (25%) Please build different trees by inserting 40,60,55,15,20,5,25, and 30 sequentially.</vt:lpstr>
      <vt:lpstr>9.1 (25%) Please build different trees by inserting 40,60,55,15,20,5,25, and 30 sequentially.</vt:lpstr>
      <vt:lpstr>9.1 (25%) Please build different trees by inserting 40,60,55,15,20,5,25, and 30 sequentially.</vt:lpstr>
      <vt:lpstr>9.1 (25%) Please build different trees by inserting 40,60,55,15,20,5,25, and 30 sequentially.</vt:lpstr>
      <vt:lpstr>9.1 (25%) Please build different trees by inserting 40,60,55,15,20,5,25, and 30 sequentially.</vt:lpstr>
      <vt:lpstr>9.2 (20%) Based on the trees built in the previous question, please delete 55 and 15 sequentially.</vt:lpstr>
      <vt:lpstr>9.2 (20%) Based on the trees built in the previous question, please delete 55 and 15 sequentially.</vt:lpstr>
      <vt:lpstr>9.2 (20%) Based on the trees built in the previous question, please delete 55 and 15 sequentially.</vt:lpstr>
      <vt:lpstr>9.2 (20%) Based on the trees built in the previous question, please delete 55 and 15 sequentially.</vt:lpstr>
      <vt:lpstr>PowerPoint 簡報</vt:lpstr>
      <vt:lpstr>Important points:</vt:lpstr>
      <vt:lpstr>PowerPoint 簡報</vt:lpstr>
      <vt:lpstr>b. pop function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(15%) Write in increasing order of time complexity:</dc:title>
  <dc:creator>Veronica Lukita</dc:creator>
  <cp:lastModifiedBy>吳秉諺</cp:lastModifiedBy>
  <cp:revision>49</cp:revision>
  <dcterms:created xsi:type="dcterms:W3CDTF">2023-11-07T05:33:51Z</dcterms:created>
  <dcterms:modified xsi:type="dcterms:W3CDTF">2023-11-14T17:59:18Z</dcterms:modified>
</cp:coreProperties>
</file>