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72540-2861-4BE6-BE75-9556757B2AA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FBEA2B-A847-4264-A0FC-6653D29696A8}">
      <dgm:prSet/>
      <dgm:spPr/>
      <dgm:t>
        <a:bodyPr/>
        <a:lstStyle/>
        <a:p>
          <a:r>
            <a:rPr lang="en-US" b="0" i="1"/>
            <a:t>48,000 observation</a:t>
          </a:r>
          <a:endParaRPr lang="en-US"/>
        </a:p>
      </dgm:t>
    </dgm:pt>
    <dgm:pt modelId="{D4BE95A6-2061-456C-B0CE-966F0E4ACB03}" type="parTrans" cxnId="{794DA49D-A811-4734-BAB0-2D55962FA6E2}">
      <dgm:prSet/>
      <dgm:spPr/>
      <dgm:t>
        <a:bodyPr/>
        <a:lstStyle/>
        <a:p>
          <a:endParaRPr lang="en-US"/>
        </a:p>
      </dgm:t>
    </dgm:pt>
    <dgm:pt modelId="{C0C84931-E86D-4950-957E-ECE0C48184FF}" type="sibTrans" cxnId="{794DA49D-A811-4734-BAB0-2D55962FA6E2}">
      <dgm:prSet/>
      <dgm:spPr/>
      <dgm:t>
        <a:bodyPr/>
        <a:lstStyle/>
        <a:p>
          <a:endParaRPr lang="en-US"/>
        </a:p>
      </dgm:t>
    </dgm:pt>
    <dgm:pt modelId="{37BFFDC2-CBFD-4825-9C77-379B1EC7B8BA}">
      <dgm:prSet/>
      <dgm:spPr/>
      <dgm:t>
        <a:bodyPr/>
        <a:lstStyle/>
        <a:p>
          <a:r>
            <a:rPr lang="en-US" b="0" i="1"/>
            <a:t>Transmission changed to manual and automatic and other.</a:t>
          </a:r>
          <a:endParaRPr lang="en-US"/>
        </a:p>
      </dgm:t>
    </dgm:pt>
    <dgm:pt modelId="{87B8B641-E7C7-4799-A5C0-080636DCE8E2}" type="parTrans" cxnId="{E9635AFC-C9A6-4FCD-818A-3CF1D1162BF1}">
      <dgm:prSet/>
      <dgm:spPr/>
      <dgm:t>
        <a:bodyPr/>
        <a:lstStyle/>
        <a:p>
          <a:endParaRPr lang="en-US"/>
        </a:p>
      </dgm:t>
    </dgm:pt>
    <dgm:pt modelId="{F550BDED-5CB5-4E92-A81F-B7551828EB35}" type="sibTrans" cxnId="{E9635AFC-C9A6-4FCD-818A-3CF1D1162BF1}">
      <dgm:prSet/>
      <dgm:spPr/>
      <dgm:t>
        <a:bodyPr/>
        <a:lstStyle/>
        <a:p>
          <a:endParaRPr lang="en-US"/>
        </a:p>
      </dgm:t>
    </dgm:pt>
    <dgm:pt modelId="{D6F09BF3-3D12-4E45-8882-61460F049297}">
      <dgm:prSet/>
      <dgm:spPr/>
      <dgm:t>
        <a:bodyPr/>
        <a:lstStyle/>
        <a:p>
          <a:r>
            <a:rPr lang="en-US" b="0" i="1"/>
            <a:t>NA in Guzzler tax variable changed to “no tax”</a:t>
          </a:r>
          <a:endParaRPr lang="en-US"/>
        </a:p>
      </dgm:t>
    </dgm:pt>
    <dgm:pt modelId="{D9D52891-4908-4A2A-8842-BDAED67CCD69}" type="parTrans" cxnId="{AAB97EF5-5B90-4E3D-96FD-90E05DA804FE}">
      <dgm:prSet/>
      <dgm:spPr/>
      <dgm:t>
        <a:bodyPr/>
        <a:lstStyle/>
        <a:p>
          <a:endParaRPr lang="en-US"/>
        </a:p>
      </dgm:t>
    </dgm:pt>
    <dgm:pt modelId="{979F3A6B-D4B0-48F3-8C38-CC2F56D9EAB1}" type="sibTrans" cxnId="{AAB97EF5-5B90-4E3D-96FD-90E05DA804FE}">
      <dgm:prSet/>
      <dgm:spPr/>
      <dgm:t>
        <a:bodyPr/>
        <a:lstStyle/>
        <a:p>
          <a:endParaRPr lang="en-US"/>
        </a:p>
      </dgm:t>
    </dgm:pt>
    <dgm:pt modelId="{3CC5C8CC-43B5-4698-A6F0-5170662B9E6B}" type="pres">
      <dgm:prSet presAssocID="{95472540-2861-4BE6-BE75-9556757B2AAF}" presName="outerComposite" presStyleCnt="0">
        <dgm:presLayoutVars>
          <dgm:chMax val="5"/>
          <dgm:dir/>
          <dgm:resizeHandles val="exact"/>
        </dgm:presLayoutVars>
      </dgm:prSet>
      <dgm:spPr/>
    </dgm:pt>
    <dgm:pt modelId="{BC17BDF8-B6EA-418C-9B8F-FAA2DCE6E6DF}" type="pres">
      <dgm:prSet presAssocID="{95472540-2861-4BE6-BE75-9556757B2AAF}" presName="dummyMaxCanvas" presStyleCnt="0">
        <dgm:presLayoutVars/>
      </dgm:prSet>
      <dgm:spPr/>
    </dgm:pt>
    <dgm:pt modelId="{B091AC47-A666-4E77-B974-E97496418357}" type="pres">
      <dgm:prSet presAssocID="{95472540-2861-4BE6-BE75-9556757B2AAF}" presName="ThreeNodes_1" presStyleLbl="node1" presStyleIdx="0" presStyleCnt="3">
        <dgm:presLayoutVars>
          <dgm:bulletEnabled val="1"/>
        </dgm:presLayoutVars>
      </dgm:prSet>
      <dgm:spPr/>
    </dgm:pt>
    <dgm:pt modelId="{26D6437B-A4B9-45AF-B236-80D7F83F357B}" type="pres">
      <dgm:prSet presAssocID="{95472540-2861-4BE6-BE75-9556757B2AAF}" presName="ThreeNodes_2" presStyleLbl="node1" presStyleIdx="1" presStyleCnt="3">
        <dgm:presLayoutVars>
          <dgm:bulletEnabled val="1"/>
        </dgm:presLayoutVars>
      </dgm:prSet>
      <dgm:spPr/>
    </dgm:pt>
    <dgm:pt modelId="{01F5216B-0123-4D54-8A47-4FC8CC606626}" type="pres">
      <dgm:prSet presAssocID="{95472540-2861-4BE6-BE75-9556757B2AAF}" presName="ThreeNodes_3" presStyleLbl="node1" presStyleIdx="2" presStyleCnt="3">
        <dgm:presLayoutVars>
          <dgm:bulletEnabled val="1"/>
        </dgm:presLayoutVars>
      </dgm:prSet>
      <dgm:spPr/>
    </dgm:pt>
    <dgm:pt modelId="{8F152070-AB83-4894-8A4C-4768AA4F0DCC}" type="pres">
      <dgm:prSet presAssocID="{95472540-2861-4BE6-BE75-9556757B2AAF}" presName="ThreeConn_1-2" presStyleLbl="fgAccFollowNode1" presStyleIdx="0" presStyleCnt="2">
        <dgm:presLayoutVars>
          <dgm:bulletEnabled val="1"/>
        </dgm:presLayoutVars>
      </dgm:prSet>
      <dgm:spPr/>
    </dgm:pt>
    <dgm:pt modelId="{9A6D111F-875C-4E3D-A46F-87A3F25866DF}" type="pres">
      <dgm:prSet presAssocID="{95472540-2861-4BE6-BE75-9556757B2AAF}" presName="ThreeConn_2-3" presStyleLbl="fgAccFollowNode1" presStyleIdx="1" presStyleCnt="2">
        <dgm:presLayoutVars>
          <dgm:bulletEnabled val="1"/>
        </dgm:presLayoutVars>
      </dgm:prSet>
      <dgm:spPr/>
    </dgm:pt>
    <dgm:pt modelId="{8B4D509D-252F-4B64-B137-D859CB7E8F8B}" type="pres">
      <dgm:prSet presAssocID="{95472540-2861-4BE6-BE75-9556757B2AAF}" presName="ThreeNodes_1_text" presStyleLbl="node1" presStyleIdx="2" presStyleCnt="3">
        <dgm:presLayoutVars>
          <dgm:bulletEnabled val="1"/>
        </dgm:presLayoutVars>
      </dgm:prSet>
      <dgm:spPr/>
    </dgm:pt>
    <dgm:pt modelId="{48C1F3B5-EBB3-4CAE-AFF6-BE954C5F4BD3}" type="pres">
      <dgm:prSet presAssocID="{95472540-2861-4BE6-BE75-9556757B2AAF}" presName="ThreeNodes_2_text" presStyleLbl="node1" presStyleIdx="2" presStyleCnt="3">
        <dgm:presLayoutVars>
          <dgm:bulletEnabled val="1"/>
        </dgm:presLayoutVars>
      </dgm:prSet>
      <dgm:spPr/>
    </dgm:pt>
    <dgm:pt modelId="{99CECE5C-2655-4A50-AAD8-260D539979EE}" type="pres">
      <dgm:prSet presAssocID="{95472540-2861-4BE6-BE75-9556757B2AA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271690A-5FC3-45B5-923E-4FA834EF12DA}" type="presOf" srcId="{37BFFDC2-CBFD-4825-9C77-379B1EC7B8BA}" destId="{48C1F3B5-EBB3-4CAE-AFF6-BE954C5F4BD3}" srcOrd="1" destOrd="0" presId="urn:microsoft.com/office/officeart/2005/8/layout/vProcess5"/>
    <dgm:cxn modelId="{209B4336-1254-4218-871E-30D7D41FEDC6}" type="presOf" srcId="{37BFFDC2-CBFD-4825-9C77-379B1EC7B8BA}" destId="{26D6437B-A4B9-45AF-B236-80D7F83F357B}" srcOrd="0" destOrd="0" presId="urn:microsoft.com/office/officeart/2005/8/layout/vProcess5"/>
    <dgm:cxn modelId="{1D18025D-9566-4D7B-B9DC-BFE0F74F703C}" type="presOf" srcId="{D6F09BF3-3D12-4E45-8882-61460F049297}" destId="{99CECE5C-2655-4A50-AAD8-260D539979EE}" srcOrd="1" destOrd="0" presId="urn:microsoft.com/office/officeart/2005/8/layout/vProcess5"/>
    <dgm:cxn modelId="{AE7D2946-90C8-4998-962D-B861B00E8A43}" type="presOf" srcId="{F550BDED-5CB5-4E92-A81F-B7551828EB35}" destId="{9A6D111F-875C-4E3D-A46F-87A3F25866DF}" srcOrd="0" destOrd="0" presId="urn:microsoft.com/office/officeart/2005/8/layout/vProcess5"/>
    <dgm:cxn modelId="{07A7A44B-ABE9-4834-A2FB-37FAAC65E4F8}" type="presOf" srcId="{95472540-2861-4BE6-BE75-9556757B2AAF}" destId="{3CC5C8CC-43B5-4698-A6F0-5170662B9E6B}" srcOrd="0" destOrd="0" presId="urn:microsoft.com/office/officeart/2005/8/layout/vProcess5"/>
    <dgm:cxn modelId="{794DA49D-A811-4734-BAB0-2D55962FA6E2}" srcId="{95472540-2861-4BE6-BE75-9556757B2AAF}" destId="{5FFBEA2B-A847-4264-A0FC-6653D29696A8}" srcOrd="0" destOrd="0" parTransId="{D4BE95A6-2061-456C-B0CE-966F0E4ACB03}" sibTransId="{C0C84931-E86D-4950-957E-ECE0C48184FF}"/>
    <dgm:cxn modelId="{84D2A2A5-89E8-421C-BEE2-1B75474D44B0}" type="presOf" srcId="{D6F09BF3-3D12-4E45-8882-61460F049297}" destId="{01F5216B-0123-4D54-8A47-4FC8CC606626}" srcOrd="0" destOrd="0" presId="urn:microsoft.com/office/officeart/2005/8/layout/vProcess5"/>
    <dgm:cxn modelId="{B35CCCA6-C4FB-4353-B3C9-47ABA8FDBAA2}" type="presOf" srcId="{5FFBEA2B-A847-4264-A0FC-6653D29696A8}" destId="{8B4D509D-252F-4B64-B137-D859CB7E8F8B}" srcOrd="1" destOrd="0" presId="urn:microsoft.com/office/officeart/2005/8/layout/vProcess5"/>
    <dgm:cxn modelId="{A3C54ABF-077A-4B17-83DA-5507EE7834B8}" type="presOf" srcId="{5FFBEA2B-A847-4264-A0FC-6653D29696A8}" destId="{B091AC47-A666-4E77-B974-E97496418357}" srcOrd="0" destOrd="0" presId="urn:microsoft.com/office/officeart/2005/8/layout/vProcess5"/>
    <dgm:cxn modelId="{AAB97EF5-5B90-4E3D-96FD-90E05DA804FE}" srcId="{95472540-2861-4BE6-BE75-9556757B2AAF}" destId="{D6F09BF3-3D12-4E45-8882-61460F049297}" srcOrd="2" destOrd="0" parTransId="{D9D52891-4908-4A2A-8842-BDAED67CCD69}" sibTransId="{979F3A6B-D4B0-48F3-8C38-CC2F56D9EAB1}"/>
    <dgm:cxn modelId="{27E076F6-2E81-4541-BF08-73164F2E7334}" type="presOf" srcId="{C0C84931-E86D-4950-957E-ECE0C48184FF}" destId="{8F152070-AB83-4894-8A4C-4768AA4F0DCC}" srcOrd="0" destOrd="0" presId="urn:microsoft.com/office/officeart/2005/8/layout/vProcess5"/>
    <dgm:cxn modelId="{E9635AFC-C9A6-4FCD-818A-3CF1D1162BF1}" srcId="{95472540-2861-4BE6-BE75-9556757B2AAF}" destId="{37BFFDC2-CBFD-4825-9C77-379B1EC7B8BA}" srcOrd="1" destOrd="0" parTransId="{87B8B641-E7C7-4799-A5C0-080636DCE8E2}" sibTransId="{F550BDED-5CB5-4E92-A81F-B7551828EB35}"/>
    <dgm:cxn modelId="{F57874F8-552E-4B70-BAAF-5596FA04B5E1}" type="presParOf" srcId="{3CC5C8CC-43B5-4698-A6F0-5170662B9E6B}" destId="{BC17BDF8-B6EA-418C-9B8F-FAA2DCE6E6DF}" srcOrd="0" destOrd="0" presId="urn:microsoft.com/office/officeart/2005/8/layout/vProcess5"/>
    <dgm:cxn modelId="{56D1B911-A81A-4EDE-8A32-1F1986C89A52}" type="presParOf" srcId="{3CC5C8CC-43B5-4698-A6F0-5170662B9E6B}" destId="{B091AC47-A666-4E77-B974-E97496418357}" srcOrd="1" destOrd="0" presId="urn:microsoft.com/office/officeart/2005/8/layout/vProcess5"/>
    <dgm:cxn modelId="{35FD0D03-B720-4C4B-A616-EDF39B807AED}" type="presParOf" srcId="{3CC5C8CC-43B5-4698-A6F0-5170662B9E6B}" destId="{26D6437B-A4B9-45AF-B236-80D7F83F357B}" srcOrd="2" destOrd="0" presId="urn:microsoft.com/office/officeart/2005/8/layout/vProcess5"/>
    <dgm:cxn modelId="{B530DCA9-819A-44C5-B546-CE0BACFBDA8E}" type="presParOf" srcId="{3CC5C8CC-43B5-4698-A6F0-5170662B9E6B}" destId="{01F5216B-0123-4D54-8A47-4FC8CC606626}" srcOrd="3" destOrd="0" presId="urn:microsoft.com/office/officeart/2005/8/layout/vProcess5"/>
    <dgm:cxn modelId="{C50F57F8-C8CA-4310-89CA-832B046939EE}" type="presParOf" srcId="{3CC5C8CC-43B5-4698-A6F0-5170662B9E6B}" destId="{8F152070-AB83-4894-8A4C-4768AA4F0DCC}" srcOrd="4" destOrd="0" presId="urn:microsoft.com/office/officeart/2005/8/layout/vProcess5"/>
    <dgm:cxn modelId="{AA23360B-CB4F-402D-A216-7096E2FA11E6}" type="presParOf" srcId="{3CC5C8CC-43B5-4698-A6F0-5170662B9E6B}" destId="{9A6D111F-875C-4E3D-A46F-87A3F25866DF}" srcOrd="5" destOrd="0" presId="urn:microsoft.com/office/officeart/2005/8/layout/vProcess5"/>
    <dgm:cxn modelId="{0B9D9C90-91E4-42DC-AD33-09B9E5C0E33A}" type="presParOf" srcId="{3CC5C8CC-43B5-4698-A6F0-5170662B9E6B}" destId="{8B4D509D-252F-4B64-B137-D859CB7E8F8B}" srcOrd="6" destOrd="0" presId="urn:microsoft.com/office/officeart/2005/8/layout/vProcess5"/>
    <dgm:cxn modelId="{F406CC0D-FCC8-44B0-AD8F-5C80FB48F106}" type="presParOf" srcId="{3CC5C8CC-43B5-4698-A6F0-5170662B9E6B}" destId="{48C1F3B5-EBB3-4CAE-AFF6-BE954C5F4BD3}" srcOrd="7" destOrd="0" presId="urn:microsoft.com/office/officeart/2005/8/layout/vProcess5"/>
    <dgm:cxn modelId="{5A46ECBD-B4A3-412C-9811-BB1A28276D32}" type="presParOf" srcId="{3CC5C8CC-43B5-4698-A6F0-5170662B9E6B}" destId="{99CECE5C-2655-4A50-AAD8-260D539979E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1AC47-A666-4E77-B974-E97496418357}">
      <dsp:nvSpPr>
        <dsp:cNvPr id="0" name=""/>
        <dsp:cNvSpPr/>
      </dsp:nvSpPr>
      <dsp:spPr>
        <a:xfrm>
          <a:off x="0" y="0"/>
          <a:ext cx="9482328" cy="11301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1" kern="1200"/>
            <a:t>48,000 observation</a:t>
          </a:r>
          <a:endParaRPr lang="en-US" sz="3000" kern="1200"/>
        </a:p>
      </dsp:txBody>
      <dsp:txXfrm>
        <a:off x="33102" y="33102"/>
        <a:ext cx="8262756" cy="1063994"/>
      </dsp:txXfrm>
    </dsp:sp>
    <dsp:sp modelId="{26D6437B-A4B9-45AF-B236-80D7F83F357B}">
      <dsp:nvSpPr>
        <dsp:cNvPr id="0" name=""/>
        <dsp:cNvSpPr/>
      </dsp:nvSpPr>
      <dsp:spPr>
        <a:xfrm>
          <a:off x="836675" y="1318564"/>
          <a:ext cx="9482328" cy="1130198"/>
        </a:xfrm>
        <a:prstGeom prst="roundRect">
          <a:avLst>
            <a:gd name="adj" fmla="val 10000"/>
          </a:avLst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1" kern="1200"/>
            <a:t>Transmission changed to manual and automatic and other.</a:t>
          </a:r>
          <a:endParaRPr lang="en-US" sz="3000" kern="1200"/>
        </a:p>
      </dsp:txBody>
      <dsp:txXfrm>
        <a:off x="869777" y="1351666"/>
        <a:ext cx="7844819" cy="1063994"/>
      </dsp:txXfrm>
    </dsp:sp>
    <dsp:sp modelId="{01F5216B-0123-4D54-8A47-4FC8CC606626}">
      <dsp:nvSpPr>
        <dsp:cNvPr id="0" name=""/>
        <dsp:cNvSpPr/>
      </dsp:nvSpPr>
      <dsp:spPr>
        <a:xfrm>
          <a:off x="1673351" y="2637129"/>
          <a:ext cx="9482328" cy="1130198"/>
        </a:xfrm>
        <a:prstGeom prst="roundRect">
          <a:avLst>
            <a:gd name="adj" fmla="val 10000"/>
          </a:avLst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1" kern="1200"/>
            <a:t>NA in Guzzler tax variable changed to “no tax”</a:t>
          </a:r>
          <a:endParaRPr lang="en-US" sz="3000" kern="1200"/>
        </a:p>
      </dsp:txBody>
      <dsp:txXfrm>
        <a:off x="1706453" y="2670231"/>
        <a:ext cx="7844819" cy="1063994"/>
      </dsp:txXfrm>
    </dsp:sp>
    <dsp:sp modelId="{8F152070-AB83-4894-8A4C-4768AA4F0DCC}">
      <dsp:nvSpPr>
        <dsp:cNvPr id="0" name=""/>
        <dsp:cNvSpPr/>
      </dsp:nvSpPr>
      <dsp:spPr>
        <a:xfrm>
          <a:off x="8747699" y="857067"/>
          <a:ext cx="734628" cy="7346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912990" y="857067"/>
        <a:ext cx="404046" cy="552808"/>
      </dsp:txXfrm>
    </dsp:sp>
    <dsp:sp modelId="{9A6D111F-875C-4E3D-A46F-87A3F25866DF}">
      <dsp:nvSpPr>
        <dsp:cNvPr id="0" name=""/>
        <dsp:cNvSpPr/>
      </dsp:nvSpPr>
      <dsp:spPr>
        <a:xfrm>
          <a:off x="9584375" y="2168097"/>
          <a:ext cx="734628" cy="7346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047662"/>
            <a:satOff val="23918"/>
            <a:lumOff val="223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047662"/>
              <a:satOff val="23918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749666" y="2168097"/>
        <a:ext cx="404046" cy="552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8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5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3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8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9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2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2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3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ars parked in a line">
            <a:extLst>
              <a:ext uri="{FF2B5EF4-FFF2-40B4-BE49-F238E27FC236}">
                <a16:creationId xmlns:a16="http://schemas.microsoft.com/office/drawing/2014/main" id="{8CC5A8E1-4B82-56A7-E0B4-40D5CED0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6188" b="18812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56C20-CDA9-374C-9A4A-E6F9220AE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rgbClr val="FFFFFF"/>
                </a:solidFill>
              </a:rPr>
              <a:t>What makes a car more prone to Gas guzzling 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DE7B2-C41D-2360-D6FD-7936E61AA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Loza Kassa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8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A60A5-59AE-F981-7E1C-9B97C6271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09590-D77C-95E6-5920-9AEF50DB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Collection and cleaning 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875D6FCB-4BCE-D30D-6088-46D9AB5658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925826"/>
              </p:ext>
            </p:extLst>
          </p:nvPr>
        </p:nvGraphicFramePr>
        <p:xfrm>
          <a:off x="528320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375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1980C8-FD80-43D8-9D6A-0262A4D53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55F19-0C76-D29D-6D9F-50A356A4E0AE}"/>
              </a:ext>
            </a:extLst>
          </p:cNvPr>
          <p:cNvSpPr txBox="1"/>
          <p:nvPr/>
        </p:nvSpPr>
        <p:spPr>
          <a:xfrm>
            <a:off x="1057835" y="4101974"/>
            <a:ext cx="10343207" cy="13031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atin typeface="+mj-lt"/>
                <a:ea typeface="+mj-ea"/>
                <a:cs typeface="+mj-cs"/>
              </a:rPr>
              <a:t>Exploratory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49EE5-5081-8D4E-12D8-779E7C67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211" y="1492300"/>
            <a:ext cx="3547872" cy="2128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52E23E-B3AF-D784-A654-9BF6310A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40" y="1492300"/>
            <a:ext cx="3547872" cy="2128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0C3767-8BB2-23CC-D4FF-922D0C795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69" y="1495648"/>
            <a:ext cx="3547872" cy="2125375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0B946FF-6DDE-6D1D-AB2C-CEC5B601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AC883F-69DD-D349-B469-8CDE2139F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4C8D5-528A-CCA7-B394-5B1F8D1F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4032504" cy="21214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Multinomial 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997E9-CBAF-1C34-E1A8-1A63D0492AE4}"/>
              </a:ext>
            </a:extLst>
          </p:cNvPr>
          <p:cNvSpPr txBox="1"/>
          <p:nvPr/>
        </p:nvSpPr>
        <p:spPr>
          <a:xfrm>
            <a:off x="5074920" y="1033272"/>
            <a:ext cx="6592824" cy="5312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 is the categorical response variable</a:t>
            </a:r>
            <a:endParaRPr lang="en-US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Xs</a:t>
            </a:r>
            <a:r>
              <a:rPr lang="en-US" dirty="0"/>
              <a:t> are predictor variables</a:t>
            </a:r>
            <a:endParaRPr lang="en-US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are regression coefficients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0749EA-BE79-9EB1-B769-385489D43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03336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math equation with black text&#10;&#10;AI-generated content may be incorrect.">
            <a:extLst>
              <a:ext uri="{FF2B5EF4-FFF2-40B4-BE49-F238E27FC236}">
                <a16:creationId xmlns:a16="http://schemas.microsoft.com/office/drawing/2014/main" id="{1E15B8DC-4812-23D8-69B5-E3D751CA8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8" y="4452257"/>
            <a:ext cx="9351833" cy="189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5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E9A97B-1917-9176-B980-E15E8CBDB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28853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92583-1C8E-C340-A13C-8E7823EE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288536" cy="53717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CC113-0AAD-0F9D-40D7-51B232C70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0210" y="1106424"/>
            <a:ext cx="6141734" cy="53146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b="1" dirty="0"/>
              <a:t>Model Overview:</a:t>
            </a:r>
            <a:endParaRPr lang="en-US" sz="13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Dependent Variable:</a:t>
            </a:r>
            <a:r>
              <a:rPr lang="en-US" sz="1300" dirty="0"/>
              <a:t> Guzzler (Categories: Not taxed, S, T)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Independent Variables:</a:t>
            </a:r>
            <a:r>
              <a:rPr lang="en-US" sz="1300" dirty="0"/>
              <a:t> Cylinders, Displacement (</a:t>
            </a:r>
            <a:r>
              <a:rPr lang="en-US" sz="1300" dirty="0" err="1"/>
              <a:t>displ</a:t>
            </a:r>
            <a:r>
              <a:rPr lang="en-US" sz="13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Key Results:</a:t>
            </a:r>
            <a:endParaRPr lang="en-US" sz="13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Intercepts:</a:t>
            </a:r>
            <a:endParaRPr lang="en-US" sz="13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Not taxed: 13.29 | S: -1.97 | T: 2.79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Cylinders:</a:t>
            </a:r>
            <a:endParaRPr lang="en-US" sz="13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Not taxed: -1.52 | S: -0.16 | T: -0.18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Displacement (</a:t>
            </a:r>
            <a:r>
              <a:rPr lang="en-US" sz="1300" b="1" dirty="0" err="1"/>
              <a:t>displ</a:t>
            </a:r>
            <a:r>
              <a:rPr lang="en-US" sz="1300" b="1" dirty="0"/>
              <a:t>):</a:t>
            </a:r>
            <a:endParaRPr lang="en-US" sz="13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Not taxed: 0.20 | S: -0.28 | T: -0.37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Standard Errors:</a:t>
            </a:r>
            <a:endParaRPr lang="en-US" sz="13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Not taxed: 0.22, 0.04, 0.04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S: 1.21, 0.20, 0.34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T: 0.21, 0.03, 0.06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Model Fit:</a:t>
            </a:r>
            <a:endParaRPr lang="en-US" sz="13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Residual Deviance:</a:t>
            </a:r>
            <a:r>
              <a:rPr lang="en-US" sz="1300" dirty="0"/>
              <a:t> 16137.06 | </a:t>
            </a:r>
            <a:r>
              <a:rPr lang="en-US" sz="1300" b="1" dirty="0"/>
              <a:t>AIC:</a:t>
            </a:r>
            <a:r>
              <a:rPr lang="en-US" sz="1300" dirty="0"/>
              <a:t> 16155.06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3946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6A30AB38-03E6-25C1-50CF-E8A88304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833" b="6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1A2B8-735F-90AF-47E9-17B0AACB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009404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Bierstadt</vt:lpstr>
      <vt:lpstr>GestaltVTI</vt:lpstr>
      <vt:lpstr>What makes a car more prone to Gas guzzling tax</vt:lpstr>
      <vt:lpstr>Data Collection and cleaning </vt:lpstr>
      <vt:lpstr>PowerPoint Presentation</vt:lpstr>
      <vt:lpstr>Multinomial Logistic regression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Kassa, Loza Berhanu - SDSU Student</dc:creator>
  <cp:lastModifiedBy>Kassa, Loza Berhanu - SDSU Student</cp:lastModifiedBy>
  <cp:revision>1</cp:revision>
  <dcterms:created xsi:type="dcterms:W3CDTF">2025-02-19T15:39:37Z</dcterms:created>
  <dcterms:modified xsi:type="dcterms:W3CDTF">2025-02-19T15:59:46Z</dcterms:modified>
</cp:coreProperties>
</file>