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40" d="100"/>
          <a:sy n="40" d="100"/>
        </p:scale>
        <p:origin x="9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17DE4-31A2-D7F1-7BB1-AC3CBF767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4DD0D1-8C9F-85B4-6D11-2F98E0094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BC896F-5E7A-5A49-41A9-7D837E08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8AE8-EC20-495E-A1B0-E46B265D3519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E08E04-A905-41CB-D7BF-636917F2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DD8B9F-1988-3D22-7520-2F6655FF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6E0E-2F11-4BFD-A5A6-E23965EB28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677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FC956-8D29-CF30-09E8-ED17AC7C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6BB165-77E9-D5B4-8F2E-02FE43203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1ECC4B-D554-89A6-E0C7-43196185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8AE8-EC20-495E-A1B0-E46B265D3519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5E52EE-06E5-693E-CD5B-887C9DE3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C64A88-0D09-2330-F5D9-06632DCA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6E0E-2F11-4BFD-A5A6-E23965EB28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337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B213E9-FD74-1A57-DE58-6B65DE264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42FA49-032B-6533-BCD0-4FCF479F9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087722-5507-7899-3C15-9A045AED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8AE8-EC20-495E-A1B0-E46B265D3519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480206-943C-E598-BD5C-A41FA0CF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8FD355-ED2E-F1AA-4BFE-A68ADECB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6E0E-2F11-4BFD-A5A6-E23965EB28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356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5E623-AF08-937D-48E5-FBBA4881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72222B-D87E-B232-6FE4-89918A672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BFCFF-647E-516E-005A-B3B85777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8AE8-EC20-495E-A1B0-E46B265D3519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6294BC-53A3-E6A5-6795-D4AEFC51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F448F5-0AE3-43C1-9DCB-0251A09A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6E0E-2F11-4BFD-A5A6-E23965EB28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022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C5831-9E8E-9918-42B1-99417701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C84FD1-F92A-7761-515D-7BD6F40F9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9A712A-6D79-8BBB-97BE-86B09276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8AE8-EC20-495E-A1B0-E46B265D3519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9682E-7C27-49BB-8DC2-D7327912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C24BAE-4A1A-CC31-2C9E-A6E8CD2F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6E0E-2F11-4BFD-A5A6-E23965EB28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817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6826F-7EE8-4D4D-C0DF-2E2973FC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FE4AD-5627-2780-E793-6A825C395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BAD9BC-C29B-83D5-86BA-3FD8CA871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25B880-E9C6-9365-17A0-A7252BD9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8AE8-EC20-495E-A1B0-E46B265D3519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D7DA9E-D39C-CA84-A59C-B74CB5C6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D180C2-78FF-CBF3-2C05-A1C37B8A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6E0E-2F11-4BFD-A5A6-E23965EB28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408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515B7-B996-BD56-57AB-356F1564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03890A-F2F7-6754-7784-2440709A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AA5084-EECB-B45F-4E3A-328853E33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2D5C83-6C4D-736E-3C78-7D49887B3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5FD3B8-1247-C433-BBBC-EF2E962FB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F38F14-EE0C-685B-DD3D-FE510F48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8AE8-EC20-495E-A1B0-E46B265D3519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5669C5-54C0-3B22-C5E9-0B4ADC32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3672B7-B5B6-6924-85FD-FDDF7660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6E0E-2F11-4BFD-A5A6-E23965EB28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422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41FB1-142E-BA70-4ACD-46247D08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6DD798-9E01-D25B-6A17-3AFA628F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8AE8-EC20-495E-A1B0-E46B265D3519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A4EF56C-465E-05A3-48F0-DB74B264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4443BC-4B0C-AB23-1C7F-7B7E6671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6E0E-2F11-4BFD-A5A6-E23965EB28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18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AD0E19-52B5-83DD-64E3-C7F228DC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8AE8-EC20-495E-A1B0-E46B265D3519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65FA57-B2DE-EA9B-F67C-7E27129D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AD0D48-1852-5209-B85D-3C1F3466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6E0E-2F11-4BFD-A5A6-E23965EB28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73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56F08-F383-1027-2542-5982A064B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123F2F-CD4F-2DD0-D541-9DA07CCC4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DC01CC-0002-6ECA-CA36-2FE37815C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2CE5F3-D992-4066-E37C-811D2A05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8AE8-EC20-495E-A1B0-E46B265D3519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C1E0EF-46CC-F2EA-9D01-80562CB9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520A33-0F9E-219C-B039-18DE1F6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6E0E-2F11-4BFD-A5A6-E23965EB28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578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80C9F-2930-01F3-E8C9-35496B14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E788E3-1B5F-049F-D50C-22CE35BFA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F0FD10-7778-00A4-86D7-ED72EE255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C7A770-3EFA-152A-E5A0-8ED161A2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8AE8-EC20-495E-A1B0-E46B265D3519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202107-CF4C-46EB-9B69-B99DBDAA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CAFBDC-0FF0-7DA3-58AB-43BD7783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A6E0E-2F11-4BFD-A5A6-E23965EB28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906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DFA3CD-C551-EB6D-33C0-B014989B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A3BF61-AE28-B585-D300-EC6D6167A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CA3FA0-EC51-9216-F1BA-2AC1D7F24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C8AE8-EC20-495E-A1B0-E46B265D3519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65D216-A0B4-860D-B69F-A531F5996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83ED43-5383-8335-A5D3-A41F6B0FC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A6E0E-2F11-4BFD-A5A6-E23965EB28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37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0F71E91-D5D0-1B38-0D7C-E497C89E3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3015330"/>
          </a:xfrm>
        </p:spPr>
        <p:txBody>
          <a:bodyPr>
            <a:normAutofit lnSpcReduction="10000"/>
          </a:bodyPr>
          <a:lstStyle/>
          <a:p>
            <a:endParaRPr lang="es-ES" sz="3000" b="1" i="0" dirty="0">
              <a:solidFill>
                <a:srgbClr val="404040"/>
              </a:solidFill>
              <a:effectLst/>
              <a:latin typeface="Inter"/>
            </a:endParaRPr>
          </a:p>
          <a:p>
            <a:r>
              <a:rPr lang="es-ES" sz="3000" b="1" i="0" dirty="0">
                <a:solidFill>
                  <a:srgbClr val="404040"/>
                </a:solidFill>
                <a:effectLst/>
                <a:latin typeface="Inter"/>
              </a:rPr>
              <a:t>Nombre del Proyecto:</a:t>
            </a:r>
            <a:r>
              <a:rPr lang="es-ES" sz="3000" b="0" i="0" dirty="0">
                <a:solidFill>
                  <a:srgbClr val="404040"/>
                </a:solidFill>
                <a:effectLst/>
                <a:latin typeface="Inter"/>
              </a:rPr>
              <a:t> Detección de Áreas de Mejora en el Servicio de Llamadas</a:t>
            </a:r>
          </a:p>
          <a:p>
            <a:endParaRPr lang="es-ES" sz="3000" dirty="0">
              <a:solidFill>
                <a:srgbClr val="404040"/>
              </a:solidFill>
              <a:latin typeface="Inter"/>
            </a:endParaRPr>
          </a:p>
          <a:p>
            <a:r>
              <a:rPr lang="es-ES" sz="3000" b="0" i="0" dirty="0" err="1">
                <a:solidFill>
                  <a:srgbClr val="404040"/>
                </a:solidFill>
                <a:effectLst/>
                <a:latin typeface="Inter"/>
              </a:rPr>
              <a:t>By</a:t>
            </a:r>
            <a:r>
              <a:rPr lang="es-ES" sz="3000" b="0" i="0" dirty="0">
                <a:solidFill>
                  <a:srgbClr val="404040"/>
                </a:solidFill>
                <a:effectLst/>
                <a:latin typeface="Inter"/>
              </a:rPr>
              <a:t>. Elpidio </a:t>
            </a:r>
            <a:r>
              <a:rPr lang="es-ES" sz="3000" b="0" i="0" dirty="0" err="1">
                <a:solidFill>
                  <a:srgbClr val="404040"/>
                </a:solidFill>
                <a:effectLst/>
                <a:latin typeface="Inter"/>
              </a:rPr>
              <a:t>Ramirez</a:t>
            </a:r>
            <a:r>
              <a:rPr lang="es-ES" sz="3000" b="0" i="0" dirty="0">
                <a:solidFill>
                  <a:srgbClr val="404040"/>
                </a:solidFill>
                <a:effectLst/>
                <a:latin typeface="Inter"/>
              </a:rPr>
              <a:t> Lozano</a:t>
            </a:r>
          </a:p>
          <a:p>
            <a:r>
              <a:rPr lang="es-ES" sz="3000" dirty="0">
                <a:solidFill>
                  <a:srgbClr val="404040"/>
                </a:solidFill>
                <a:latin typeface="Inter"/>
              </a:rPr>
              <a:t>08/02/2025</a:t>
            </a:r>
            <a:endParaRPr lang="es-ES" sz="3000" b="0" i="0" dirty="0">
              <a:solidFill>
                <a:srgbClr val="404040"/>
              </a:solidFill>
              <a:effectLst/>
              <a:latin typeface="Inter"/>
            </a:endParaRPr>
          </a:p>
          <a:p>
            <a:endParaRPr lang="es-ES" b="0" i="0" dirty="0">
              <a:solidFill>
                <a:srgbClr val="404040"/>
              </a:solidFill>
              <a:effectLst/>
              <a:latin typeface="Inter"/>
            </a:endParaRPr>
          </a:p>
          <a:p>
            <a:endParaRPr lang="es-MX" dirty="0"/>
          </a:p>
        </p:txBody>
      </p:sp>
      <p:pic>
        <p:nvPicPr>
          <p:cNvPr id="1028" name="Picture 4" descr="Bootcamp de Programación Online | TripleTen México">
            <a:extLst>
              <a:ext uri="{FF2B5EF4-FFF2-40B4-BE49-F238E27FC236}">
                <a16:creationId xmlns:a16="http://schemas.microsoft.com/office/drawing/2014/main" id="{FBADC558-4840-6F82-FE93-D1C534053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825" y="4678362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D87FA58-FBA4-EF39-9082-1032A1F82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43200" cy="241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242E45-17BC-70DD-E848-A3138AE7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s-ES" b="1" i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Inter"/>
              </a:rPr>
              <a:t>Optimizando la Experiencia del Cliente en </a:t>
            </a:r>
            <a:r>
              <a:rPr lang="es-ES" b="1" i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Inter"/>
              </a:rPr>
              <a:t>CallMeMaybe</a:t>
            </a:r>
            <a:endParaRPr lang="es-MX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176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238E1-DDD3-0957-3F14-72D7ED04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Próximos Pasos</a:t>
            </a:r>
            <a:br>
              <a:rPr lang="es-ES" b="1" i="0" dirty="0">
                <a:solidFill>
                  <a:srgbClr val="404040"/>
                </a:solidFill>
                <a:effectLst/>
                <a:latin typeface="Inter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64EAF3-28A4-CF25-1144-5D8D5D0C0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Próximos Pasos:</a:t>
            </a:r>
            <a:endParaRPr lang="es-E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Implementar pruebas A/B para validar las mejoras propuestas.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Realizar un seguimiento continuo del desempeño de los operadores.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Generar informes periódicos para evaluar el progreso.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779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111FB-19CF-BEB5-8A8A-0083912A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Gracias por su atención.</a:t>
            </a:r>
          </a:p>
        </p:txBody>
      </p:sp>
      <p:pic>
        <p:nvPicPr>
          <p:cNvPr id="4" name="Picture 4" descr="Bootcamp de Programación Online | TripleTen México">
            <a:extLst>
              <a:ext uri="{FF2B5EF4-FFF2-40B4-BE49-F238E27FC236}">
                <a16:creationId xmlns:a16="http://schemas.microsoft.com/office/drawing/2014/main" id="{0CF62DCD-3536-3E1E-A72B-7EF132A41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825" y="4678362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4D54D34E-72B6-F796-B41D-D03340CF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43200" cy="241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75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25CB-578E-9FA9-837E-434D47B8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i="0" dirty="0">
                <a:solidFill>
                  <a:srgbClr val="404040"/>
                </a:solidFill>
                <a:effectLst/>
                <a:latin typeface="Inter"/>
              </a:rPr>
              <a:t>Contexto del Proyecto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FB5A8-433E-9997-CFC3-206E8CE5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Objetivo del Proyecto:</a:t>
            </a:r>
            <a:endParaRPr lang="es-E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404040"/>
                </a:solidFill>
                <a:effectLst/>
                <a:latin typeface="Inter"/>
              </a:rPr>
              <a:t>Mejorar la eficiencia de los operadores de </a:t>
            </a:r>
            <a:r>
              <a:rPr lang="es-ES" sz="2800" b="0" i="0" dirty="0" err="1">
                <a:solidFill>
                  <a:srgbClr val="404040"/>
                </a:solidFill>
                <a:effectLst/>
                <a:latin typeface="Inter"/>
              </a:rPr>
              <a:t>CallMeMaybe</a:t>
            </a:r>
            <a:r>
              <a:rPr lang="es-ES" sz="2800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404040"/>
                </a:solidFill>
                <a:effectLst/>
                <a:latin typeface="Inter"/>
              </a:rPr>
              <a:t>Identificar áreas de mejora en el servicio de llamadas.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Métricas Clave:</a:t>
            </a:r>
            <a:endParaRPr lang="es-E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404040"/>
                </a:solidFill>
                <a:effectLst/>
                <a:latin typeface="Inter"/>
              </a:rPr>
              <a:t>Reducción de llamadas perdidas.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404040"/>
                </a:solidFill>
                <a:effectLst/>
                <a:latin typeface="Inter"/>
              </a:rPr>
              <a:t>Tiempos de espera razonables.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404040"/>
                </a:solidFill>
                <a:effectLst/>
                <a:latin typeface="Inter"/>
              </a:rPr>
              <a:t>Maximización de llamadas salientes (si aplica).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Enfoque:</a:t>
            </a:r>
            <a:endParaRPr lang="es-E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404040"/>
                </a:solidFill>
                <a:effectLst/>
                <a:latin typeface="Inter"/>
              </a:rPr>
              <a:t>Análisis de datos de llamadas.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404040"/>
                </a:solidFill>
                <a:effectLst/>
                <a:latin typeface="Inter"/>
              </a:rPr>
              <a:t>Identificación de operadores con bajo rendimiento.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404040"/>
                </a:solidFill>
                <a:effectLst/>
                <a:latin typeface="Inter"/>
              </a:rPr>
              <a:t>Implementación de mejoras basadas en datos.</a:t>
            </a:r>
          </a:p>
          <a:p>
            <a:endParaRPr lang="es-MX" dirty="0"/>
          </a:p>
        </p:txBody>
      </p:sp>
      <p:sp>
        <p:nvSpPr>
          <p:cNvPr id="4" name="AutoShape 2" descr="tripleten – Instituto Nacional de Estandarización y Certificación">
            <a:extLst>
              <a:ext uri="{FF2B5EF4-FFF2-40B4-BE49-F238E27FC236}">
                <a16:creationId xmlns:a16="http://schemas.microsoft.com/office/drawing/2014/main" id="{17E6CCCD-8BBD-BE96-9FD4-09F4B87590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487905"/>
            <a:ext cx="2093495" cy="209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3725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E414A-D195-180B-5672-956562FF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Histograma de Duración de Llamadas</a:t>
            </a:r>
            <a:br>
              <a:rPr lang="es-ES" b="1" i="0" dirty="0">
                <a:solidFill>
                  <a:srgbClr val="404040"/>
                </a:solidFill>
                <a:effectLst/>
                <a:latin typeface="Inter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3FE110-B5B3-0D91-235F-5AD3ED6E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3" y="4042610"/>
            <a:ext cx="11526253" cy="2815389"/>
          </a:xfrm>
        </p:spPr>
        <p:txBody>
          <a:bodyPr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Análisis:</a:t>
            </a:r>
            <a:endParaRPr lang="es-E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La mayoría de las llamadas son cortas (menos de 20,000 segundos).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Hay algunos valores atípicos con duraciones extremadamente largas (posibles errores o casos especiales).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Conclusión:</a:t>
            </a:r>
            <a:endParaRPr lang="es-E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Es necesario investigar las llamadas largas para determinar si son errores o requieren atención especial.</a:t>
            </a:r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63457CD-D417-E90F-2C8A-11E62F815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25" y="1039588"/>
            <a:ext cx="5601350" cy="355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0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27CE2-2FCC-A497-21BF-6F450CA4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Participación de Llamadas Internas y Externas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503FC-3C52-FC9C-DCAE-2A33452D5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946357"/>
            <a:ext cx="12192000" cy="2911643"/>
          </a:xfrm>
        </p:spPr>
        <p:txBody>
          <a:bodyPr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Análisis:</a:t>
            </a:r>
            <a:endParaRPr lang="es-E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59.3% de las llamadas son internas (entre operadores).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40.7% de las llamadas son externas (con clientes).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Conclusión:</a:t>
            </a:r>
            <a:endParaRPr lang="es-E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Un alto porcentaje de llamadas internas podría indicar una dependencia excesiva en la comunicación interna, lo que podría generar retrasos en la atención al cliente.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97F767-F1CF-BD2A-8394-D263D2A9B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768" y="1144201"/>
            <a:ext cx="4284481" cy="444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4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2F307-FE71-3308-0B09-A70F1D05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Cantidad de Llamadas Entrantes y Salientes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87000F-42F9-A48A-6F60-1F4743883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51683"/>
            <a:ext cx="12192000" cy="2406315"/>
          </a:xfrm>
        </p:spPr>
        <p:txBody>
          <a:bodyPr/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Análisis:</a:t>
            </a:r>
            <a:endParaRPr lang="es-E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21,925 llamadas entrantes.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31,917 llamadas salientes.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Conclusión:</a:t>
            </a:r>
            <a:endParaRPr lang="es-E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Hay más llamadas salientes que entrantes, lo que sugiere que los operadores están siendo proactivos en la gestión de contactos.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D60374-063B-2DF6-A86D-5839E2A52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690" y="1271011"/>
            <a:ext cx="7299004" cy="48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5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D8063-9E7C-C9BD-8BA9-3955441F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Distribución del Porcentaje de Llamadas Perdidas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9E86A-2533-10D7-EAEA-6EFBBFAED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03558"/>
            <a:ext cx="12192000" cy="2454441"/>
          </a:xfrm>
        </p:spPr>
        <p:txBody>
          <a:bodyPr/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Análisis:</a:t>
            </a:r>
            <a:endParaRPr lang="es-E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La mayoría de los operadores tienen un bajo porcentaje de llamadas perdidas.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Algunos operadores tienen un porcentaje de llamadas perdidas cercano al 100%.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Conclusión:</a:t>
            </a:r>
            <a:endParaRPr lang="es-E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Es crucial investigar a los operadores con un alto porcentaje de llamadas perdidas para identificar problemas técnicos o de capacitación.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1DCBE5-514B-DEC8-0CE8-615463019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81" y="1079303"/>
            <a:ext cx="5962638" cy="38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5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2E5EB-B186-369F-D0FE-67B82F94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Relación entre Tiempo de Espera y Porcentaje de Llamadas Perdidas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B3847-CC97-D07C-877B-EAA7ADBE3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572000"/>
            <a:ext cx="12192000" cy="2285999"/>
          </a:xfrm>
        </p:spPr>
        <p:txBody>
          <a:bodyPr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404040"/>
                </a:solidFill>
                <a:effectLst/>
                <a:latin typeface="Inter"/>
              </a:rPr>
              <a:t>Análisis:</a:t>
            </a:r>
            <a:endParaRPr lang="es-ES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404040"/>
                </a:solidFill>
                <a:effectLst/>
                <a:latin typeface="Inter"/>
              </a:rPr>
              <a:t>Hay una tendencia positiva: a mayor tiempo de espera, mayor porcentaje de llamadas perdidas.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404040"/>
                </a:solidFill>
                <a:effectLst/>
                <a:latin typeface="Inter"/>
              </a:rPr>
              <a:t>Algunos operadores con tiempos de espera bajos tienen un alto porcentaje de llamadas perdidas.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404040"/>
                </a:solidFill>
                <a:effectLst/>
                <a:latin typeface="Inter"/>
              </a:rPr>
              <a:t>Conclusión:</a:t>
            </a:r>
            <a:endParaRPr lang="es-ES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404040"/>
                </a:solidFill>
                <a:effectLst/>
                <a:latin typeface="Inter"/>
              </a:rPr>
              <a:t>Reducir el tiempo de espera podría ayudar a disminuir las llamadas perdidas, pero también es importante investigar por qué algunos operadores con tiempos de espera bajos tienen un alto porcentaje de llamadas perdidas.</a:t>
            </a:r>
          </a:p>
          <a:p>
            <a:endParaRPr lang="es-MX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3B521CA-1B3D-3397-76F1-D66EC8DC3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10" y="1690688"/>
            <a:ext cx="5109980" cy="33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7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A6060-DF8D-FBA8-6C6A-15852B90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Distribución del Porcentaje de Llamadas Perdidas por Grupo de Eficiencia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204E42-8BEF-9A8C-2AD0-2E6E77FC8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692316"/>
            <a:ext cx="12192000" cy="2165683"/>
          </a:xfrm>
        </p:spPr>
        <p:txBody>
          <a:bodyPr>
            <a:normAutofit fontScale="92500"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Análisis:</a:t>
            </a:r>
            <a:endParaRPr lang="es-E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Los operadores eficientes tienen un porcentaje de llamadas perdidas significativamente menor.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Los operadores no eficientes tienen una mayor variabilidad en el porcentaje de llamadas perdidas.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Conclusión:</a:t>
            </a:r>
            <a:endParaRPr lang="es-E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Las métricas utilizadas son efectivas para diferenciar entre operadores eficientes y no eficientes.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346AC2-D2FD-5D82-1D09-AC1822C7E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054" y="1578469"/>
            <a:ext cx="4161891" cy="328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1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7ECFE-72A8-89DB-D294-AB1FAFA2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Conclusiones Clave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E2BFDD-1FC9-65A2-40AE-EB6144A8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8442" y="1395662"/>
            <a:ext cx="12360442" cy="5462337"/>
          </a:xfrm>
        </p:spPr>
        <p:txBody>
          <a:bodyPr>
            <a:normAutofit/>
          </a:bodyPr>
          <a:lstStyle/>
          <a:p>
            <a:pPr algn="l"/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Conclusiones:</a:t>
            </a:r>
            <a:endParaRPr lang="es-E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404040"/>
                </a:solidFill>
                <a:effectLst/>
                <a:latin typeface="Inter"/>
              </a:rPr>
              <a:t>La mayoría de los operadores son eficientes, pero hay un grupo que necesita mejorar.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404040"/>
                </a:solidFill>
                <a:effectLst/>
                <a:latin typeface="Inter"/>
              </a:rPr>
              <a:t>Las llamadas internas representan un alto porcentaje del tráfico, lo que podría estar generando retrasos.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404040"/>
                </a:solidFill>
                <a:effectLst/>
                <a:latin typeface="Inter"/>
              </a:rPr>
              <a:t>Algunos operadores tienen un alto porcentaje de llamadas perdidas, lo que requiere atención inmediata.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404040"/>
                </a:solidFill>
                <a:effectLst/>
                <a:latin typeface="Inter"/>
              </a:rPr>
              <a:t>Reducir el tiempo de espera podría mejorar significativamente la satisfacción del cliente.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Recomendaciones:</a:t>
            </a:r>
            <a:endParaRPr lang="es-E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404040"/>
                </a:solidFill>
                <a:effectLst/>
                <a:latin typeface="Inter"/>
              </a:rPr>
              <a:t>Capacitación adicional para operadores con bajo rendimiento.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404040"/>
                </a:solidFill>
                <a:effectLst/>
                <a:latin typeface="Inter"/>
              </a:rPr>
              <a:t>Revisión del sistema de enrutamiento de llamadas.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404040"/>
                </a:solidFill>
                <a:effectLst/>
                <a:latin typeface="Inter"/>
              </a:rPr>
              <a:t>Implementación de un sistema de monitoreo en tiempo real.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0970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575</Words>
  <Application>Microsoft Office PowerPoint</Application>
  <PresentationFormat>Panorámica</PresentationFormat>
  <Paragraphs>70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Inter</vt:lpstr>
      <vt:lpstr>Tema de Office</vt:lpstr>
      <vt:lpstr>Optimizando la Experiencia del Cliente en CallMeMaybe</vt:lpstr>
      <vt:lpstr>Contexto del Proyecto</vt:lpstr>
      <vt:lpstr>Histograma de Duración de Llamadas </vt:lpstr>
      <vt:lpstr>Participación de Llamadas Internas y Externas</vt:lpstr>
      <vt:lpstr>Cantidad de Llamadas Entrantes y Salientes</vt:lpstr>
      <vt:lpstr>Distribución del Porcentaje de Llamadas Perdidas</vt:lpstr>
      <vt:lpstr>Relación entre Tiempo de Espera y Porcentaje de Llamadas Perdidas</vt:lpstr>
      <vt:lpstr>Distribución del Porcentaje de Llamadas Perdidas por Grupo de Eficiencia</vt:lpstr>
      <vt:lpstr>Conclusiones Clave</vt:lpstr>
      <vt:lpstr>Próximos Pasos </vt:lpstr>
      <vt:lpstr>Gracias por su atención.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Elpidio Lozano</dc:creator>
  <cp:lastModifiedBy>Elpidio Lozano</cp:lastModifiedBy>
  <cp:revision>1</cp:revision>
  <dcterms:created xsi:type="dcterms:W3CDTF">2025-03-08T16:48:10Z</dcterms:created>
  <dcterms:modified xsi:type="dcterms:W3CDTF">2025-03-08T18:27:04Z</dcterms:modified>
</cp:coreProperties>
</file>