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5.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6.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27" r:id="rId2"/>
    <p:sldMasterId id="2147483734" r:id="rId3"/>
    <p:sldMasterId id="2147483741" r:id="rId4"/>
    <p:sldMasterId id="2147483748" r:id="rId5"/>
    <p:sldMasterId id="2147483758" r:id="rId6"/>
    <p:sldMasterId id="2147483784" r:id="rId7"/>
  </p:sldMasterIdLst>
  <p:notesMasterIdLst>
    <p:notesMasterId r:id="rId34"/>
  </p:notesMasterIdLst>
  <p:sldIdLst>
    <p:sldId id="314" r:id="rId8"/>
    <p:sldId id="315" r:id="rId9"/>
    <p:sldId id="319" r:id="rId10"/>
    <p:sldId id="316" r:id="rId11"/>
    <p:sldId id="317" r:id="rId12"/>
    <p:sldId id="298" r:id="rId13"/>
    <p:sldId id="299" r:id="rId14"/>
    <p:sldId id="300" r:id="rId15"/>
    <p:sldId id="301" r:id="rId16"/>
    <p:sldId id="292" r:id="rId17"/>
    <p:sldId id="302" r:id="rId18"/>
    <p:sldId id="303" r:id="rId19"/>
    <p:sldId id="304" r:id="rId20"/>
    <p:sldId id="305" r:id="rId21"/>
    <p:sldId id="276" r:id="rId22"/>
    <p:sldId id="306" r:id="rId23"/>
    <p:sldId id="290" r:id="rId24"/>
    <p:sldId id="307" r:id="rId25"/>
    <p:sldId id="308" r:id="rId26"/>
    <p:sldId id="309" r:id="rId27"/>
    <p:sldId id="318" r:id="rId28"/>
    <p:sldId id="311" r:id="rId29"/>
    <p:sldId id="312" r:id="rId30"/>
    <p:sldId id="313" r:id="rId31"/>
    <p:sldId id="321" r:id="rId32"/>
    <p:sldId id="32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9FD7"/>
    <a:srgbClr val="E34F24"/>
    <a:srgbClr val="3C454F"/>
    <a:srgbClr val="BDCD2C"/>
    <a:srgbClr val="617081"/>
    <a:srgbClr val="1D4380"/>
    <a:srgbClr val="0171B0"/>
    <a:srgbClr val="80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1157" autoAdjust="0"/>
    <p:restoredTop sz="94660"/>
  </p:normalViewPr>
  <p:slideViewPr>
    <p:cSldViewPr snapToGrid="0">
      <p:cViewPr varScale="1">
        <p:scale>
          <a:sx n="43" d="100"/>
          <a:sy n="43" d="100"/>
        </p:scale>
        <p:origin x="72" y="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presProps" Target="presProps.xml"/><Relationship Id="rId8" Type="http://schemas.openxmlformats.org/officeDocument/2006/relationships/slide" Target="slides/slide1.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10/22/2015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a:t>
            </a:fld>
            <a:endParaRPr lang="en-US"/>
          </a:p>
        </p:txBody>
      </p:sp>
    </p:spTree>
    <p:extLst>
      <p:ext uri="{BB962C8B-B14F-4D97-AF65-F5344CB8AC3E}">
        <p14:creationId xmlns:p14="http://schemas.microsoft.com/office/powerpoint/2010/main" val="3913417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Fastest Growing Hypervisor, taking share from VMWare”</a:t>
            </a: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2 releases of Hyper-V since ESX 5.1 (WS2012 and WS2012 R2)</a:t>
            </a: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share is growing 3x that of VMW over the past 2 years</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steadily taking over a point of share per quarter</a:t>
            </a:r>
          </a:p>
          <a:p>
            <a:pPr lvl="0"/>
            <a:r>
              <a:rPr lang="en-US" sz="1000" kern="1200" dirty="0" smtClean="0">
                <a:solidFill>
                  <a:schemeClr val="tx1"/>
                </a:solidFill>
                <a:effectLst/>
                <a:latin typeface="Segoe UI Light" pitchFamily="34" charset="0"/>
                <a:ea typeface="+mn-ea"/>
                <a:cs typeface="+mn-cs"/>
              </a:rPr>
              <a:t>Microsoft in the Gartner Virtualization Magic Quadrant for the 3</a:t>
            </a:r>
            <a:r>
              <a:rPr lang="en-US" sz="1000" kern="1200" baseline="30000" dirty="0" smtClean="0">
                <a:solidFill>
                  <a:schemeClr val="tx1"/>
                </a:solidFill>
                <a:effectLst/>
                <a:latin typeface="Segoe UI Light" pitchFamily="34" charset="0"/>
                <a:ea typeface="+mn-ea"/>
                <a:cs typeface="+mn-cs"/>
              </a:rPr>
              <a:t>rd</a:t>
            </a:r>
            <a:r>
              <a:rPr lang="en-US" sz="1000" kern="1200" dirty="0" smtClean="0">
                <a:solidFill>
                  <a:schemeClr val="tx1"/>
                </a:solidFill>
                <a:effectLst/>
                <a:latin typeface="Segoe UI Light" pitchFamily="34" charset="0"/>
                <a:ea typeface="+mn-ea"/>
                <a:cs typeface="+mn-cs"/>
              </a:rPr>
              <a:t> straight year and is the only vendor moving up and to the right</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Over 50 new services released this year</a:t>
            </a:r>
          </a:p>
          <a:p>
            <a:pPr lvl="0"/>
            <a:r>
              <a:rPr lang="en-US" sz="1000" kern="1200" dirty="0" smtClean="0">
                <a:solidFill>
                  <a:schemeClr val="tx1"/>
                </a:solidFill>
                <a:effectLst/>
                <a:latin typeface="Segoe UI Light" pitchFamily="34" charset="0"/>
                <a:ea typeface="+mn-ea"/>
                <a:cs typeface="+mn-cs"/>
              </a:rPr>
              <a:t>Compute &amp; Storage Capacity doubling every 6 – 9 months</a:t>
            </a:r>
          </a:p>
          <a:p>
            <a:pPr lvl="0"/>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10/22/2015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418489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Fastest Growing Hypervisor, taking share from VMWare”</a:t>
            </a: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2 releases of Hyper-V since ESX 5.1 (WS2012 and WS2012 R2)</a:t>
            </a: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share is growing 3x that of VMW over the past 2 years</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steadily taking over a point of share per quarter</a:t>
            </a:r>
          </a:p>
          <a:p>
            <a:pPr lvl="0"/>
            <a:r>
              <a:rPr lang="en-US" sz="1000" kern="1200" dirty="0" smtClean="0">
                <a:solidFill>
                  <a:schemeClr val="tx1"/>
                </a:solidFill>
                <a:effectLst/>
                <a:latin typeface="Segoe UI Light" pitchFamily="34" charset="0"/>
                <a:ea typeface="+mn-ea"/>
                <a:cs typeface="+mn-cs"/>
              </a:rPr>
              <a:t>Microsoft in the Gartner Virtualization Magic Quadrant for the 3</a:t>
            </a:r>
            <a:r>
              <a:rPr lang="en-US" sz="1000" kern="1200" baseline="30000" dirty="0" smtClean="0">
                <a:solidFill>
                  <a:schemeClr val="tx1"/>
                </a:solidFill>
                <a:effectLst/>
                <a:latin typeface="Segoe UI Light" pitchFamily="34" charset="0"/>
                <a:ea typeface="+mn-ea"/>
                <a:cs typeface="+mn-cs"/>
              </a:rPr>
              <a:t>rd</a:t>
            </a:r>
            <a:r>
              <a:rPr lang="en-US" sz="1000" kern="1200" dirty="0" smtClean="0">
                <a:solidFill>
                  <a:schemeClr val="tx1"/>
                </a:solidFill>
                <a:effectLst/>
                <a:latin typeface="Segoe UI Light" pitchFamily="34" charset="0"/>
                <a:ea typeface="+mn-ea"/>
                <a:cs typeface="+mn-cs"/>
              </a:rPr>
              <a:t> straight year and is the only vendor moving up and to the right</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Over 50 new services released this year</a:t>
            </a:r>
          </a:p>
          <a:p>
            <a:pPr lvl="0"/>
            <a:r>
              <a:rPr lang="en-US" sz="1000" kern="1200" dirty="0" smtClean="0">
                <a:solidFill>
                  <a:schemeClr val="tx1"/>
                </a:solidFill>
                <a:effectLst/>
                <a:latin typeface="Segoe UI Light" pitchFamily="34" charset="0"/>
                <a:ea typeface="+mn-ea"/>
                <a:cs typeface="+mn-cs"/>
              </a:rPr>
              <a:t>Compute &amp; Storage Capacity doubling every 6 – 9 months</a:t>
            </a:r>
          </a:p>
          <a:p>
            <a:pPr lvl="0"/>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10/22/2015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786291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Fastest Growing Hypervisor, taking share from VMWare”</a:t>
            </a: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2 releases of Hyper-V since ESX 5.1 (WS2012 and WS2012 R2)</a:t>
            </a: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share is growing 3x that of VMW over the past 2 years</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steadily taking over a point of share per quarter</a:t>
            </a:r>
          </a:p>
          <a:p>
            <a:pPr lvl="0"/>
            <a:r>
              <a:rPr lang="en-US" sz="1000" kern="1200" dirty="0" smtClean="0">
                <a:solidFill>
                  <a:schemeClr val="tx1"/>
                </a:solidFill>
                <a:effectLst/>
                <a:latin typeface="Segoe UI Light" pitchFamily="34" charset="0"/>
                <a:ea typeface="+mn-ea"/>
                <a:cs typeface="+mn-cs"/>
              </a:rPr>
              <a:t>Microsoft in the Gartner Virtualization Magic Quadrant for the 3</a:t>
            </a:r>
            <a:r>
              <a:rPr lang="en-US" sz="1000" kern="1200" baseline="30000" dirty="0" smtClean="0">
                <a:solidFill>
                  <a:schemeClr val="tx1"/>
                </a:solidFill>
                <a:effectLst/>
                <a:latin typeface="Segoe UI Light" pitchFamily="34" charset="0"/>
                <a:ea typeface="+mn-ea"/>
                <a:cs typeface="+mn-cs"/>
              </a:rPr>
              <a:t>rd</a:t>
            </a:r>
            <a:r>
              <a:rPr lang="en-US" sz="1000" kern="1200" dirty="0" smtClean="0">
                <a:solidFill>
                  <a:schemeClr val="tx1"/>
                </a:solidFill>
                <a:effectLst/>
                <a:latin typeface="Segoe UI Light" pitchFamily="34" charset="0"/>
                <a:ea typeface="+mn-ea"/>
                <a:cs typeface="+mn-cs"/>
              </a:rPr>
              <a:t> straight year and is the only vendor moving up and to the right</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Over 50 new services released this year</a:t>
            </a:r>
          </a:p>
          <a:p>
            <a:pPr lvl="0"/>
            <a:r>
              <a:rPr lang="en-US" sz="1000" kern="1200" dirty="0" smtClean="0">
                <a:solidFill>
                  <a:schemeClr val="tx1"/>
                </a:solidFill>
                <a:effectLst/>
                <a:latin typeface="Segoe UI Light" pitchFamily="34" charset="0"/>
                <a:ea typeface="+mn-ea"/>
                <a:cs typeface="+mn-cs"/>
              </a:rPr>
              <a:t>Compute &amp; Storage Capacity doubling every 6 – 9 months</a:t>
            </a:r>
          </a:p>
          <a:p>
            <a:pPr lvl="0"/>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10/22/2015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06781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914400" y="533400"/>
            <a:ext cx="10363200" cy="2514600"/>
          </a:xfrm>
          <a:noFill/>
        </p:spPr>
        <p:txBody>
          <a:bodyPr anchor="b"/>
          <a:lstStyle>
            <a:lvl1pPr algn="r">
              <a:defRPr sz="4267" b="1">
                <a:solidFill>
                  <a:srgbClr val="22AFE7"/>
                </a:solidFill>
                <a:latin typeface="Calibri Light" pitchFamily="34" charset="0"/>
                <a:cs typeface="Segoe UI" pitchFamily="34" charset="0"/>
              </a:defRPr>
            </a:lvl1pPr>
          </a:lstStyle>
          <a:p>
            <a:r>
              <a:rPr lang="en-US" smtClean="0"/>
              <a:t>Click to edit Master title style</a:t>
            </a:r>
            <a:endParaRPr lang="en-US" dirty="0"/>
          </a:p>
        </p:txBody>
      </p:sp>
      <p:sp>
        <p:nvSpPr>
          <p:cNvPr id="32781" name="Subtitle 32780"/>
          <p:cNvSpPr>
            <a:spLocks noGrp="1" noChangeArrowheads="1"/>
          </p:cNvSpPr>
          <p:nvPr>
            <p:ph type="subTitle" idx="1"/>
          </p:nvPr>
        </p:nvSpPr>
        <p:spPr>
          <a:xfrm>
            <a:off x="2743200" y="3124200"/>
            <a:ext cx="8534400" cy="1295400"/>
          </a:xfrm>
        </p:spPr>
        <p:txBody>
          <a:bodyPr/>
          <a:lstStyle>
            <a:lvl1pPr marL="0" indent="0" algn="r">
              <a:buNone/>
              <a:defRPr b="0">
                <a:latin typeface="Calibri Light" pitchFamily="34" charset="0"/>
                <a:cs typeface="Segoe UI" pitchFamily="34" charset="0"/>
              </a:defRPr>
            </a:lvl1pPr>
          </a:lstStyle>
          <a:p>
            <a:r>
              <a:rPr lang="en-US" smtClean="0"/>
              <a:t>Click to edit Master subtitle style</a:t>
            </a:r>
            <a:endParaRPr lang="en-US" dirty="0"/>
          </a:p>
        </p:txBody>
      </p:sp>
      <p:pic>
        <p:nvPicPr>
          <p:cNvPr id="3" name="Picture 2" descr="DEV F2014_hybrid.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0" y="4729768"/>
            <a:ext cx="4267200" cy="1442433"/>
          </a:xfrm>
          <a:prstGeom prst="rect">
            <a:avLst/>
          </a:prstGeom>
        </p:spPr>
      </p:pic>
    </p:spTree>
    <p:extLst>
      <p:ext uri="{BB962C8B-B14F-4D97-AF65-F5344CB8AC3E}">
        <p14:creationId xmlns:p14="http://schemas.microsoft.com/office/powerpoint/2010/main" val="1155636829"/>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marL="0" indent="0" algn="ctr" defTabSz="-18497088" rtl="0" eaLnBrk="1" fontAlgn="base" hangingPunct="1">
              <a:spcBef>
                <a:spcPct val="0"/>
              </a:spcBef>
              <a:spcAft>
                <a:spcPct val="0"/>
              </a:spcAft>
              <a:defRPr lang="en-US" sz="3867" b="1" dirty="0">
                <a:solidFill>
                  <a:schemeClr val="tx2"/>
                </a:solidFill>
                <a:latin typeface="Calibri"/>
                <a:ea typeface="+mj-ea"/>
                <a:cs typeface="Segoe UI"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371600"/>
            <a:ext cx="10972800" cy="4267200"/>
          </a:xfrm>
        </p:spPr>
        <p:txBody>
          <a:bodyPr rtlCol="0"/>
          <a:lstStyle>
            <a:lvl1pPr>
              <a:buClrTx/>
              <a:buFont typeface="Wingdings" pitchFamily="2" charset="2"/>
              <a:buChar char="§"/>
              <a:defRPr sz="2800" b="1">
                <a:latin typeface="Calibri" pitchFamily="34" charset="0"/>
              </a:defRPr>
            </a:lvl1pPr>
            <a:lvl2pPr>
              <a:buClrTx/>
              <a:buFont typeface="Wingdings" pitchFamily="2" charset="2"/>
              <a:buChar char="o"/>
              <a:defRPr sz="2533" b="0">
                <a:latin typeface="Calibri Light" pitchFamily="34" charset="0"/>
              </a:defRPr>
            </a:lvl2pPr>
            <a:lvl3pPr>
              <a:buClrTx/>
              <a:buFont typeface="Wingdings" pitchFamily="2" charset="2"/>
              <a:buChar char="o"/>
              <a:defRPr sz="2267" b="0">
                <a:latin typeface="Calibri Light" pitchFamily="34" charset="0"/>
              </a:defRPr>
            </a:lvl3pPr>
            <a:lvl4pPr>
              <a:buClrTx/>
              <a:buFont typeface="Wingdings" pitchFamily="2" charset="2"/>
              <a:buChar char="o"/>
              <a:defRPr sz="2000" b="0">
                <a:latin typeface="Calibri Light" pitchFamily="34" charset="0"/>
              </a:defRPr>
            </a:lvl4pPr>
            <a:lvl5pPr>
              <a:buClrTx/>
              <a:buFont typeface="Wingdings" pitchFamily="2" charset="2"/>
              <a:buChar char="o"/>
              <a:defRPr sz="1733" b="0">
                <a:latin typeface="Calibri Ligh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Box 8"/>
          <p:cNvSpPr txBox="1"/>
          <p:nvPr/>
        </p:nvSpPr>
        <p:spPr bwMode="auto">
          <a:xfrm>
            <a:off x="8636000" y="6365558"/>
            <a:ext cx="3556000" cy="461665"/>
          </a:xfrm>
          <a:prstGeom prst="rect">
            <a:avLst/>
          </a:prstGeom>
          <a:noFill/>
          <a:ln w="9525">
            <a:noFill/>
            <a:miter lim="800000"/>
            <a:headEnd/>
            <a:tailEnd/>
          </a:ln>
        </p:spPr>
        <p:txBody>
          <a:bodyPr wrap="square" rtlCol="0">
            <a:spAutoFit/>
          </a:bodyPr>
          <a:lstStyle/>
          <a:p>
            <a:pPr algn="r"/>
            <a:r>
              <a:rPr lang="en-US" sz="1200" b="0" u="none" dirty="0" smtClean="0">
                <a:solidFill>
                  <a:srgbClr val="000000"/>
                </a:solidFill>
                <a:latin typeface="Calibri"/>
                <a:cs typeface="Mangal" pitchFamily="18" charset="0"/>
              </a:rPr>
              <a:t>© </a:t>
            </a:r>
            <a:r>
              <a:rPr lang="en-US" sz="1200" b="0" u="none" dirty="0" err="1" smtClean="0">
                <a:solidFill>
                  <a:srgbClr val="000000"/>
                </a:solidFill>
                <a:latin typeface="Calibri"/>
                <a:cs typeface="Mangal" pitchFamily="18" charset="0"/>
              </a:rPr>
              <a:t>DEVintersection</a:t>
            </a:r>
            <a:r>
              <a:rPr lang="en-US" sz="1200" b="0" u="none" dirty="0" smtClean="0">
                <a:solidFill>
                  <a:srgbClr val="000000"/>
                </a:solidFill>
                <a:latin typeface="Calibri"/>
                <a:cs typeface="Mangal" pitchFamily="18" charset="0"/>
              </a:rPr>
              <a:t>. All rights reserved.</a:t>
            </a:r>
          </a:p>
          <a:p>
            <a:pPr algn="r"/>
            <a:r>
              <a:rPr lang="en-US" sz="1200" b="0" u="none" dirty="0" smtClean="0">
                <a:solidFill>
                  <a:srgbClr val="000000"/>
                </a:solidFill>
                <a:latin typeface="Calibri"/>
                <a:cs typeface="Mangal" pitchFamily="18" charset="0"/>
              </a:rPr>
              <a:t>http://</a:t>
            </a:r>
            <a:r>
              <a:rPr lang="en-US" sz="1200" b="0" u="none" dirty="0" err="1" smtClean="0">
                <a:solidFill>
                  <a:srgbClr val="000000"/>
                </a:solidFill>
                <a:latin typeface="Calibri"/>
                <a:cs typeface="Mangal" pitchFamily="18" charset="0"/>
              </a:rPr>
              <a:t>www.DEVintersection.com</a:t>
            </a:r>
            <a:r>
              <a:rPr lang="en-US" sz="1200" b="0" u="none" dirty="0" smtClean="0">
                <a:solidFill>
                  <a:srgbClr val="000000"/>
                </a:solidFill>
                <a:latin typeface="Calibri"/>
                <a:cs typeface="Mangal" pitchFamily="18" charset="0"/>
              </a:rPr>
              <a:t> </a:t>
            </a:r>
            <a:endParaRPr lang="en-US" sz="1200" b="0" u="none" dirty="0">
              <a:solidFill>
                <a:srgbClr val="000000"/>
              </a:solidFill>
              <a:latin typeface="Calibri"/>
              <a:cs typeface="Mangal" pitchFamily="18" charset="0"/>
            </a:endParaRPr>
          </a:p>
        </p:txBody>
      </p:sp>
      <p:pic>
        <p:nvPicPr>
          <p:cNvPr id="6" name="Picture 5" descr="DEV F2014_hybrid.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6320970"/>
            <a:ext cx="1320800" cy="446468"/>
          </a:xfrm>
          <a:prstGeom prst="rect">
            <a:avLst/>
          </a:prstGeom>
        </p:spPr>
      </p:pic>
    </p:spTree>
    <p:extLst>
      <p:ext uri="{BB962C8B-B14F-4D97-AF65-F5344CB8AC3E}">
        <p14:creationId xmlns:p14="http://schemas.microsoft.com/office/powerpoint/2010/main" val="1309911788"/>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marL="0" indent="0" algn="ctr" defTabSz="-18497088" rtl="0" eaLnBrk="1" fontAlgn="base" hangingPunct="1">
              <a:spcBef>
                <a:spcPct val="0"/>
              </a:spcBef>
              <a:spcAft>
                <a:spcPct val="0"/>
              </a:spcAft>
              <a:defRPr lang="en-US" sz="3867" b="1" dirty="0">
                <a:solidFill>
                  <a:schemeClr val="tx2"/>
                </a:solidFill>
                <a:latin typeface="+mj-lt"/>
                <a:ea typeface="+mj-ea"/>
                <a:cs typeface="Segoe UI" pitchFamily="34" charset="0"/>
              </a:defRPr>
            </a:lvl1pPr>
          </a:lstStyle>
          <a:p>
            <a:r>
              <a:rPr lang="en-US" dirty="0" smtClean="0"/>
              <a:t>References</a:t>
            </a:r>
            <a:endParaRPr lang="en-US" dirty="0"/>
          </a:p>
        </p:txBody>
      </p:sp>
      <p:sp>
        <p:nvSpPr>
          <p:cNvPr id="8" name="Text Placeholder 2"/>
          <p:cNvSpPr>
            <a:spLocks noGrp="1"/>
          </p:cNvSpPr>
          <p:nvPr>
            <p:ph type="body" idx="1"/>
          </p:nvPr>
        </p:nvSpPr>
        <p:spPr>
          <a:xfrm>
            <a:off x="609600" y="1371600"/>
            <a:ext cx="10972800" cy="4267200"/>
          </a:xfrm>
        </p:spPr>
        <p:txBody>
          <a:bodyPr rtlCol="0"/>
          <a:lstStyle>
            <a:lvl1pPr>
              <a:buClrTx/>
              <a:buFont typeface="Wingdings" pitchFamily="2" charset="2"/>
              <a:buChar char="§"/>
              <a:defRPr sz="2800" b="1">
                <a:latin typeface="Calibri" pitchFamily="34" charset="0"/>
              </a:defRPr>
            </a:lvl1pPr>
            <a:lvl2pPr>
              <a:buClrTx/>
              <a:buFont typeface="Wingdings" pitchFamily="2" charset="2"/>
              <a:buChar char="o"/>
              <a:defRPr sz="2533" b="0">
                <a:latin typeface="Calibri Light" pitchFamily="34" charset="0"/>
              </a:defRPr>
            </a:lvl2pPr>
            <a:lvl3pPr>
              <a:buClrTx/>
              <a:buFont typeface="Wingdings" pitchFamily="2" charset="2"/>
              <a:buChar char="o"/>
              <a:defRPr sz="2267" b="0">
                <a:latin typeface="Calibri Light" pitchFamily="34" charset="0"/>
              </a:defRPr>
            </a:lvl3pPr>
            <a:lvl4pPr>
              <a:buClrTx/>
              <a:buFont typeface="Wingdings" pitchFamily="2" charset="2"/>
              <a:buChar char="o"/>
              <a:defRPr sz="2000" b="0">
                <a:latin typeface="Calibri Light" pitchFamily="34" charset="0"/>
              </a:defRPr>
            </a:lvl4pPr>
            <a:lvl5pPr>
              <a:buClrTx/>
              <a:buFont typeface="Wingdings" pitchFamily="2" charset="2"/>
              <a:buChar char="o"/>
              <a:defRPr sz="1733" b="0">
                <a:latin typeface="Calibri Ligh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6"/>
          <p:cNvSpPr txBox="1"/>
          <p:nvPr/>
        </p:nvSpPr>
        <p:spPr bwMode="auto">
          <a:xfrm>
            <a:off x="8636000" y="6365558"/>
            <a:ext cx="3556000" cy="461665"/>
          </a:xfrm>
          <a:prstGeom prst="rect">
            <a:avLst/>
          </a:prstGeom>
          <a:noFill/>
          <a:ln w="9525">
            <a:noFill/>
            <a:miter lim="800000"/>
            <a:headEnd/>
            <a:tailEnd/>
          </a:ln>
        </p:spPr>
        <p:txBody>
          <a:bodyPr wrap="square" rtlCol="0">
            <a:spAutoFit/>
          </a:bodyPr>
          <a:lstStyle/>
          <a:p>
            <a:pPr algn="r"/>
            <a:r>
              <a:rPr lang="en-US" sz="1200" b="0" u="none" dirty="0" smtClean="0">
                <a:solidFill>
                  <a:srgbClr val="000000"/>
                </a:solidFill>
                <a:latin typeface="Calibri"/>
                <a:cs typeface="Mangal" pitchFamily="18" charset="0"/>
              </a:rPr>
              <a:t>© </a:t>
            </a:r>
            <a:r>
              <a:rPr lang="en-US" sz="1200" b="0" u="none" dirty="0" err="1" smtClean="0">
                <a:solidFill>
                  <a:srgbClr val="000000"/>
                </a:solidFill>
                <a:latin typeface="Calibri"/>
                <a:cs typeface="Mangal" pitchFamily="18" charset="0"/>
              </a:rPr>
              <a:t>DEVintersection</a:t>
            </a:r>
            <a:r>
              <a:rPr lang="en-US" sz="1200" b="0" u="none" dirty="0" smtClean="0">
                <a:solidFill>
                  <a:srgbClr val="000000"/>
                </a:solidFill>
                <a:latin typeface="Calibri"/>
                <a:cs typeface="Mangal" pitchFamily="18" charset="0"/>
              </a:rPr>
              <a:t>. All rights reserved.</a:t>
            </a:r>
          </a:p>
          <a:p>
            <a:pPr algn="r"/>
            <a:r>
              <a:rPr lang="en-US" sz="1200" b="0" u="none" dirty="0" smtClean="0">
                <a:solidFill>
                  <a:srgbClr val="000000"/>
                </a:solidFill>
                <a:latin typeface="Calibri"/>
                <a:cs typeface="Mangal" pitchFamily="18" charset="0"/>
              </a:rPr>
              <a:t>http://</a:t>
            </a:r>
            <a:r>
              <a:rPr lang="en-US" sz="1200" b="0" u="none" dirty="0" err="1" smtClean="0">
                <a:solidFill>
                  <a:srgbClr val="000000"/>
                </a:solidFill>
                <a:latin typeface="Calibri"/>
                <a:cs typeface="Mangal" pitchFamily="18" charset="0"/>
              </a:rPr>
              <a:t>www.DEVintersection.com</a:t>
            </a:r>
            <a:r>
              <a:rPr lang="en-US" sz="1200" b="0" u="none" dirty="0" smtClean="0">
                <a:solidFill>
                  <a:srgbClr val="000000"/>
                </a:solidFill>
                <a:latin typeface="Calibri"/>
                <a:cs typeface="Mangal" pitchFamily="18" charset="0"/>
              </a:rPr>
              <a:t> </a:t>
            </a:r>
            <a:endParaRPr lang="en-US" sz="1200" b="0" u="none" dirty="0">
              <a:solidFill>
                <a:srgbClr val="000000"/>
              </a:solidFill>
              <a:latin typeface="Calibri"/>
              <a:cs typeface="Mangal" pitchFamily="18" charset="0"/>
            </a:endParaRPr>
          </a:p>
        </p:txBody>
      </p:sp>
      <p:pic>
        <p:nvPicPr>
          <p:cNvPr id="6" name="Picture 5" descr="DEV F2014_hybrid.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6320970"/>
            <a:ext cx="1320800" cy="446468"/>
          </a:xfrm>
          <a:prstGeom prst="rect">
            <a:avLst/>
          </a:prstGeom>
        </p:spPr>
      </p:pic>
    </p:spTree>
    <p:extLst>
      <p:ext uri="{BB962C8B-B14F-4D97-AF65-F5344CB8AC3E}">
        <p14:creationId xmlns:p14="http://schemas.microsoft.com/office/powerpoint/2010/main" val="1737871637"/>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1981200" y="1600200"/>
            <a:ext cx="8229600" cy="3962400"/>
          </a:xfrm>
          <a:solidFill>
            <a:schemeClr val="accent1">
              <a:lumMod val="20000"/>
              <a:lumOff val="80000"/>
            </a:schemeClr>
          </a:solidFill>
          <a:ln w="9525">
            <a:noFill/>
          </a:ln>
        </p:spPr>
        <p:txBody>
          <a:bodyPr/>
          <a:lstStyle>
            <a:lvl1pPr>
              <a:buNone/>
              <a:defRPr sz="2533" b="0">
                <a:latin typeface="Calibri"/>
              </a:defRPr>
            </a:lvl1pPr>
          </a:lstStyle>
          <a:p>
            <a:pPr lvl="0"/>
            <a:r>
              <a:rPr lang="en-US" smtClean="0"/>
              <a:t>Click to edit Master text styles</a:t>
            </a:r>
          </a:p>
        </p:txBody>
      </p:sp>
      <p:sp>
        <p:nvSpPr>
          <p:cNvPr id="7" name="TextBox 6"/>
          <p:cNvSpPr txBox="1"/>
          <p:nvPr/>
        </p:nvSpPr>
        <p:spPr bwMode="auto">
          <a:xfrm>
            <a:off x="8636000" y="6365558"/>
            <a:ext cx="3556000" cy="461665"/>
          </a:xfrm>
          <a:prstGeom prst="rect">
            <a:avLst/>
          </a:prstGeom>
          <a:noFill/>
          <a:ln w="9525">
            <a:noFill/>
            <a:miter lim="800000"/>
            <a:headEnd/>
            <a:tailEnd/>
          </a:ln>
        </p:spPr>
        <p:txBody>
          <a:bodyPr wrap="square" rtlCol="0">
            <a:spAutoFit/>
          </a:bodyPr>
          <a:lstStyle/>
          <a:p>
            <a:pPr algn="r"/>
            <a:r>
              <a:rPr lang="en-US" sz="1200" b="0" u="none" dirty="0" smtClean="0">
                <a:solidFill>
                  <a:srgbClr val="000000"/>
                </a:solidFill>
                <a:latin typeface="Calibri"/>
                <a:cs typeface="Mangal" pitchFamily="18" charset="0"/>
              </a:rPr>
              <a:t>© </a:t>
            </a:r>
            <a:r>
              <a:rPr lang="en-US" sz="1200" b="0" u="none" dirty="0" err="1" smtClean="0">
                <a:solidFill>
                  <a:srgbClr val="000000"/>
                </a:solidFill>
                <a:latin typeface="Calibri"/>
                <a:cs typeface="Mangal" pitchFamily="18" charset="0"/>
              </a:rPr>
              <a:t>DEVintersection</a:t>
            </a:r>
            <a:r>
              <a:rPr lang="en-US" sz="1200" b="0" u="none" dirty="0" smtClean="0">
                <a:solidFill>
                  <a:srgbClr val="000000"/>
                </a:solidFill>
                <a:latin typeface="Calibri"/>
                <a:cs typeface="Mangal" pitchFamily="18" charset="0"/>
              </a:rPr>
              <a:t>. All rights reserved.</a:t>
            </a:r>
          </a:p>
          <a:p>
            <a:pPr algn="r"/>
            <a:r>
              <a:rPr lang="en-US" sz="1200" b="0" u="none" dirty="0" smtClean="0">
                <a:solidFill>
                  <a:srgbClr val="000000"/>
                </a:solidFill>
                <a:latin typeface="Calibri"/>
                <a:cs typeface="Mangal" pitchFamily="18" charset="0"/>
              </a:rPr>
              <a:t>http://</a:t>
            </a:r>
            <a:r>
              <a:rPr lang="en-US" sz="1200" b="0" u="none" dirty="0" err="1" smtClean="0">
                <a:solidFill>
                  <a:srgbClr val="000000"/>
                </a:solidFill>
                <a:latin typeface="Calibri"/>
                <a:cs typeface="Mangal" pitchFamily="18" charset="0"/>
              </a:rPr>
              <a:t>www.DEVintersection.com</a:t>
            </a:r>
            <a:r>
              <a:rPr lang="en-US" sz="1200" b="0" u="none" dirty="0" smtClean="0">
                <a:solidFill>
                  <a:srgbClr val="000000"/>
                </a:solidFill>
                <a:latin typeface="Calibri"/>
                <a:cs typeface="Mangal" pitchFamily="18" charset="0"/>
              </a:rPr>
              <a:t> </a:t>
            </a:r>
            <a:endParaRPr lang="en-US" sz="1200" b="0" u="none" dirty="0">
              <a:solidFill>
                <a:srgbClr val="000000"/>
              </a:solidFill>
              <a:latin typeface="Calibri"/>
              <a:cs typeface="Mangal" pitchFamily="18" charset="0"/>
            </a:endParaRPr>
          </a:p>
        </p:txBody>
      </p:sp>
      <p:pic>
        <p:nvPicPr>
          <p:cNvPr id="6" name="Picture 5" descr="DEV F2014_hybrid.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6320970"/>
            <a:ext cx="1320800" cy="446468"/>
          </a:xfrm>
          <a:prstGeom prst="rect">
            <a:avLst/>
          </a:prstGeom>
        </p:spPr>
      </p:pic>
    </p:spTree>
    <p:extLst>
      <p:ext uri="{BB962C8B-B14F-4D97-AF65-F5344CB8AC3E}">
        <p14:creationId xmlns:p14="http://schemas.microsoft.com/office/powerpoint/2010/main" val="3870575990"/>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US" dirty="0"/>
          </a:p>
        </p:txBody>
      </p:sp>
      <p:sp>
        <p:nvSpPr>
          <p:cNvPr id="6" name="TextBox 5"/>
          <p:cNvSpPr txBox="1"/>
          <p:nvPr/>
        </p:nvSpPr>
        <p:spPr bwMode="auto">
          <a:xfrm>
            <a:off x="8636000" y="6365558"/>
            <a:ext cx="3556000" cy="461665"/>
          </a:xfrm>
          <a:prstGeom prst="rect">
            <a:avLst/>
          </a:prstGeom>
          <a:noFill/>
          <a:ln w="9525">
            <a:noFill/>
            <a:miter lim="800000"/>
            <a:headEnd/>
            <a:tailEnd/>
          </a:ln>
        </p:spPr>
        <p:txBody>
          <a:bodyPr wrap="square" rtlCol="0">
            <a:spAutoFit/>
          </a:bodyPr>
          <a:lstStyle/>
          <a:p>
            <a:pPr algn="r"/>
            <a:r>
              <a:rPr lang="en-US" sz="1200" b="0" u="none" dirty="0" smtClean="0">
                <a:solidFill>
                  <a:srgbClr val="000000"/>
                </a:solidFill>
                <a:latin typeface="Calibri"/>
                <a:cs typeface="Mangal" pitchFamily="18" charset="0"/>
              </a:rPr>
              <a:t>© </a:t>
            </a:r>
            <a:r>
              <a:rPr lang="en-US" sz="1200" b="0" u="none" dirty="0" err="1" smtClean="0">
                <a:solidFill>
                  <a:srgbClr val="000000"/>
                </a:solidFill>
                <a:latin typeface="Calibri"/>
                <a:cs typeface="Mangal" pitchFamily="18" charset="0"/>
              </a:rPr>
              <a:t>DEVintersection</a:t>
            </a:r>
            <a:r>
              <a:rPr lang="en-US" sz="1200" b="0" u="none" dirty="0" smtClean="0">
                <a:solidFill>
                  <a:srgbClr val="000000"/>
                </a:solidFill>
                <a:latin typeface="Calibri"/>
                <a:cs typeface="Mangal" pitchFamily="18" charset="0"/>
              </a:rPr>
              <a:t>. All rights reserved.</a:t>
            </a:r>
          </a:p>
          <a:p>
            <a:pPr algn="r"/>
            <a:r>
              <a:rPr lang="en-US" sz="1200" b="0" u="none" dirty="0" smtClean="0">
                <a:solidFill>
                  <a:srgbClr val="000000"/>
                </a:solidFill>
                <a:latin typeface="Calibri"/>
                <a:cs typeface="Mangal" pitchFamily="18" charset="0"/>
              </a:rPr>
              <a:t>http://</a:t>
            </a:r>
            <a:r>
              <a:rPr lang="en-US" sz="1200" b="0" u="none" dirty="0" err="1" smtClean="0">
                <a:solidFill>
                  <a:srgbClr val="000000"/>
                </a:solidFill>
                <a:latin typeface="Calibri"/>
                <a:cs typeface="Mangal" pitchFamily="18" charset="0"/>
              </a:rPr>
              <a:t>www.DEVintersection.com</a:t>
            </a:r>
            <a:r>
              <a:rPr lang="en-US" sz="1200" b="0" u="none" dirty="0" smtClean="0">
                <a:solidFill>
                  <a:srgbClr val="000000"/>
                </a:solidFill>
                <a:latin typeface="Calibri"/>
                <a:cs typeface="Mangal" pitchFamily="18" charset="0"/>
              </a:rPr>
              <a:t> </a:t>
            </a:r>
            <a:endParaRPr lang="en-US" sz="1200" b="0" u="none" dirty="0">
              <a:solidFill>
                <a:srgbClr val="000000"/>
              </a:solidFill>
              <a:latin typeface="Calibri"/>
              <a:cs typeface="Mangal" pitchFamily="18" charset="0"/>
            </a:endParaRPr>
          </a:p>
        </p:txBody>
      </p:sp>
      <p:pic>
        <p:nvPicPr>
          <p:cNvPr id="5" name="Picture 4" descr="DEV F2014_hybrid.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6320970"/>
            <a:ext cx="1320800" cy="446468"/>
          </a:xfrm>
          <a:prstGeom prst="rect">
            <a:avLst/>
          </a:prstGeom>
        </p:spPr>
      </p:pic>
    </p:spTree>
    <p:extLst>
      <p:ext uri="{BB962C8B-B14F-4D97-AF65-F5344CB8AC3E}">
        <p14:creationId xmlns:p14="http://schemas.microsoft.com/office/powerpoint/2010/main" val="3453327192"/>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2906713"/>
            <a:ext cx="10363200" cy="1500187"/>
          </a:xfrm>
        </p:spPr>
        <p:txBody>
          <a:bodyPr anchor="b"/>
          <a:lstStyle>
            <a:lvl1pPr marL="0" indent="0">
              <a:buNone/>
              <a:defRPr sz="2800" i="0">
                <a:solidFill>
                  <a:schemeClr val="tx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914400" y="4495800"/>
            <a:ext cx="10363200" cy="762000"/>
          </a:xfrm>
        </p:spPr>
        <p:txBody>
          <a:bodyPr/>
          <a:lstStyle>
            <a:lvl1pPr algn="l">
              <a:defRPr>
                <a:solidFill>
                  <a:schemeClr val="tx1"/>
                </a:solidFill>
              </a:defRPr>
            </a:lvl1pPr>
          </a:lstStyle>
          <a:p>
            <a:r>
              <a:rPr lang="en-US" smtClean="0"/>
              <a:t>Click to edit Master title style</a:t>
            </a:r>
            <a:endParaRPr lang="en-US" dirty="0"/>
          </a:p>
        </p:txBody>
      </p:sp>
      <p:sp>
        <p:nvSpPr>
          <p:cNvPr id="6" name="TextBox 5"/>
          <p:cNvSpPr txBox="1"/>
          <p:nvPr/>
        </p:nvSpPr>
        <p:spPr bwMode="auto">
          <a:xfrm>
            <a:off x="8636000" y="6365558"/>
            <a:ext cx="3556000" cy="461665"/>
          </a:xfrm>
          <a:prstGeom prst="rect">
            <a:avLst/>
          </a:prstGeom>
          <a:noFill/>
          <a:ln w="9525">
            <a:noFill/>
            <a:miter lim="800000"/>
            <a:headEnd/>
            <a:tailEnd/>
          </a:ln>
        </p:spPr>
        <p:txBody>
          <a:bodyPr wrap="square" rtlCol="0">
            <a:spAutoFit/>
          </a:bodyPr>
          <a:lstStyle/>
          <a:p>
            <a:pPr algn="r"/>
            <a:r>
              <a:rPr lang="en-US" sz="1200" b="0" u="none" dirty="0" smtClean="0">
                <a:solidFill>
                  <a:srgbClr val="000000"/>
                </a:solidFill>
                <a:latin typeface="Calibri"/>
                <a:cs typeface="Mangal" pitchFamily="18" charset="0"/>
              </a:rPr>
              <a:t>© </a:t>
            </a:r>
            <a:r>
              <a:rPr lang="en-US" sz="1200" b="0" u="none" dirty="0" err="1" smtClean="0">
                <a:solidFill>
                  <a:srgbClr val="000000"/>
                </a:solidFill>
                <a:latin typeface="Calibri"/>
                <a:cs typeface="Mangal" pitchFamily="18" charset="0"/>
              </a:rPr>
              <a:t>DEVintersection</a:t>
            </a:r>
            <a:r>
              <a:rPr lang="en-US" sz="1200" b="0" u="none" dirty="0" smtClean="0">
                <a:solidFill>
                  <a:srgbClr val="000000"/>
                </a:solidFill>
                <a:latin typeface="Calibri"/>
                <a:cs typeface="Mangal" pitchFamily="18" charset="0"/>
              </a:rPr>
              <a:t>. All rights reserved.</a:t>
            </a:r>
          </a:p>
          <a:p>
            <a:pPr algn="r"/>
            <a:r>
              <a:rPr lang="en-US" sz="1200" b="0" u="none" dirty="0" smtClean="0">
                <a:solidFill>
                  <a:srgbClr val="000000"/>
                </a:solidFill>
                <a:latin typeface="Calibri"/>
                <a:cs typeface="Mangal" pitchFamily="18" charset="0"/>
              </a:rPr>
              <a:t>http://</a:t>
            </a:r>
            <a:r>
              <a:rPr lang="en-US" sz="1200" b="0" u="none" dirty="0" err="1" smtClean="0">
                <a:solidFill>
                  <a:srgbClr val="000000"/>
                </a:solidFill>
                <a:latin typeface="Calibri"/>
                <a:cs typeface="Mangal" pitchFamily="18" charset="0"/>
              </a:rPr>
              <a:t>www.DEVintersection.com</a:t>
            </a:r>
            <a:r>
              <a:rPr lang="en-US" sz="1200" b="0" u="none" dirty="0" smtClean="0">
                <a:solidFill>
                  <a:srgbClr val="000000"/>
                </a:solidFill>
                <a:latin typeface="Calibri"/>
                <a:cs typeface="Mangal" pitchFamily="18" charset="0"/>
              </a:rPr>
              <a:t> </a:t>
            </a:r>
            <a:endParaRPr lang="en-US" sz="1200" b="0" u="none" dirty="0">
              <a:solidFill>
                <a:srgbClr val="000000"/>
              </a:solidFill>
              <a:latin typeface="Calibri"/>
              <a:cs typeface="Mangal" pitchFamily="18" charset="0"/>
            </a:endParaRPr>
          </a:p>
        </p:txBody>
      </p:sp>
      <p:pic>
        <p:nvPicPr>
          <p:cNvPr id="7" name="Picture 6" descr="DEV F2014_hybrid.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6320970"/>
            <a:ext cx="1320800" cy="446468"/>
          </a:xfrm>
          <a:prstGeom prst="rect">
            <a:avLst/>
          </a:prstGeom>
        </p:spPr>
      </p:pic>
    </p:spTree>
    <p:extLst>
      <p:ext uri="{BB962C8B-B14F-4D97-AF65-F5344CB8AC3E}">
        <p14:creationId xmlns:p14="http://schemas.microsoft.com/office/powerpoint/2010/main" val="2898561426"/>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2906713"/>
            <a:ext cx="10363200" cy="1500187"/>
          </a:xfrm>
        </p:spPr>
        <p:txBody>
          <a:bodyPr anchor="b"/>
          <a:lstStyle>
            <a:lvl1pPr marL="0" indent="0">
              <a:buNone/>
              <a:defRPr sz="2800" i="0">
                <a:solidFill>
                  <a:schemeClr val="tx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914400" y="4495800"/>
            <a:ext cx="10363200" cy="762000"/>
          </a:xfrm>
        </p:spPr>
        <p:txBody>
          <a:bodyPr/>
          <a:lstStyle>
            <a:lvl1pPr algn="l">
              <a:defRPr>
                <a:solidFill>
                  <a:schemeClr val="tx1"/>
                </a:solidFill>
              </a:defRPr>
            </a:lvl1pPr>
          </a:lstStyle>
          <a:p>
            <a:r>
              <a:rPr lang="en-US" smtClean="0"/>
              <a:t>Click to edit Master title style</a:t>
            </a:r>
            <a:endParaRPr lang="en-US" dirty="0"/>
          </a:p>
        </p:txBody>
      </p:sp>
      <p:sp>
        <p:nvSpPr>
          <p:cNvPr id="6" name="TextBox 5"/>
          <p:cNvSpPr txBox="1"/>
          <p:nvPr/>
        </p:nvSpPr>
        <p:spPr bwMode="auto">
          <a:xfrm>
            <a:off x="8636000" y="6365558"/>
            <a:ext cx="3556000" cy="461665"/>
          </a:xfrm>
          <a:prstGeom prst="rect">
            <a:avLst/>
          </a:prstGeom>
          <a:noFill/>
          <a:ln w="9525">
            <a:noFill/>
            <a:miter lim="800000"/>
            <a:headEnd/>
            <a:tailEnd/>
          </a:ln>
        </p:spPr>
        <p:txBody>
          <a:bodyPr wrap="square" rtlCol="0">
            <a:spAutoFit/>
          </a:bodyPr>
          <a:lstStyle/>
          <a:p>
            <a:pPr algn="r"/>
            <a:r>
              <a:rPr lang="en-US" sz="1200" b="0" u="none" dirty="0" smtClean="0">
                <a:solidFill>
                  <a:srgbClr val="000000"/>
                </a:solidFill>
                <a:latin typeface="Calibri"/>
                <a:cs typeface="Mangal" pitchFamily="18" charset="0"/>
              </a:rPr>
              <a:t>© </a:t>
            </a:r>
            <a:r>
              <a:rPr lang="en-US" sz="1200" b="0" u="none" dirty="0" err="1" smtClean="0">
                <a:solidFill>
                  <a:srgbClr val="000000"/>
                </a:solidFill>
                <a:latin typeface="Calibri"/>
                <a:cs typeface="Mangal" pitchFamily="18" charset="0"/>
              </a:rPr>
              <a:t>DEVintersection</a:t>
            </a:r>
            <a:r>
              <a:rPr lang="en-US" sz="1200" b="0" u="none" dirty="0" smtClean="0">
                <a:solidFill>
                  <a:srgbClr val="000000"/>
                </a:solidFill>
                <a:latin typeface="Calibri"/>
                <a:cs typeface="Mangal" pitchFamily="18" charset="0"/>
              </a:rPr>
              <a:t>. All rights reserved.</a:t>
            </a:r>
          </a:p>
          <a:p>
            <a:pPr algn="r"/>
            <a:r>
              <a:rPr lang="en-US" sz="1200" b="0" u="none" dirty="0" smtClean="0">
                <a:solidFill>
                  <a:srgbClr val="000000"/>
                </a:solidFill>
                <a:latin typeface="Calibri"/>
                <a:cs typeface="Mangal" pitchFamily="18" charset="0"/>
              </a:rPr>
              <a:t>http://</a:t>
            </a:r>
            <a:r>
              <a:rPr lang="en-US" sz="1200" b="0" u="none" dirty="0" err="1" smtClean="0">
                <a:solidFill>
                  <a:srgbClr val="000000"/>
                </a:solidFill>
                <a:latin typeface="Calibri"/>
                <a:cs typeface="Mangal" pitchFamily="18" charset="0"/>
              </a:rPr>
              <a:t>www.DEVintersection.com</a:t>
            </a:r>
            <a:r>
              <a:rPr lang="en-US" sz="1200" b="0" u="none" dirty="0" smtClean="0">
                <a:solidFill>
                  <a:srgbClr val="000000"/>
                </a:solidFill>
                <a:latin typeface="Calibri"/>
                <a:cs typeface="Mangal" pitchFamily="18" charset="0"/>
              </a:rPr>
              <a:t> </a:t>
            </a:r>
            <a:endParaRPr lang="en-US" sz="1200" b="0" u="none" dirty="0">
              <a:solidFill>
                <a:srgbClr val="000000"/>
              </a:solidFill>
              <a:latin typeface="Calibri"/>
              <a:cs typeface="Mangal" pitchFamily="18" charset="0"/>
            </a:endParaRPr>
          </a:p>
        </p:txBody>
      </p:sp>
      <p:pic>
        <p:nvPicPr>
          <p:cNvPr id="7" name="Picture 6" descr="DEV F2014_hybrid.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6320970"/>
            <a:ext cx="1320800" cy="446468"/>
          </a:xfrm>
          <a:prstGeom prst="rect">
            <a:avLst/>
          </a:prstGeom>
        </p:spPr>
      </p:pic>
    </p:spTree>
    <p:extLst>
      <p:ext uri="{BB962C8B-B14F-4D97-AF65-F5344CB8AC3E}">
        <p14:creationId xmlns:p14="http://schemas.microsoft.com/office/powerpoint/2010/main" val="3390803778"/>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a:xfrm>
            <a:off x="609600" y="390525"/>
            <a:ext cx="10972800" cy="762000"/>
          </a:xfrm>
        </p:spPr>
        <p:txBody>
          <a:bodyPr/>
          <a:lstStyle>
            <a:lvl1pPr algn="ctr">
              <a:defRPr>
                <a:solidFill>
                  <a:schemeClr val="tx1"/>
                </a:solidFill>
              </a:defRPr>
            </a:lvl1pPr>
          </a:lstStyle>
          <a:p>
            <a:r>
              <a:rPr lang="en-US" dirty="0" smtClean="0"/>
              <a:t>Demo</a:t>
            </a:r>
            <a:endParaRPr lang="en-US" dirty="0"/>
          </a:p>
        </p:txBody>
      </p:sp>
      <p:sp>
        <p:nvSpPr>
          <p:cNvPr id="11" name="Text Placeholder 2"/>
          <p:cNvSpPr>
            <a:spLocks noGrp="1"/>
          </p:cNvSpPr>
          <p:nvPr>
            <p:ph type="body" idx="1"/>
          </p:nvPr>
        </p:nvSpPr>
        <p:spPr>
          <a:xfrm>
            <a:off x="609600" y="1371600"/>
            <a:ext cx="10972800" cy="4267200"/>
          </a:xfrm>
        </p:spPr>
        <p:txBody>
          <a:bodyPr rtlCol="0"/>
          <a:lstStyle>
            <a:lvl1pPr>
              <a:buClrTx/>
              <a:buFont typeface="Wingdings" pitchFamily="2" charset="2"/>
              <a:buChar char="§"/>
              <a:defRPr sz="2800" b="1">
                <a:latin typeface="Calibri" pitchFamily="34" charset="0"/>
              </a:defRPr>
            </a:lvl1pPr>
            <a:lvl2pPr>
              <a:buClrTx/>
              <a:buFont typeface="Wingdings" pitchFamily="2" charset="2"/>
              <a:buChar char="o"/>
              <a:defRPr sz="2533" b="0">
                <a:latin typeface="Calibri Light" pitchFamily="34" charset="0"/>
              </a:defRPr>
            </a:lvl2pPr>
            <a:lvl3pPr>
              <a:buClrTx/>
              <a:buFont typeface="Wingdings" pitchFamily="2" charset="2"/>
              <a:buChar char="o"/>
              <a:defRPr sz="2267" b="0">
                <a:latin typeface="Calibri Light" pitchFamily="34" charset="0"/>
              </a:defRPr>
            </a:lvl3pPr>
            <a:lvl4pPr>
              <a:buClrTx/>
              <a:buFont typeface="Wingdings" pitchFamily="2" charset="2"/>
              <a:buChar char="o"/>
              <a:defRPr sz="2000" b="0">
                <a:latin typeface="Calibri Light" pitchFamily="34" charset="0"/>
              </a:defRPr>
            </a:lvl4pPr>
            <a:lvl5pPr>
              <a:buClrTx/>
              <a:buFont typeface="Wingdings" pitchFamily="2" charset="2"/>
              <a:buChar char="o"/>
              <a:defRPr sz="1733" b="0">
                <a:latin typeface="Calibri Ligh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6"/>
          <p:cNvSpPr txBox="1"/>
          <p:nvPr/>
        </p:nvSpPr>
        <p:spPr bwMode="auto">
          <a:xfrm>
            <a:off x="8636000" y="6365558"/>
            <a:ext cx="3556000" cy="461665"/>
          </a:xfrm>
          <a:prstGeom prst="rect">
            <a:avLst/>
          </a:prstGeom>
          <a:noFill/>
          <a:ln w="9525">
            <a:noFill/>
            <a:miter lim="800000"/>
            <a:headEnd/>
            <a:tailEnd/>
          </a:ln>
        </p:spPr>
        <p:txBody>
          <a:bodyPr wrap="square" rtlCol="0">
            <a:spAutoFit/>
          </a:bodyPr>
          <a:lstStyle/>
          <a:p>
            <a:pPr algn="r"/>
            <a:r>
              <a:rPr lang="en-US" sz="1200" b="0" u="none" dirty="0" smtClean="0">
                <a:solidFill>
                  <a:srgbClr val="000000"/>
                </a:solidFill>
                <a:latin typeface="Calibri"/>
                <a:cs typeface="Mangal" pitchFamily="18" charset="0"/>
              </a:rPr>
              <a:t>© </a:t>
            </a:r>
            <a:r>
              <a:rPr lang="en-US" sz="1200" b="0" u="none" dirty="0" err="1" smtClean="0">
                <a:solidFill>
                  <a:srgbClr val="000000"/>
                </a:solidFill>
                <a:latin typeface="Calibri"/>
                <a:cs typeface="Mangal" pitchFamily="18" charset="0"/>
              </a:rPr>
              <a:t>DEVintersection</a:t>
            </a:r>
            <a:r>
              <a:rPr lang="en-US" sz="1200" b="0" u="none" dirty="0" smtClean="0">
                <a:solidFill>
                  <a:srgbClr val="000000"/>
                </a:solidFill>
                <a:latin typeface="Calibri"/>
                <a:cs typeface="Mangal" pitchFamily="18" charset="0"/>
              </a:rPr>
              <a:t>. All rights reserved.</a:t>
            </a:r>
          </a:p>
          <a:p>
            <a:pPr algn="r"/>
            <a:r>
              <a:rPr lang="en-US" sz="1200" b="0" u="none" dirty="0" smtClean="0">
                <a:solidFill>
                  <a:srgbClr val="000000"/>
                </a:solidFill>
                <a:latin typeface="Calibri"/>
                <a:cs typeface="Mangal" pitchFamily="18" charset="0"/>
              </a:rPr>
              <a:t>http://</a:t>
            </a:r>
            <a:r>
              <a:rPr lang="en-US" sz="1200" b="0" u="none" dirty="0" err="1" smtClean="0">
                <a:solidFill>
                  <a:srgbClr val="000000"/>
                </a:solidFill>
                <a:latin typeface="Calibri"/>
                <a:cs typeface="Mangal" pitchFamily="18" charset="0"/>
              </a:rPr>
              <a:t>www.DEVintersection.com</a:t>
            </a:r>
            <a:r>
              <a:rPr lang="en-US" sz="1200" b="0" u="none" dirty="0" smtClean="0">
                <a:solidFill>
                  <a:srgbClr val="000000"/>
                </a:solidFill>
                <a:latin typeface="Calibri"/>
                <a:cs typeface="Mangal" pitchFamily="18" charset="0"/>
              </a:rPr>
              <a:t> </a:t>
            </a:r>
            <a:endParaRPr lang="en-US" sz="1200" b="0" u="none" dirty="0">
              <a:solidFill>
                <a:srgbClr val="000000"/>
              </a:solidFill>
              <a:latin typeface="Calibri"/>
              <a:cs typeface="Mangal" pitchFamily="18" charset="0"/>
            </a:endParaRPr>
          </a:p>
        </p:txBody>
      </p:sp>
      <p:pic>
        <p:nvPicPr>
          <p:cNvPr id="6" name="Picture 5" descr="DEV F2014_hybrid.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6320970"/>
            <a:ext cx="1320800" cy="446468"/>
          </a:xfrm>
          <a:prstGeom prst="rect">
            <a:avLst/>
          </a:prstGeom>
        </p:spPr>
      </p:pic>
    </p:spTree>
    <p:extLst>
      <p:ext uri="{BB962C8B-B14F-4D97-AF65-F5344CB8AC3E}">
        <p14:creationId xmlns:p14="http://schemas.microsoft.com/office/powerpoint/2010/main" val="22874823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17249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1.emf"/><Relationship Id="rId5" Type="http://schemas.openxmlformats.org/officeDocument/2006/relationships/slideLayout" Target="../slideLayouts/slideLayout10.xml"/><Relationship Id="rId10" Type="http://schemas.openxmlformats.org/officeDocument/2006/relationships/image" Target="../media/image2.emf"/><Relationship Id="rId4" Type="http://schemas.openxmlformats.org/officeDocument/2006/relationships/slideLayout" Target="../slideLayouts/slideLayout9.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image" Target="../media/image1.emf"/><Relationship Id="rId5" Type="http://schemas.openxmlformats.org/officeDocument/2006/relationships/slideLayout" Target="../slideLayouts/slideLayout18.xml"/><Relationship Id="rId10" Type="http://schemas.openxmlformats.org/officeDocument/2006/relationships/image" Target="../media/image2.emf"/><Relationship Id="rId4" Type="http://schemas.openxmlformats.org/officeDocument/2006/relationships/slideLayout" Target="../slideLayouts/slideLayout17.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image" Target="../media/image1.emf"/><Relationship Id="rId5" Type="http://schemas.openxmlformats.org/officeDocument/2006/relationships/slideLayout" Target="../slideLayouts/slideLayout26.xml"/><Relationship Id="rId10" Type="http://schemas.openxmlformats.org/officeDocument/2006/relationships/image" Target="../media/image2.emf"/><Relationship Id="rId4" Type="http://schemas.openxmlformats.org/officeDocument/2006/relationships/slideLayout" Target="../slideLayouts/slideLayout25.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image" Target="../media/image3.emf"/><Relationship Id="rId5" Type="http://schemas.openxmlformats.org/officeDocument/2006/relationships/slideLayout" Target="../slideLayouts/slideLayout34.xml"/><Relationship Id="rId10" Type="http://schemas.openxmlformats.org/officeDocument/2006/relationships/image" Target="../media/image2.emf"/><Relationship Id="rId4" Type="http://schemas.openxmlformats.org/officeDocument/2006/relationships/slideLayout" Target="../slideLayouts/slideLayout33.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10" Type="http://schemas.openxmlformats.org/officeDocument/2006/relationships/image" Target="../media/image1.emf"/><Relationship Id="rId4" Type="http://schemas.openxmlformats.org/officeDocument/2006/relationships/slideLayout" Target="../slideLayouts/slideLayout41.xml"/><Relationship Id="rId9" Type="http://schemas.openxmlformats.org/officeDocument/2006/relationships/image" Target="../media/image2.emf"/></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emf"/><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7.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pic>
        <p:nvPicPr>
          <p:cNvPr id="4" name="Picture 3"/>
          <p:cNvPicPr>
            <a:picLocks noChangeAspect="1"/>
          </p:cNvPicPr>
          <p:nvPr userDrawn="1"/>
        </p:nvPicPr>
        <p:blipFill>
          <a:blip r:embed="rId7"/>
          <a:stretch>
            <a:fillRect/>
          </a:stretch>
        </p:blipFill>
        <p:spPr>
          <a:xfrm>
            <a:off x="550523" y="543243"/>
            <a:ext cx="1692572" cy="533528"/>
          </a:xfrm>
          <a:prstGeom prst="rect">
            <a:avLst/>
          </a:prstGeom>
        </p:spPr>
      </p:pic>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pic>
        <p:nvPicPr>
          <p:cNvPr id="16" name="Picture 15"/>
          <p:cNvPicPr>
            <a:picLocks noChangeAspect="1"/>
          </p:cNvPicPr>
          <p:nvPr userDrawn="1"/>
        </p:nvPicPr>
        <p:blipFill>
          <a:blip r:embed="rId11"/>
          <a:stretch>
            <a:fillRect/>
          </a:stretch>
        </p:blipFill>
        <p:spPr>
          <a:xfrm>
            <a:off x="637712" y="6285596"/>
            <a:ext cx="1250908" cy="394308"/>
          </a:xfrm>
          <a:prstGeom prst="rect">
            <a:avLst/>
          </a:prstGeom>
        </p:spPr>
      </p:pic>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pic>
        <p:nvPicPr>
          <p:cNvPr id="16" name="Picture 15"/>
          <p:cNvPicPr>
            <a:picLocks noChangeAspect="1"/>
          </p:cNvPicPr>
          <p:nvPr userDrawn="1"/>
        </p:nvPicPr>
        <p:blipFill>
          <a:blip r:embed="rId11"/>
          <a:stretch>
            <a:fillRect/>
          </a:stretch>
        </p:blipFill>
        <p:spPr>
          <a:xfrm>
            <a:off x="637712" y="6285596"/>
            <a:ext cx="1250908" cy="394308"/>
          </a:xfrm>
          <a:prstGeom prst="rect">
            <a:avLst/>
          </a:prstGeom>
        </p:spPr>
      </p:pic>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pic>
        <p:nvPicPr>
          <p:cNvPr id="16" name="Picture 15"/>
          <p:cNvPicPr>
            <a:picLocks noChangeAspect="1"/>
          </p:cNvPicPr>
          <p:nvPr userDrawn="1"/>
        </p:nvPicPr>
        <p:blipFill>
          <a:blip r:embed="rId11"/>
          <a:stretch>
            <a:fillRect/>
          </a:stretch>
        </p:blipFill>
        <p:spPr>
          <a:xfrm>
            <a:off x="637712" y="6285596"/>
            <a:ext cx="1250908" cy="394308"/>
          </a:xfrm>
          <a:prstGeom prst="rect">
            <a:avLst/>
          </a:prstGeom>
        </p:spPr>
      </p:pic>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pic>
        <p:nvPicPr>
          <p:cNvPr id="17" name="Picture 16"/>
          <p:cNvPicPr>
            <a:picLocks noChangeAspect="1"/>
          </p:cNvPicPr>
          <p:nvPr userDrawn="1"/>
        </p:nvPicPr>
        <p:blipFill>
          <a:blip r:embed="rId11"/>
          <a:stretch>
            <a:fillRect/>
          </a:stretch>
        </p:blipFill>
        <p:spPr>
          <a:xfrm>
            <a:off x="637713" y="6285596"/>
            <a:ext cx="1250908" cy="394308"/>
          </a:xfrm>
          <a:prstGeom prst="rect">
            <a:avLst/>
          </a:prstGeom>
        </p:spPr>
      </p:pic>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pic>
        <p:nvPicPr>
          <p:cNvPr id="16" name="Picture 15"/>
          <p:cNvPicPr>
            <a:picLocks noChangeAspect="1"/>
          </p:cNvPicPr>
          <p:nvPr userDrawn="1"/>
        </p:nvPicPr>
        <p:blipFill>
          <a:blip r:embed="rId10"/>
          <a:stretch>
            <a:fillRect/>
          </a:stretch>
        </p:blipFill>
        <p:spPr>
          <a:xfrm>
            <a:off x="637712" y="6285596"/>
            <a:ext cx="1250908" cy="394308"/>
          </a:xfrm>
          <a:prstGeom prst="rect">
            <a:avLst/>
          </a:prstGeom>
        </p:spPr>
      </p:pic>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609600" y="1371600"/>
            <a:ext cx="109728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1026"/>
          <p:cNvSpPr>
            <a:spLocks noGrp="1" noChangeArrowheads="1"/>
          </p:cNvSpPr>
          <p:nvPr>
            <p:ph type="title"/>
          </p:nvPr>
        </p:nvSpPr>
        <p:spPr bwMode="auto">
          <a:xfrm>
            <a:off x="609600" y="304800"/>
            <a:ext cx="109728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pic>
        <p:nvPicPr>
          <p:cNvPr id="4" name="Picture 3"/>
          <p:cNvPicPr>
            <a:picLocks noChangeAspect="1"/>
          </p:cNvPicPr>
          <p:nvPr userDrawn="1"/>
        </p:nvPicPr>
        <p:blipFill>
          <a:blip r:embed="rId13"/>
          <a:stretch>
            <a:fillRect/>
          </a:stretch>
        </p:blipFill>
        <p:spPr>
          <a:xfrm>
            <a:off x="550523" y="543243"/>
            <a:ext cx="1692572" cy="533528"/>
          </a:xfrm>
          <a:prstGeom prst="rect">
            <a:avLst/>
          </a:prstGeom>
        </p:spPr>
      </p:pic>
    </p:spTree>
    <p:extLst>
      <p:ext uri="{BB962C8B-B14F-4D97-AF65-F5344CB8AC3E}">
        <p14:creationId xmlns:p14="http://schemas.microsoft.com/office/powerpoint/2010/main" val="4028893647"/>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3" r:id="rId8"/>
    <p:sldLayoutId id="2147483794" r:id="rId9"/>
    <p:sldLayoutId id="2147483773" r:id="rId10"/>
    <p:sldLayoutId id="2147483779" r:id="rId11"/>
  </p:sldLayoutIdLst>
  <p:transition>
    <p:fade/>
  </p:transition>
  <p:timing>
    <p:tnLst>
      <p:par>
        <p:cTn id="1" dur="indefinite" restart="never" nodeType="tmRoot"/>
      </p:par>
    </p:tnLst>
  </p:timing>
  <p:txStyles>
    <p:titleStyle>
      <a:lvl1pPr marL="0" indent="0" algn="ctr" defTabSz="-18497088" rtl="0" eaLnBrk="1" fontAlgn="base" hangingPunct="1">
        <a:spcBef>
          <a:spcPct val="0"/>
        </a:spcBef>
        <a:spcAft>
          <a:spcPct val="0"/>
        </a:spcAft>
        <a:defRPr lang="en-US" sz="3867" b="1" dirty="0" smtClean="0">
          <a:solidFill>
            <a:schemeClr val="tx2"/>
          </a:solidFill>
          <a:latin typeface="Calibri"/>
          <a:ea typeface="+mj-ea"/>
          <a:cs typeface="Segoe UI" pitchFamily="34" charset="0"/>
        </a:defRPr>
      </a:lvl1pPr>
      <a:lvl2pPr marL="457189" indent="-457189" algn="ctr" defTabSz="-18497088" rtl="0" eaLnBrk="1" fontAlgn="base" hangingPunct="1">
        <a:spcBef>
          <a:spcPct val="0"/>
        </a:spcBef>
        <a:spcAft>
          <a:spcPct val="0"/>
        </a:spcAft>
        <a:defRPr sz="3733" b="1">
          <a:solidFill>
            <a:schemeClr val="tx2"/>
          </a:solidFill>
          <a:latin typeface="Myriad Pro" pitchFamily="34" charset="0"/>
          <a:cs typeface="Segoe UI" pitchFamily="34" charset="0"/>
        </a:defRPr>
      </a:lvl2pPr>
      <a:lvl3pPr marL="457189" indent="-457189" algn="ctr" defTabSz="-18497088" rtl="0" eaLnBrk="1" fontAlgn="base" hangingPunct="1">
        <a:spcBef>
          <a:spcPct val="0"/>
        </a:spcBef>
        <a:spcAft>
          <a:spcPct val="0"/>
        </a:spcAft>
        <a:defRPr sz="3733" b="1">
          <a:solidFill>
            <a:schemeClr val="tx2"/>
          </a:solidFill>
          <a:latin typeface="Myriad Pro" pitchFamily="34" charset="0"/>
          <a:cs typeface="Segoe UI" pitchFamily="34" charset="0"/>
        </a:defRPr>
      </a:lvl3pPr>
      <a:lvl4pPr marL="457189" indent="-457189" algn="ctr" defTabSz="-18497088" rtl="0" eaLnBrk="1" fontAlgn="base" hangingPunct="1">
        <a:spcBef>
          <a:spcPct val="0"/>
        </a:spcBef>
        <a:spcAft>
          <a:spcPct val="0"/>
        </a:spcAft>
        <a:defRPr sz="3733" b="1">
          <a:solidFill>
            <a:schemeClr val="tx2"/>
          </a:solidFill>
          <a:latin typeface="Myriad Pro" pitchFamily="34" charset="0"/>
          <a:cs typeface="Segoe UI" pitchFamily="34" charset="0"/>
        </a:defRPr>
      </a:lvl4pPr>
      <a:lvl5pPr marL="457189" indent="-457189" algn="ctr" defTabSz="-18497088" rtl="0" eaLnBrk="1" fontAlgn="base" hangingPunct="1">
        <a:spcBef>
          <a:spcPct val="0"/>
        </a:spcBef>
        <a:spcAft>
          <a:spcPct val="0"/>
        </a:spcAft>
        <a:defRPr sz="3733" b="1">
          <a:solidFill>
            <a:schemeClr val="tx2"/>
          </a:solidFill>
          <a:latin typeface="Myriad Pro" pitchFamily="34" charset="0"/>
          <a:cs typeface="Segoe UI" pitchFamily="34" charset="0"/>
        </a:defRPr>
      </a:lvl5pPr>
      <a:lvl6pPr marL="609585" algn="l" eaLnBrk="1" fontAlgn="base" hangingPunct="1">
        <a:spcBef>
          <a:spcPct val="0"/>
        </a:spcBef>
        <a:spcAft>
          <a:spcPct val="0"/>
        </a:spcAft>
        <a:defRPr sz="3733" b="1">
          <a:solidFill>
            <a:schemeClr val="tx2">
              <a:alpha val="100000"/>
            </a:schemeClr>
          </a:solidFill>
          <a:latin typeface="Verdana"/>
        </a:defRPr>
      </a:lvl6pPr>
      <a:lvl7pPr marL="1219170" algn="l" eaLnBrk="1" fontAlgn="base" hangingPunct="1">
        <a:spcBef>
          <a:spcPct val="0"/>
        </a:spcBef>
        <a:spcAft>
          <a:spcPct val="0"/>
        </a:spcAft>
        <a:defRPr sz="3733" b="1">
          <a:solidFill>
            <a:schemeClr val="tx2">
              <a:alpha val="100000"/>
            </a:schemeClr>
          </a:solidFill>
          <a:latin typeface="Verdana"/>
        </a:defRPr>
      </a:lvl7pPr>
      <a:lvl8pPr marL="1828754" algn="l" eaLnBrk="1" fontAlgn="base" hangingPunct="1">
        <a:spcBef>
          <a:spcPct val="0"/>
        </a:spcBef>
        <a:spcAft>
          <a:spcPct val="0"/>
        </a:spcAft>
        <a:defRPr sz="3733" b="1">
          <a:solidFill>
            <a:schemeClr val="tx2">
              <a:alpha val="100000"/>
            </a:schemeClr>
          </a:solidFill>
          <a:latin typeface="Verdana"/>
        </a:defRPr>
      </a:lvl8pPr>
      <a:lvl9pPr marL="2438339" algn="l" eaLnBrk="1" fontAlgn="base" hangingPunct="1">
        <a:spcBef>
          <a:spcPct val="0"/>
        </a:spcBef>
        <a:spcAft>
          <a:spcPct val="0"/>
        </a:spcAft>
        <a:defRPr sz="3733" b="1">
          <a:solidFill>
            <a:schemeClr val="tx2">
              <a:alpha val="100000"/>
            </a:schemeClr>
          </a:solidFill>
          <a:latin typeface="Verdana"/>
        </a:defRPr>
      </a:lvl9pPr>
    </p:titleStyle>
    <p:bodyStyle>
      <a:lvl1pPr marL="457189" indent="-457189" algn="l" defTabSz="-18497088" rtl="0" eaLnBrk="1" fontAlgn="base" hangingPunct="1">
        <a:spcBef>
          <a:spcPct val="20000"/>
        </a:spcBef>
        <a:spcAft>
          <a:spcPct val="0"/>
        </a:spcAft>
        <a:buFont typeface="Wingdings" pitchFamily="2" charset="2"/>
        <a:buChar char="§"/>
        <a:defRPr sz="2800" b="1">
          <a:solidFill>
            <a:schemeClr val="tx1"/>
          </a:solidFill>
          <a:latin typeface="Calibri" pitchFamily="34" charset="0"/>
          <a:ea typeface="+mn-ea"/>
          <a:cs typeface="Segoe UI" pitchFamily="34" charset="0"/>
        </a:defRPr>
      </a:lvl1pPr>
      <a:lvl2pPr marL="990575" indent="-380990" algn="l" defTabSz="-18497088" rtl="0" eaLnBrk="1" fontAlgn="base" hangingPunct="1">
        <a:spcBef>
          <a:spcPct val="20000"/>
        </a:spcBef>
        <a:spcAft>
          <a:spcPct val="0"/>
        </a:spcAft>
        <a:buSzPct val="50000"/>
        <a:buFont typeface="Wingdings" pitchFamily="2" charset="2"/>
        <a:buChar char="o"/>
        <a:defRPr sz="2533">
          <a:solidFill>
            <a:schemeClr val="tx1"/>
          </a:solidFill>
          <a:latin typeface="Calibri Light" pitchFamily="34" charset="0"/>
          <a:cs typeface="Segoe UI" pitchFamily="34" charset="0"/>
        </a:defRPr>
      </a:lvl2pPr>
      <a:lvl3pPr marL="1523962" indent="-304792" algn="l" defTabSz="-18497088" rtl="0" eaLnBrk="1" fontAlgn="base" hangingPunct="1">
        <a:spcBef>
          <a:spcPct val="20000"/>
        </a:spcBef>
        <a:spcAft>
          <a:spcPct val="0"/>
        </a:spcAft>
        <a:buSzPct val="50000"/>
        <a:buFont typeface="Wingdings" pitchFamily="2" charset="2"/>
        <a:buChar char="o"/>
        <a:defRPr sz="2267">
          <a:solidFill>
            <a:schemeClr val="tx1"/>
          </a:solidFill>
          <a:latin typeface="Calibri Light" pitchFamily="34" charset="0"/>
          <a:cs typeface="Segoe UI" pitchFamily="34" charset="0"/>
        </a:defRPr>
      </a:lvl3pPr>
      <a:lvl4pPr marL="2133547" indent="-304792" algn="l" defTabSz="-18497088" rtl="0" eaLnBrk="1" fontAlgn="base" hangingPunct="1">
        <a:spcBef>
          <a:spcPct val="20000"/>
        </a:spcBef>
        <a:spcAft>
          <a:spcPct val="0"/>
        </a:spcAft>
        <a:buSzPct val="50000"/>
        <a:buFont typeface="Wingdings" pitchFamily="2" charset="2"/>
        <a:buChar char="o"/>
        <a:defRPr sz="2000">
          <a:solidFill>
            <a:schemeClr val="tx1"/>
          </a:solidFill>
          <a:latin typeface="Calibri Light" pitchFamily="34" charset="0"/>
          <a:cs typeface="Segoe UI" pitchFamily="34" charset="0"/>
        </a:defRPr>
      </a:lvl4pPr>
      <a:lvl5pPr marL="2743131" indent="-304792" algn="l" defTabSz="-18497088" rtl="0" eaLnBrk="1" fontAlgn="base" hangingPunct="1">
        <a:spcBef>
          <a:spcPct val="20000"/>
        </a:spcBef>
        <a:spcAft>
          <a:spcPct val="0"/>
        </a:spcAft>
        <a:buSzPct val="50000"/>
        <a:buFont typeface="Wingdings" pitchFamily="2" charset="2"/>
        <a:buChar char="o"/>
        <a:defRPr sz="1733">
          <a:solidFill>
            <a:schemeClr val="tx1"/>
          </a:solidFill>
          <a:latin typeface="Calibri Light" pitchFamily="34" charset="0"/>
          <a:cs typeface="Segoe UI" pitchFamily="34" charset="0"/>
        </a:defRPr>
      </a:lvl5pPr>
      <a:lvl6pPr marL="3352716" indent="-304792" algn="l" eaLnBrk="1" fontAlgn="base" hangingPunct="1">
        <a:spcBef>
          <a:spcPct val="20000"/>
        </a:spcBef>
        <a:spcAft>
          <a:spcPct val="0"/>
        </a:spcAft>
        <a:buClr>
          <a:schemeClr val="accent1">
            <a:alpha val="100000"/>
          </a:schemeClr>
        </a:buClr>
        <a:buFont typeface="Wingdings"/>
        <a:buChar char=""/>
        <a:defRPr sz="1867" b="1">
          <a:solidFill>
            <a:schemeClr val="tx1">
              <a:alpha val="100000"/>
            </a:schemeClr>
          </a:solidFill>
          <a:latin typeface="+mn-lt"/>
        </a:defRPr>
      </a:lvl6pPr>
      <a:lvl7pPr marL="3962301" indent="-304792" algn="l" eaLnBrk="1" fontAlgn="base" hangingPunct="1">
        <a:spcBef>
          <a:spcPct val="20000"/>
        </a:spcBef>
        <a:spcAft>
          <a:spcPct val="0"/>
        </a:spcAft>
        <a:buClr>
          <a:schemeClr val="accent1">
            <a:alpha val="100000"/>
          </a:schemeClr>
        </a:buClr>
        <a:buFont typeface="Wingdings"/>
        <a:buChar char=""/>
        <a:defRPr sz="1867" b="1">
          <a:solidFill>
            <a:schemeClr val="tx1">
              <a:alpha val="100000"/>
            </a:schemeClr>
          </a:solidFill>
          <a:latin typeface="+mn-lt"/>
        </a:defRPr>
      </a:lvl7pPr>
      <a:lvl8pPr marL="4571886" indent="-304792" algn="l" eaLnBrk="1" fontAlgn="base" hangingPunct="1">
        <a:spcBef>
          <a:spcPct val="20000"/>
        </a:spcBef>
        <a:spcAft>
          <a:spcPct val="0"/>
        </a:spcAft>
        <a:buClr>
          <a:schemeClr val="accent1">
            <a:alpha val="100000"/>
          </a:schemeClr>
        </a:buClr>
        <a:buFont typeface="Wingdings"/>
        <a:buChar char=""/>
        <a:defRPr sz="1867" b="1">
          <a:solidFill>
            <a:schemeClr val="tx1">
              <a:alpha val="100000"/>
            </a:schemeClr>
          </a:solidFill>
          <a:latin typeface="+mn-lt"/>
        </a:defRPr>
      </a:lvl8pPr>
      <a:lvl9pPr marL="5181470" indent="-304792" algn="l" eaLnBrk="1" fontAlgn="base" hangingPunct="1">
        <a:spcBef>
          <a:spcPct val="20000"/>
        </a:spcBef>
        <a:spcAft>
          <a:spcPct val="0"/>
        </a:spcAft>
        <a:buClr>
          <a:schemeClr val="accent1">
            <a:alpha val="100000"/>
          </a:schemeClr>
        </a:buClr>
        <a:buFont typeface="Wingdings"/>
        <a:buChar char=""/>
        <a:defRPr sz="1867"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609585" algn="l" eaLnBrk="1" fontAlgn="base" hangingPunct="1">
        <a:spcBef>
          <a:spcPct val="0"/>
        </a:spcBef>
        <a:spcAft>
          <a:spcPct val="0"/>
        </a:spcAft>
        <a:defRPr>
          <a:solidFill>
            <a:schemeClr val="tx1">
              <a:alpha val="100000"/>
            </a:schemeClr>
          </a:solidFill>
          <a:latin typeface="Arial"/>
        </a:defRPr>
      </a:lvl2pPr>
      <a:lvl3pPr marL="1219170" algn="l" eaLnBrk="1" fontAlgn="base" hangingPunct="1">
        <a:spcBef>
          <a:spcPct val="0"/>
        </a:spcBef>
        <a:spcAft>
          <a:spcPct val="0"/>
        </a:spcAft>
        <a:defRPr>
          <a:solidFill>
            <a:schemeClr val="tx1">
              <a:alpha val="100000"/>
            </a:schemeClr>
          </a:solidFill>
          <a:latin typeface="Arial"/>
        </a:defRPr>
      </a:lvl3pPr>
      <a:lvl4pPr marL="1828754" algn="l" eaLnBrk="1" fontAlgn="base" hangingPunct="1">
        <a:spcBef>
          <a:spcPct val="0"/>
        </a:spcBef>
        <a:spcAft>
          <a:spcPct val="0"/>
        </a:spcAft>
        <a:defRPr>
          <a:solidFill>
            <a:schemeClr val="tx1">
              <a:alpha val="100000"/>
            </a:schemeClr>
          </a:solidFill>
          <a:latin typeface="Arial"/>
        </a:defRPr>
      </a:lvl4pPr>
      <a:lvl5pPr marL="2438339" algn="l" eaLnBrk="1" fontAlgn="base" hangingPunct="1">
        <a:spcBef>
          <a:spcPct val="0"/>
        </a:spcBef>
        <a:spcAft>
          <a:spcPct val="0"/>
        </a:spcAft>
        <a:defRPr>
          <a:solidFill>
            <a:schemeClr val="tx1">
              <a:alpha val="100000"/>
            </a:schemeClr>
          </a:solidFill>
          <a:latin typeface="Arial"/>
        </a:defRPr>
      </a:lvl5pPr>
      <a:lvl6pPr marL="3047924" algn="l" eaLnBrk="1" fontAlgn="base" hangingPunct="1">
        <a:spcBef>
          <a:spcPct val="0"/>
        </a:spcBef>
        <a:spcAft>
          <a:spcPct val="0"/>
        </a:spcAft>
        <a:defRPr>
          <a:solidFill>
            <a:schemeClr val="tx1">
              <a:alpha val="100000"/>
            </a:schemeClr>
          </a:solidFill>
          <a:latin typeface="Arial"/>
        </a:defRPr>
      </a:lvl6pPr>
      <a:lvl7pPr marL="3657509" algn="l" eaLnBrk="1" fontAlgn="base" hangingPunct="1">
        <a:spcBef>
          <a:spcPct val="0"/>
        </a:spcBef>
        <a:spcAft>
          <a:spcPct val="0"/>
        </a:spcAft>
        <a:defRPr>
          <a:solidFill>
            <a:schemeClr val="tx1">
              <a:alpha val="100000"/>
            </a:schemeClr>
          </a:solidFill>
          <a:latin typeface="Arial"/>
        </a:defRPr>
      </a:lvl7pPr>
      <a:lvl8pPr marL="4267093" algn="l" eaLnBrk="1" fontAlgn="base" hangingPunct="1">
        <a:spcBef>
          <a:spcPct val="0"/>
        </a:spcBef>
        <a:spcAft>
          <a:spcPct val="0"/>
        </a:spcAft>
        <a:defRPr>
          <a:solidFill>
            <a:schemeClr val="tx1">
              <a:alpha val="100000"/>
            </a:schemeClr>
          </a:solidFill>
          <a:latin typeface="Arial"/>
        </a:defRPr>
      </a:lvl8pPr>
      <a:lvl9pPr marL="4876678"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533400"/>
            <a:ext cx="10363200" cy="2057400"/>
          </a:xfrm>
        </p:spPr>
        <p:txBody>
          <a:bodyPr/>
          <a:lstStyle/>
          <a:p>
            <a:r>
              <a:rPr lang="en-US" sz="4800" dirty="0">
                <a:solidFill>
                  <a:srgbClr val="133D80"/>
                </a:solidFill>
              </a:rPr>
              <a:t/>
            </a:r>
            <a:br>
              <a:rPr lang="en-US" sz="4800" dirty="0">
                <a:solidFill>
                  <a:srgbClr val="133D80"/>
                </a:solidFill>
              </a:rPr>
            </a:br>
            <a:r>
              <a:rPr lang="en-US" sz="4800" dirty="0" smtClean="0">
                <a:solidFill>
                  <a:srgbClr val="133D80"/>
                </a:solidFill>
              </a:rPr>
              <a:t>Build Your Virtual Conference with Microsoft Azure</a:t>
            </a:r>
            <a:endParaRPr lang="en-US" sz="4800" dirty="0">
              <a:solidFill>
                <a:srgbClr val="133D80"/>
              </a:solidFill>
            </a:endParaRPr>
          </a:p>
        </p:txBody>
      </p:sp>
      <p:sp>
        <p:nvSpPr>
          <p:cNvPr id="3" name="Subtitle 2"/>
          <p:cNvSpPr>
            <a:spLocks noGrp="1"/>
          </p:cNvSpPr>
          <p:nvPr>
            <p:ph type="subTitle" idx="1"/>
          </p:nvPr>
        </p:nvSpPr>
        <p:spPr>
          <a:xfrm>
            <a:off x="2743200" y="2667000"/>
            <a:ext cx="8534400" cy="1295400"/>
          </a:xfrm>
        </p:spPr>
        <p:txBody>
          <a:bodyPr/>
          <a:lstStyle/>
          <a:p>
            <a:r>
              <a:rPr lang="en-US" dirty="0" smtClean="0"/>
              <a:t>Javier Lozano</a:t>
            </a:r>
            <a:endParaRPr lang="en-US" dirty="0" smtClean="0"/>
          </a:p>
          <a:p>
            <a:r>
              <a:rPr lang="en-US" dirty="0" smtClean="0"/>
              <a:t>Javier@lozanotek.com</a:t>
            </a:r>
            <a:endParaRPr lang="en-US" dirty="0" smtClean="0"/>
          </a:p>
        </p:txBody>
      </p:sp>
    </p:spTree>
    <p:extLst>
      <p:ext uri="{BB962C8B-B14F-4D97-AF65-F5344CB8AC3E}">
        <p14:creationId xmlns:p14="http://schemas.microsoft.com/office/powerpoint/2010/main" val="24388888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4004" y="3368416"/>
            <a:ext cx="4439139" cy="1196740"/>
          </a:xfrm>
          <a:prstGeom prst="rect">
            <a:avLst/>
          </a:prstGeom>
        </p:spPr>
      </p:pic>
      <p:pic>
        <p:nvPicPr>
          <p:cNvPr id="10" name="Picture 9"/>
          <p:cNvPicPr>
            <a:picLocks noChangeAspect="1"/>
          </p:cNvPicPr>
          <p:nvPr/>
        </p:nvPicPr>
        <p:blipFill>
          <a:blip r:embed="rId3"/>
          <a:stretch>
            <a:fillRect/>
          </a:stretch>
        </p:blipFill>
        <p:spPr>
          <a:xfrm>
            <a:off x="4073408" y="2117953"/>
            <a:ext cx="4045185" cy="1092200"/>
          </a:xfrm>
          <a:prstGeom prst="rect">
            <a:avLst/>
          </a:prstGeom>
        </p:spPr>
      </p:pic>
    </p:spTree>
    <p:extLst>
      <p:ext uri="{BB962C8B-B14F-4D97-AF65-F5344CB8AC3E}">
        <p14:creationId xmlns:p14="http://schemas.microsoft.com/office/powerpoint/2010/main" val="399455026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676048"/>
            <a:ext cx="11034445" cy="2387600"/>
          </a:xfrm>
        </p:spPr>
        <p:txBody>
          <a:bodyPr/>
          <a:lstStyle/>
          <a:p>
            <a:r>
              <a:rPr lang="en-US" dirty="0" err="1" smtClean="0">
                <a:solidFill>
                  <a:schemeClr val="tx2"/>
                </a:solidFill>
              </a:rPr>
              <a:t>mvcConf</a:t>
            </a:r>
            <a:r>
              <a:rPr lang="en-US" dirty="0" smtClean="0">
                <a:solidFill>
                  <a:schemeClr val="tx2"/>
                </a:solidFill>
              </a:rPr>
              <a:t> 1 &amp; 2</a:t>
            </a:r>
            <a:endParaRPr lang="en-US" dirty="0">
              <a:solidFill>
                <a:schemeClr val="tx2"/>
              </a:solidFill>
            </a:endParaRPr>
          </a:p>
        </p:txBody>
      </p:sp>
      <p:sp>
        <p:nvSpPr>
          <p:cNvPr id="3" name="Subtitle 2"/>
          <p:cNvSpPr>
            <a:spLocks noGrp="1"/>
          </p:cNvSpPr>
          <p:nvPr>
            <p:ph type="subTitle" idx="1"/>
          </p:nvPr>
        </p:nvSpPr>
        <p:spPr>
          <a:xfrm>
            <a:off x="606175" y="3210153"/>
            <a:ext cx="11034445" cy="1655762"/>
          </a:xfrm>
        </p:spPr>
        <p:txBody>
          <a:bodyPr>
            <a:noAutofit/>
          </a:bodyPr>
          <a:lstStyle/>
          <a:p>
            <a:pPr>
              <a:lnSpc>
                <a:spcPct val="110000"/>
              </a:lnSpc>
            </a:pPr>
            <a:r>
              <a:rPr lang="en-US" b="1" dirty="0" smtClean="0">
                <a:solidFill>
                  <a:schemeClr val="tx2"/>
                </a:solidFill>
                <a:sym typeface="Wingdings" panose="05000000000000000000" pitchFamily="2" charset="2"/>
              </a:rPr>
              <a:t> Single shared host</a:t>
            </a:r>
            <a:endParaRPr lang="en-US" b="1" dirty="0" smtClean="0">
              <a:solidFill>
                <a:schemeClr val="tx2"/>
              </a:solidFill>
            </a:endParaRPr>
          </a:p>
          <a:p>
            <a:pPr>
              <a:lnSpc>
                <a:spcPct val="110000"/>
              </a:lnSpc>
            </a:pPr>
            <a:r>
              <a:rPr lang="en-US" b="1" dirty="0" smtClean="0">
                <a:solidFill>
                  <a:schemeClr val="tx2"/>
                </a:solidFill>
                <a:sym typeface="Wingdings" panose="05000000000000000000" pitchFamily="2" charset="2"/>
              </a:rPr>
              <a:t> Unforeseen capacity </a:t>
            </a:r>
            <a:r>
              <a:rPr lang="en-US" b="1" dirty="0">
                <a:solidFill>
                  <a:schemeClr val="tx2"/>
                </a:solidFill>
                <a:sym typeface="Wingdings" panose="05000000000000000000" pitchFamily="2" charset="2"/>
              </a:rPr>
              <a:t>i</a:t>
            </a:r>
            <a:r>
              <a:rPr lang="en-US" b="1" dirty="0" smtClean="0">
                <a:solidFill>
                  <a:schemeClr val="tx2"/>
                </a:solidFill>
                <a:sym typeface="Wingdings" panose="05000000000000000000" pitchFamily="2" charset="2"/>
              </a:rPr>
              <a:t>ssues (Good Problem)</a:t>
            </a:r>
            <a:endParaRPr lang="en-US" b="1" dirty="0" smtClean="0">
              <a:solidFill>
                <a:schemeClr val="tx2"/>
              </a:solidFill>
            </a:endParaRPr>
          </a:p>
          <a:p>
            <a:pPr>
              <a:lnSpc>
                <a:spcPct val="110000"/>
              </a:lnSpc>
            </a:pPr>
            <a:r>
              <a:rPr lang="en-US" b="1" dirty="0" smtClean="0">
                <a:solidFill>
                  <a:schemeClr val="tx2"/>
                </a:solidFill>
                <a:sym typeface="Wingdings" panose="05000000000000000000" pitchFamily="2" charset="2"/>
              </a:rPr>
              <a:t> Better </a:t>
            </a:r>
            <a:r>
              <a:rPr lang="en-US" b="1" dirty="0">
                <a:solidFill>
                  <a:schemeClr val="tx2"/>
                </a:solidFill>
                <a:sym typeface="Wingdings" panose="05000000000000000000" pitchFamily="2" charset="2"/>
              </a:rPr>
              <a:t>d</a:t>
            </a:r>
            <a:r>
              <a:rPr lang="en-US" b="1" dirty="0" smtClean="0">
                <a:solidFill>
                  <a:schemeClr val="tx2"/>
                </a:solidFill>
                <a:sym typeface="Wingdings" panose="05000000000000000000" pitchFamily="2" charset="2"/>
              </a:rPr>
              <a:t>eployment story</a:t>
            </a:r>
            <a:endParaRPr lang="en-US" b="1" dirty="0">
              <a:solidFill>
                <a:schemeClr val="tx2"/>
              </a:solidFill>
            </a:endParaRPr>
          </a:p>
        </p:txBody>
      </p:sp>
    </p:spTree>
    <p:extLst>
      <p:ext uri="{BB962C8B-B14F-4D97-AF65-F5344CB8AC3E}">
        <p14:creationId xmlns:p14="http://schemas.microsoft.com/office/powerpoint/2010/main" val="202622335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4419419" y="226804"/>
            <a:ext cx="3917932" cy="2792049"/>
            <a:chOff x="4563187" y="3841057"/>
            <a:chExt cx="3996495" cy="2848036"/>
          </a:xfrm>
        </p:grpSpPr>
        <p:sp>
          <p:nvSpPr>
            <p:cNvPr id="12" name="TextBox 11"/>
            <p:cNvSpPr txBox="1"/>
            <p:nvPr/>
          </p:nvSpPr>
          <p:spPr>
            <a:xfrm>
              <a:off x="5062419" y="6379527"/>
              <a:ext cx="3497263" cy="309566"/>
            </a:xfrm>
            <a:prstGeom prst="rect">
              <a:avLst/>
            </a:prstGeom>
            <a:noFill/>
          </p:spPr>
          <p:txBody>
            <a:bodyPr wrap="square" rtlCol="0">
              <a:spAutoFit/>
            </a:bodyPr>
            <a:lstStyle/>
            <a:p>
              <a:r>
                <a:rPr lang="en-US" sz="1372" dirty="0" smtClean="0">
                  <a:solidFill>
                    <a:schemeClr val="tx2"/>
                  </a:solidFill>
                </a:rPr>
                <a:t>MICRO SITE – MAIN &amp; LIVE</a:t>
              </a:r>
              <a:endParaRPr lang="en-US" sz="1372" b="1" dirty="0">
                <a:solidFill>
                  <a:schemeClr val="tx2"/>
                </a:solidFill>
              </a:endParaRPr>
            </a:p>
          </p:txBody>
        </p:sp>
        <p:sp>
          <p:nvSpPr>
            <p:cNvPr id="51" name="Rectangle 50"/>
            <p:cNvSpPr/>
            <p:nvPr/>
          </p:nvSpPr>
          <p:spPr>
            <a:xfrm>
              <a:off x="4563187" y="3841057"/>
              <a:ext cx="3605756" cy="2109808"/>
            </a:xfrm>
            <a:prstGeom prst="rect">
              <a:avLst/>
            </a:prstGeom>
          </p:spPr>
          <p:txBody>
            <a:bodyPr wrap="square" anchor="ctr">
              <a:spAutoFit/>
            </a:bodyPr>
            <a:lstStyle/>
            <a:p>
              <a:pPr>
                <a:lnSpc>
                  <a:spcPct val="95000"/>
                </a:lnSpc>
                <a:buSzPct val="90000"/>
              </a:pPr>
              <a:endParaRPr lang="en-US" sz="13528" dirty="0">
                <a:solidFill>
                  <a:schemeClr val="tx2"/>
                </a:solidFill>
                <a:latin typeface="Segoe UI Light" panose="020B0502040204020203" pitchFamily="34" charset="0"/>
                <a:cs typeface="Segoe UI Light" panose="020B0502040204020203" pitchFamily="34" charset="0"/>
              </a:endParaRPr>
            </a:p>
          </p:txBody>
        </p:sp>
      </p:grpSp>
      <p:sp>
        <p:nvSpPr>
          <p:cNvPr id="26" name="Rectangle 25"/>
          <p:cNvSpPr/>
          <p:nvPr/>
        </p:nvSpPr>
        <p:spPr>
          <a:xfrm>
            <a:off x="8419770" y="2812498"/>
            <a:ext cx="3462675" cy="292901"/>
          </a:xfrm>
          <a:prstGeom prst="rect">
            <a:avLst/>
          </a:prstGeom>
        </p:spPr>
        <p:txBody>
          <a:bodyPr wrap="square" anchor="ctr">
            <a:spAutoFit/>
          </a:bodyPr>
          <a:lstStyle/>
          <a:p>
            <a:pPr algn="ctr">
              <a:lnSpc>
                <a:spcPct val="95000"/>
              </a:lnSpc>
              <a:buSzPct val="90000"/>
            </a:pPr>
            <a:r>
              <a:rPr lang="en-US" sz="1372" dirty="0" smtClean="0">
                <a:solidFill>
                  <a:schemeClr val="tx2"/>
                </a:solidFill>
                <a:cs typeface="Segoe UI Light" panose="020B0502040204020203" pitchFamily="34" charset="0"/>
              </a:rPr>
              <a:t>ACROSS 2 EVENTS</a:t>
            </a:r>
            <a:endParaRPr lang="en-US" sz="1961" b="1" dirty="0">
              <a:solidFill>
                <a:schemeClr val="tx2"/>
              </a:solidFill>
              <a:cs typeface="Segoe UI Light" panose="020B0502040204020203" pitchFamily="34" charset="0"/>
            </a:endParaRPr>
          </a:p>
        </p:txBody>
      </p:sp>
      <p:cxnSp>
        <p:nvCxnSpPr>
          <p:cNvPr id="27" name="Straight Connector 26"/>
          <p:cNvCxnSpPr/>
          <p:nvPr/>
        </p:nvCxnSpPr>
        <p:spPr>
          <a:xfrm>
            <a:off x="4064288"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53445"/>
            <a:ext cx="12190271" cy="0"/>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4361599" y="3412464"/>
            <a:ext cx="3323370" cy="2944268"/>
            <a:chOff x="232706" y="3760305"/>
            <a:chExt cx="3390011" cy="3003307"/>
          </a:xfrm>
        </p:grpSpPr>
        <p:sp>
          <p:nvSpPr>
            <p:cNvPr id="42" name="Rectangle 41"/>
            <p:cNvSpPr/>
            <p:nvPr/>
          </p:nvSpPr>
          <p:spPr>
            <a:xfrm>
              <a:off x="232706" y="3760305"/>
              <a:ext cx="1961025" cy="3003307"/>
            </a:xfrm>
            <a:prstGeom prst="rect">
              <a:avLst/>
            </a:prstGeom>
          </p:spPr>
          <p:txBody>
            <a:bodyPr wrap="square" anchor="b">
              <a:spAutoFit/>
            </a:bodyPr>
            <a:lstStyle/>
            <a:p>
              <a:pPr algn="ctr">
                <a:lnSpc>
                  <a:spcPct val="95000"/>
                </a:lnSpc>
                <a:buSzPct val="90000"/>
              </a:pPr>
              <a:r>
                <a:rPr lang="en-US" sz="19508" spc="-294" dirty="0">
                  <a:solidFill>
                    <a:schemeClr val="tx2"/>
                  </a:solidFill>
                  <a:latin typeface="Segoe UI Light" panose="020B0502040204020203" pitchFamily="34" charset="0"/>
                  <a:cs typeface="Segoe UI Light" panose="020B0502040204020203" pitchFamily="34" charset="0"/>
                </a:rPr>
                <a:t>1</a:t>
              </a:r>
              <a:endParaRPr lang="en-US" sz="9411" spc="-294" dirty="0">
                <a:solidFill>
                  <a:schemeClr val="tx2"/>
                </a:solidFill>
                <a:latin typeface="Segoe UI Light" panose="020B0502040204020203" pitchFamily="34" charset="0"/>
                <a:cs typeface="Segoe UI Light" panose="020B0502040204020203" pitchFamily="34" charset="0"/>
              </a:endParaRPr>
            </a:p>
          </p:txBody>
        </p:sp>
        <p:sp>
          <p:nvSpPr>
            <p:cNvPr id="43" name="TextBox 42"/>
            <p:cNvSpPr txBox="1"/>
            <p:nvPr/>
          </p:nvSpPr>
          <p:spPr>
            <a:xfrm>
              <a:off x="749357" y="6362682"/>
              <a:ext cx="2313382" cy="371244"/>
            </a:xfrm>
            <a:prstGeom prst="rect">
              <a:avLst/>
            </a:prstGeom>
            <a:noFill/>
          </p:spPr>
          <p:txBody>
            <a:bodyPr wrap="square" rtlCol="0">
              <a:spAutoFit/>
            </a:bodyPr>
            <a:lstStyle/>
            <a:p>
              <a:pPr algn="ctr"/>
              <a:r>
                <a:rPr lang="en-US" sz="1765" dirty="0" smtClean="0">
                  <a:solidFill>
                    <a:schemeClr val="tx2"/>
                  </a:solidFill>
                </a:rPr>
                <a:t>2011</a:t>
              </a:r>
              <a:endParaRPr lang="en-US" sz="1765" dirty="0">
                <a:solidFill>
                  <a:schemeClr val="tx2"/>
                </a:solidFill>
              </a:endParaRPr>
            </a:p>
          </p:txBody>
        </p:sp>
        <p:sp>
          <p:nvSpPr>
            <p:cNvPr id="44" name="Rectangle 43"/>
            <p:cNvSpPr/>
            <p:nvPr/>
          </p:nvSpPr>
          <p:spPr>
            <a:xfrm rot="16200000">
              <a:off x="2326013" y="5014958"/>
              <a:ext cx="2148320" cy="445088"/>
            </a:xfrm>
            <a:prstGeom prst="rect">
              <a:avLst/>
            </a:prstGeom>
          </p:spPr>
          <p:txBody>
            <a:bodyPr wrap="square" anchor="ctr">
              <a:spAutoFit/>
            </a:bodyPr>
            <a:lstStyle/>
            <a:p>
              <a:pPr algn="ctr">
                <a:lnSpc>
                  <a:spcPct val="95000"/>
                </a:lnSpc>
                <a:buSzPct val="90000"/>
              </a:pPr>
              <a:r>
                <a:rPr lang="en-US" sz="2353" b="1" dirty="0" smtClean="0">
                  <a:solidFill>
                    <a:schemeClr val="tx2"/>
                  </a:solidFill>
                  <a:cs typeface="Segoe UI Light" panose="020B0502040204020203" pitchFamily="34" charset="0"/>
                </a:rPr>
                <a:t>THOUSAND</a:t>
              </a:r>
              <a:endParaRPr lang="en-US" sz="3137" b="1" dirty="0">
                <a:solidFill>
                  <a:schemeClr val="tx2"/>
                </a:solidFill>
                <a:cs typeface="Segoe UI Light" panose="020B0502040204020203" pitchFamily="34" charset="0"/>
              </a:endParaRPr>
            </a:p>
          </p:txBody>
        </p:sp>
        <p:sp>
          <p:nvSpPr>
            <p:cNvPr id="45" name="Rectangle 44"/>
            <p:cNvSpPr/>
            <p:nvPr/>
          </p:nvSpPr>
          <p:spPr>
            <a:xfrm>
              <a:off x="1675426" y="3762021"/>
              <a:ext cx="1850094" cy="3001591"/>
            </a:xfrm>
            <a:prstGeom prst="rect">
              <a:avLst/>
            </a:prstGeom>
          </p:spPr>
          <p:txBody>
            <a:bodyPr wrap="square" anchor="b">
              <a:spAutoFit/>
            </a:bodyPr>
            <a:lstStyle/>
            <a:p>
              <a:pPr algn="ctr">
                <a:lnSpc>
                  <a:spcPct val="95000"/>
                </a:lnSpc>
                <a:buSzPct val="90000"/>
              </a:pPr>
              <a:r>
                <a:rPr lang="en-US" sz="19508" spc="-294" dirty="0">
                  <a:solidFill>
                    <a:schemeClr val="tx2"/>
                  </a:solidFill>
                  <a:latin typeface="Segoe UI Light" panose="020B0502040204020203" pitchFamily="34" charset="0"/>
                  <a:cs typeface="Segoe UI Light" panose="020B0502040204020203" pitchFamily="34" charset="0"/>
                </a:rPr>
                <a:t>5</a:t>
              </a:r>
              <a:endParaRPr lang="en-US" sz="9411" spc="-294" dirty="0">
                <a:solidFill>
                  <a:schemeClr val="tx2"/>
                </a:solidFill>
                <a:latin typeface="Segoe UI Light" panose="020B0502040204020203" pitchFamily="34" charset="0"/>
                <a:cs typeface="Segoe UI Light" panose="020B0502040204020203" pitchFamily="34" charset="0"/>
              </a:endParaRPr>
            </a:p>
          </p:txBody>
        </p:sp>
        <p:sp>
          <p:nvSpPr>
            <p:cNvPr id="46" name="Oval 45"/>
            <p:cNvSpPr/>
            <p:nvPr/>
          </p:nvSpPr>
          <p:spPr bwMode="auto">
            <a:xfrm>
              <a:off x="1798826" y="5928878"/>
              <a:ext cx="217922" cy="21792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solidFill>
                  <a:schemeClr val="tx2"/>
                </a:solidFill>
                <a:ea typeface="Segoe UI" pitchFamily="34" charset="0"/>
                <a:cs typeface="Segoe UI" pitchFamily="34" charset="0"/>
              </a:endParaRPr>
            </a:p>
          </p:txBody>
        </p:sp>
      </p:grpSp>
      <p:grpSp>
        <p:nvGrpSpPr>
          <p:cNvPr id="47" name="Group 46"/>
          <p:cNvGrpSpPr/>
          <p:nvPr/>
        </p:nvGrpSpPr>
        <p:grpSpPr>
          <a:xfrm>
            <a:off x="8776446" y="3315973"/>
            <a:ext cx="2830639" cy="3040759"/>
            <a:chOff x="735318" y="3735848"/>
            <a:chExt cx="2887399" cy="3101733"/>
          </a:xfrm>
        </p:grpSpPr>
        <p:sp>
          <p:nvSpPr>
            <p:cNvPr id="48" name="Rectangle 47"/>
            <p:cNvSpPr/>
            <p:nvPr/>
          </p:nvSpPr>
          <p:spPr>
            <a:xfrm>
              <a:off x="911497" y="3735848"/>
              <a:ext cx="1961025" cy="3003307"/>
            </a:xfrm>
            <a:prstGeom prst="rect">
              <a:avLst/>
            </a:prstGeom>
          </p:spPr>
          <p:txBody>
            <a:bodyPr wrap="square" anchor="b">
              <a:spAutoFit/>
            </a:bodyPr>
            <a:lstStyle/>
            <a:p>
              <a:pPr algn="ctr">
                <a:lnSpc>
                  <a:spcPct val="95000"/>
                </a:lnSpc>
                <a:buSzPct val="90000"/>
              </a:pPr>
              <a:r>
                <a:rPr lang="en-US" sz="19508" spc="-294" dirty="0">
                  <a:solidFill>
                    <a:schemeClr val="tx2"/>
                  </a:solidFill>
                  <a:latin typeface="Segoe UI Light" panose="020B0502040204020203" pitchFamily="34" charset="0"/>
                  <a:cs typeface="Segoe UI Light" panose="020B0502040204020203" pitchFamily="34" charset="0"/>
                </a:rPr>
                <a:t>3</a:t>
              </a:r>
              <a:endParaRPr lang="en-US" sz="9411" spc="-294" dirty="0">
                <a:solidFill>
                  <a:schemeClr val="tx2"/>
                </a:solidFill>
                <a:latin typeface="Segoe UI Light" panose="020B0502040204020203" pitchFamily="34" charset="0"/>
                <a:cs typeface="Segoe UI Light" panose="020B0502040204020203" pitchFamily="34" charset="0"/>
              </a:endParaRPr>
            </a:p>
          </p:txBody>
        </p:sp>
        <p:sp>
          <p:nvSpPr>
            <p:cNvPr id="49" name="TextBox 48"/>
            <p:cNvSpPr txBox="1"/>
            <p:nvPr/>
          </p:nvSpPr>
          <p:spPr>
            <a:xfrm>
              <a:off x="735318" y="6466337"/>
              <a:ext cx="2313382" cy="371244"/>
            </a:xfrm>
            <a:prstGeom prst="rect">
              <a:avLst/>
            </a:prstGeom>
            <a:noFill/>
          </p:spPr>
          <p:txBody>
            <a:bodyPr wrap="square" rtlCol="0">
              <a:spAutoFit/>
            </a:bodyPr>
            <a:lstStyle/>
            <a:p>
              <a:pPr algn="ctr"/>
              <a:r>
                <a:rPr lang="en-US" sz="1765" dirty="0" smtClean="0">
                  <a:solidFill>
                    <a:schemeClr val="tx2"/>
                  </a:solidFill>
                </a:rPr>
                <a:t>2012</a:t>
              </a:r>
              <a:endParaRPr lang="en-US" sz="1765" dirty="0">
                <a:solidFill>
                  <a:schemeClr val="tx2"/>
                </a:solidFill>
              </a:endParaRPr>
            </a:p>
          </p:txBody>
        </p:sp>
        <p:sp>
          <p:nvSpPr>
            <p:cNvPr id="50" name="Rectangle 49"/>
            <p:cNvSpPr/>
            <p:nvPr/>
          </p:nvSpPr>
          <p:spPr>
            <a:xfrm rot="16200000">
              <a:off x="2326013" y="5014958"/>
              <a:ext cx="2148320" cy="445088"/>
            </a:xfrm>
            <a:prstGeom prst="rect">
              <a:avLst/>
            </a:prstGeom>
          </p:spPr>
          <p:txBody>
            <a:bodyPr wrap="square" anchor="ctr">
              <a:spAutoFit/>
            </a:bodyPr>
            <a:lstStyle/>
            <a:p>
              <a:pPr algn="ctr">
                <a:lnSpc>
                  <a:spcPct val="95000"/>
                </a:lnSpc>
                <a:buSzPct val="90000"/>
              </a:pPr>
              <a:r>
                <a:rPr lang="en-US" sz="2353" b="1" dirty="0" smtClean="0">
                  <a:solidFill>
                    <a:schemeClr val="tx2"/>
                  </a:solidFill>
                  <a:cs typeface="Segoe UI Light" panose="020B0502040204020203" pitchFamily="34" charset="0"/>
                </a:rPr>
                <a:t>THOUSAND</a:t>
              </a:r>
              <a:endParaRPr lang="en-US" sz="3137" b="1" dirty="0">
                <a:solidFill>
                  <a:schemeClr val="tx2"/>
                </a:solidFill>
                <a:cs typeface="Segoe UI Light" panose="020B0502040204020203" pitchFamily="34" charset="0"/>
              </a:endParaRPr>
            </a:p>
          </p:txBody>
        </p:sp>
        <p:sp>
          <p:nvSpPr>
            <p:cNvPr id="53" name="Rectangle 52"/>
            <p:cNvSpPr/>
            <p:nvPr/>
          </p:nvSpPr>
          <p:spPr>
            <a:xfrm>
              <a:off x="1675426" y="5266013"/>
              <a:ext cx="1850094" cy="1497599"/>
            </a:xfrm>
            <a:prstGeom prst="rect">
              <a:avLst/>
            </a:prstGeom>
          </p:spPr>
          <p:txBody>
            <a:bodyPr wrap="square" anchor="b">
              <a:spAutoFit/>
            </a:bodyPr>
            <a:lstStyle/>
            <a:p>
              <a:pPr algn="ctr">
                <a:lnSpc>
                  <a:spcPct val="95000"/>
                </a:lnSpc>
                <a:buSzPct val="90000"/>
              </a:pPr>
              <a:endParaRPr lang="en-US" sz="9411" spc="-294" dirty="0">
                <a:solidFill>
                  <a:schemeClr val="tx2"/>
                </a:solidFill>
                <a:latin typeface="Segoe UI Light" panose="020B0502040204020203" pitchFamily="34" charset="0"/>
                <a:cs typeface="Segoe UI Light" panose="020B0502040204020203" pitchFamily="34" charset="0"/>
              </a:endParaRPr>
            </a:p>
          </p:txBody>
        </p:sp>
      </p:grpSp>
      <p:sp>
        <p:nvSpPr>
          <p:cNvPr id="61" name="Rectangle 60"/>
          <p:cNvSpPr/>
          <p:nvPr/>
        </p:nvSpPr>
        <p:spPr>
          <a:xfrm>
            <a:off x="1250836" y="4628045"/>
            <a:ext cx="2458322" cy="665695"/>
          </a:xfrm>
          <a:prstGeom prst="rect">
            <a:avLst/>
          </a:prstGeom>
        </p:spPr>
        <p:txBody>
          <a:bodyPr wrap="square" anchor="ctr">
            <a:spAutoFit/>
          </a:bodyPr>
          <a:lstStyle/>
          <a:p>
            <a:pPr>
              <a:lnSpc>
                <a:spcPct val="95000"/>
              </a:lnSpc>
              <a:buSzPct val="90000"/>
            </a:pPr>
            <a:r>
              <a:rPr lang="en-US" sz="1961" b="1" dirty="0" smtClean="0">
                <a:solidFill>
                  <a:schemeClr val="tx2"/>
                </a:solidFill>
                <a:cs typeface="Segoe UI Light" panose="020B0502040204020203" pitchFamily="34" charset="0"/>
              </a:rPr>
              <a:t>REGISTERED</a:t>
            </a:r>
          </a:p>
          <a:p>
            <a:pPr>
              <a:lnSpc>
                <a:spcPct val="95000"/>
              </a:lnSpc>
              <a:buSzPct val="90000"/>
            </a:pPr>
            <a:r>
              <a:rPr lang="en-US" sz="1961" b="1" dirty="0" smtClean="0">
                <a:solidFill>
                  <a:schemeClr val="tx2"/>
                </a:solidFill>
                <a:cs typeface="Segoe UI Light" panose="020B0502040204020203" pitchFamily="34" charset="0"/>
              </a:rPr>
              <a:t>ATTENDEES</a:t>
            </a:r>
            <a:endParaRPr lang="en-US" sz="2800" b="1" dirty="0">
              <a:solidFill>
                <a:schemeClr val="tx2"/>
              </a:solidFill>
              <a:cs typeface="Segoe UI Light" panose="020B0502040204020203" pitchFamily="34" charset="0"/>
            </a:endParaRPr>
          </a:p>
        </p:txBody>
      </p:sp>
      <p:sp>
        <p:nvSpPr>
          <p:cNvPr id="62" name="Rectangle 61"/>
          <p:cNvSpPr/>
          <p:nvPr/>
        </p:nvSpPr>
        <p:spPr>
          <a:xfrm>
            <a:off x="1248198" y="1155025"/>
            <a:ext cx="2458322" cy="665695"/>
          </a:xfrm>
          <a:prstGeom prst="rect">
            <a:avLst/>
          </a:prstGeom>
        </p:spPr>
        <p:txBody>
          <a:bodyPr wrap="square" anchor="ctr">
            <a:spAutoFit/>
          </a:bodyPr>
          <a:lstStyle/>
          <a:p>
            <a:pPr>
              <a:lnSpc>
                <a:spcPct val="95000"/>
              </a:lnSpc>
              <a:buSzPct val="90000"/>
            </a:pPr>
            <a:r>
              <a:rPr lang="en-US" sz="1961" b="1" dirty="0" smtClean="0">
                <a:solidFill>
                  <a:schemeClr val="tx2"/>
                </a:solidFill>
                <a:cs typeface="Segoe UI Light" panose="020B0502040204020203" pitchFamily="34" charset="0"/>
              </a:rPr>
              <a:t>APPLICATION</a:t>
            </a:r>
          </a:p>
          <a:p>
            <a:pPr>
              <a:lnSpc>
                <a:spcPct val="95000"/>
              </a:lnSpc>
              <a:buSzPct val="90000"/>
            </a:pPr>
            <a:r>
              <a:rPr lang="en-US" sz="1961" b="1" dirty="0" smtClean="0">
                <a:solidFill>
                  <a:schemeClr val="tx2"/>
                </a:solidFill>
                <a:cs typeface="Segoe UI Light" panose="020B0502040204020203" pitchFamily="34" charset="0"/>
              </a:rPr>
              <a:t>STATISTICS</a:t>
            </a:r>
            <a:endParaRPr lang="en-US" sz="2800" b="1" dirty="0">
              <a:solidFill>
                <a:schemeClr val="tx2"/>
              </a:solidFill>
              <a:cs typeface="Segoe UI Light" panose="020B0502040204020203" pitchFamily="34" charset="0"/>
            </a:endParaRPr>
          </a:p>
        </p:txBody>
      </p:sp>
      <p:sp>
        <p:nvSpPr>
          <p:cNvPr id="64" name="Rectangle 63"/>
          <p:cNvSpPr/>
          <p:nvPr/>
        </p:nvSpPr>
        <p:spPr>
          <a:xfrm>
            <a:off x="5316388" y="-13862"/>
            <a:ext cx="1723588" cy="2944268"/>
          </a:xfrm>
          <a:prstGeom prst="rect">
            <a:avLst/>
          </a:prstGeom>
        </p:spPr>
        <p:txBody>
          <a:bodyPr wrap="square" anchor="b">
            <a:spAutoFit/>
          </a:bodyPr>
          <a:lstStyle/>
          <a:p>
            <a:pPr>
              <a:lnSpc>
                <a:spcPct val="95000"/>
              </a:lnSpc>
              <a:buSzPct val="90000"/>
            </a:pPr>
            <a:r>
              <a:rPr lang="en-US" sz="19508" dirty="0">
                <a:solidFill>
                  <a:schemeClr val="tx2"/>
                </a:solidFill>
                <a:latin typeface="Segoe UI Light" panose="020B0502040204020203" pitchFamily="34" charset="0"/>
                <a:cs typeface="Segoe UI Light" panose="020B0502040204020203" pitchFamily="34" charset="0"/>
              </a:rPr>
              <a:t>1</a:t>
            </a:r>
            <a:endParaRPr lang="en-US" sz="13600" dirty="0">
              <a:solidFill>
                <a:schemeClr val="tx2"/>
              </a:solidFill>
              <a:latin typeface="Segoe UI Light" panose="020B0502040204020203" pitchFamily="34" charset="0"/>
              <a:cs typeface="Segoe UI Light" panose="020B0502040204020203" pitchFamily="34" charset="0"/>
            </a:endParaRPr>
          </a:p>
        </p:txBody>
      </p:sp>
      <p:grpSp>
        <p:nvGrpSpPr>
          <p:cNvPr id="66" name="Group 65"/>
          <p:cNvGrpSpPr/>
          <p:nvPr/>
        </p:nvGrpSpPr>
        <p:grpSpPr>
          <a:xfrm>
            <a:off x="8262075" y="210610"/>
            <a:ext cx="3323369" cy="2944268"/>
            <a:chOff x="232706" y="3760305"/>
            <a:chExt cx="3390010" cy="3003307"/>
          </a:xfrm>
        </p:grpSpPr>
        <p:sp>
          <p:nvSpPr>
            <p:cNvPr id="67" name="Rectangle 66"/>
            <p:cNvSpPr/>
            <p:nvPr/>
          </p:nvSpPr>
          <p:spPr>
            <a:xfrm>
              <a:off x="232706" y="3760305"/>
              <a:ext cx="1961025" cy="3003307"/>
            </a:xfrm>
            <a:prstGeom prst="rect">
              <a:avLst/>
            </a:prstGeom>
          </p:spPr>
          <p:txBody>
            <a:bodyPr wrap="square" anchor="b">
              <a:spAutoFit/>
            </a:bodyPr>
            <a:lstStyle/>
            <a:p>
              <a:pPr algn="ctr">
                <a:lnSpc>
                  <a:spcPct val="95000"/>
                </a:lnSpc>
                <a:buSzPct val="90000"/>
              </a:pPr>
              <a:r>
                <a:rPr lang="en-US" sz="19508" spc="-294" dirty="0">
                  <a:solidFill>
                    <a:schemeClr val="tx2"/>
                  </a:solidFill>
                  <a:latin typeface="Segoe UI Light" panose="020B0502040204020203" pitchFamily="34" charset="0"/>
                  <a:cs typeface="Segoe UI Light" panose="020B0502040204020203" pitchFamily="34" charset="0"/>
                </a:rPr>
                <a:t>3</a:t>
              </a:r>
              <a:endParaRPr lang="en-US" sz="9411" spc="-294" dirty="0">
                <a:solidFill>
                  <a:schemeClr val="tx2"/>
                </a:solidFill>
                <a:latin typeface="Segoe UI Light" panose="020B0502040204020203" pitchFamily="34" charset="0"/>
                <a:cs typeface="Segoe UI Light" panose="020B0502040204020203" pitchFamily="34" charset="0"/>
              </a:endParaRPr>
            </a:p>
          </p:txBody>
        </p:sp>
        <p:sp>
          <p:nvSpPr>
            <p:cNvPr id="69" name="Rectangle 68"/>
            <p:cNvSpPr/>
            <p:nvPr/>
          </p:nvSpPr>
          <p:spPr>
            <a:xfrm rot="16200000">
              <a:off x="2326013" y="5014958"/>
              <a:ext cx="2148320" cy="445087"/>
            </a:xfrm>
            <a:prstGeom prst="rect">
              <a:avLst/>
            </a:prstGeom>
          </p:spPr>
          <p:txBody>
            <a:bodyPr wrap="square" anchor="ctr">
              <a:spAutoFit/>
            </a:bodyPr>
            <a:lstStyle/>
            <a:p>
              <a:pPr algn="ctr">
                <a:lnSpc>
                  <a:spcPct val="95000"/>
                </a:lnSpc>
                <a:buSzPct val="90000"/>
              </a:pPr>
              <a:r>
                <a:rPr lang="en-US" sz="2353" b="1" dirty="0" smtClean="0">
                  <a:solidFill>
                    <a:schemeClr val="tx2"/>
                  </a:solidFill>
                  <a:cs typeface="Segoe UI Light" panose="020B0502040204020203" pitchFamily="34" charset="0"/>
                </a:rPr>
                <a:t>SESSIONS</a:t>
              </a:r>
              <a:endParaRPr lang="en-US" sz="3137" b="1" dirty="0">
                <a:solidFill>
                  <a:schemeClr val="tx2"/>
                </a:solidFill>
                <a:cs typeface="Segoe UI Light" panose="020B0502040204020203" pitchFamily="34" charset="0"/>
              </a:endParaRPr>
            </a:p>
          </p:txBody>
        </p:sp>
        <p:sp>
          <p:nvSpPr>
            <p:cNvPr id="70" name="Rectangle 69"/>
            <p:cNvSpPr/>
            <p:nvPr/>
          </p:nvSpPr>
          <p:spPr>
            <a:xfrm>
              <a:off x="1675426" y="3760305"/>
              <a:ext cx="1850094" cy="3003307"/>
            </a:xfrm>
            <a:prstGeom prst="rect">
              <a:avLst/>
            </a:prstGeom>
          </p:spPr>
          <p:txBody>
            <a:bodyPr wrap="square" anchor="b">
              <a:spAutoFit/>
            </a:bodyPr>
            <a:lstStyle/>
            <a:p>
              <a:pPr algn="ctr">
                <a:lnSpc>
                  <a:spcPct val="95000"/>
                </a:lnSpc>
                <a:buSzPct val="90000"/>
              </a:pPr>
              <a:r>
                <a:rPr lang="en-US" sz="19508" spc="-294" dirty="0">
                  <a:solidFill>
                    <a:schemeClr val="tx2"/>
                  </a:solidFill>
                  <a:latin typeface="Segoe UI Light" panose="020B0502040204020203" pitchFamily="34" charset="0"/>
                  <a:cs typeface="Segoe UI Light" panose="020B0502040204020203" pitchFamily="34" charset="0"/>
                </a:rPr>
                <a:t>0</a:t>
              </a:r>
              <a:endParaRPr lang="en-US" sz="9411" spc="-294" dirty="0">
                <a:solidFill>
                  <a:schemeClr val="tx2"/>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42392787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par>
                                <p:cTn id="14" presetID="10" presetClass="entr" presetSubtype="0" fill="hold" nodeType="withEffect">
                                  <p:stCondLst>
                                    <p:cond delay="2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250"/>
                                        <p:tgtEl>
                                          <p:spTgt spid="16"/>
                                        </p:tgtEl>
                                      </p:cBhvr>
                                    </p:animEffect>
                                  </p:childTnLst>
                                </p:cTn>
                              </p:par>
                              <p:par>
                                <p:cTn id="17" presetID="10" presetClass="entr" presetSubtype="0" fill="hold" nodeType="withEffect">
                                  <p:stCondLst>
                                    <p:cond delay="25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250"/>
                                        <p:tgtEl>
                                          <p:spTgt spid="41"/>
                                        </p:tgtEl>
                                      </p:cBhvr>
                                    </p:animEffect>
                                  </p:childTnLst>
                                </p:cTn>
                              </p:par>
                              <p:par>
                                <p:cTn id="20" presetID="10" presetClass="entr" presetSubtype="0" fill="hold" nodeType="withEffect">
                                  <p:stCondLst>
                                    <p:cond delay="25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250"/>
                                        <p:tgtEl>
                                          <p:spTgt spid="47"/>
                                        </p:tgtEl>
                                      </p:cBhvr>
                                    </p:animEffect>
                                  </p:childTnLst>
                                </p:cTn>
                              </p:par>
                              <p:par>
                                <p:cTn id="23" presetID="10" presetClass="entr" presetSubtype="0" fill="hold" nodeType="withEffect">
                                  <p:stCondLst>
                                    <p:cond delay="250"/>
                                  </p:stCondLst>
                                  <p:childTnLst>
                                    <p:set>
                                      <p:cBhvr>
                                        <p:cTn id="24" dur="1" fill="hold">
                                          <p:stCondLst>
                                            <p:cond delay="0"/>
                                          </p:stCondLst>
                                        </p:cTn>
                                        <p:tgtEl>
                                          <p:spTgt spid="66"/>
                                        </p:tgtEl>
                                        <p:attrNameLst>
                                          <p:attrName>style.visibility</p:attrName>
                                        </p:attrNameLst>
                                      </p:cBhvr>
                                      <p:to>
                                        <p:strVal val="visible"/>
                                      </p:to>
                                    </p:set>
                                    <p:animEffect transition="in" filter="fade">
                                      <p:cBhvr>
                                        <p:cTn id="25" dur="250"/>
                                        <p:tgtEl>
                                          <p:spTgt spid="6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64"/>
                                        </p:tgtEl>
                                        <p:attrNameLst>
                                          <p:attrName>style.visibility</p:attrName>
                                        </p:attrNameLst>
                                      </p:cBhvr>
                                      <p:to>
                                        <p:strVal val="visible"/>
                                      </p:to>
                                    </p:set>
                                    <p:animEffect transition="in" filter="fade">
                                      <p:cBhvr>
                                        <p:cTn id="28" dur="250"/>
                                        <p:tgtEl>
                                          <p:spTgt spid="64"/>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2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6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676048"/>
            <a:ext cx="11034445" cy="2387600"/>
          </a:xfrm>
        </p:spPr>
        <p:txBody>
          <a:bodyPr/>
          <a:lstStyle/>
          <a:p>
            <a:r>
              <a:rPr lang="en-US" dirty="0" smtClean="0">
                <a:solidFill>
                  <a:schemeClr val="tx2"/>
                </a:solidFill>
              </a:rPr>
              <a:t>Fast and Nimble</a:t>
            </a:r>
            <a:endParaRPr lang="en-US" dirty="0">
              <a:solidFill>
                <a:schemeClr val="tx2"/>
              </a:solidFill>
            </a:endParaRPr>
          </a:p>
        </p:txBody>
      </p:sp>
      <p:sp>
        <p:nvSpPr>
          <p:cNvPr id="3" name="Subtitle 2"/>
          <p:cNvSpPr>
            <a:spLocks noGrp="1"/>
          </p:cNvSpPr>
          <p:nvPr>
            <p:ph type="subTitle" idx="1"/>
          </p:nvPr>
        </p:nvSpPr>
        <p:spPr>
          <a:xfrm>
            <a:off x="606175" y="3210153"/>
            <a:ext cx="11034445" cy="1655762"/>
          </a:xfrm>
        </p:spPr>
        <p:txBody>
          <a:bodyPr>
            <a:noAutofit/>
          </a:bodyPr>
          <a:lstStyle/>
          <a:p>
            <a:pPr>
              <a:lnSpc>
                <a:spcPct val="110000"/>
              </a:lnSpc>
            </a:pPr>
            <a:r>
              <a:rPr lang="en-US" b="1" dirty="0" smtClean="0">
                <a:solidFill>
                  <a:schemeClr val="tx2"/>
                </a:solidFill>
                <a:sym typeface="Wingdings" panose="05000000000000000000" pitchFamily="2" charset="2"/>
              </a:rPr>
              <a:t> Smaller sites, and more of them</a:t>
            </a:r>
            <a:endParaRPr lang="en-US" b="1" dirty="0" smtClean="0">
              <a:solidFill>
                <a:schemeClr val="tx2"/>
              </a:solidFill>
            </a:endParaRPr>
          </a:p>
          <a:p>
            <a:pPr>
              <a:lnSpc>
                <a:spcPct val="110000"/>
              </a:lnSpc>
            </a:pPr>
            <a:r>
              <a:rPr lang="en-US" b="1" dirty="0" smtClean="0">
                <a:solidFill>
                  <a:schemeClr val="tx2"/>
                </a:solidFill>
                <a:sym typeface="Wingdings" panose="05000000000000000000" pitchFamily="2" charset="2"/>
              </a:rPr>
              <a:t> Quick feature adoption for platform &amp; host</a:t>
            </a:r>
            <a:endParaRPr lang="en-US" b="1" dirty="0" smtClean="0">
              <a:solidFill>
                <a:schemeClr val="tx2"/>
              </a:solidFill>
            </a:endParaRPr>
          </a:p>
          <a:p>
            <a:pPr>
              <a:lnSpc>
                <a:spcPct val="110000"/>
              </a:lnSpc>
            </a:pPr>
            <a:r>
              <a:rPr lang="en-US" b="1" dirty="0" smtClean="0">
                <a:solidFill>
                  <a:schemeClr val="tx2"/>
                </a:solidFill>
                <a:sym typeface="Wingdings" panose="05000000000000000000" pitchFamily="2" charset="2"/>
              </a:rPr>
              <a:t> Reduce overhead as much as possible</a:t>
            </a:r>
            <a:endParaRPr lang="en-US" b="1" dirty="0">
              <a:solidFill>
                <a:schemeClr val="tx2"/>
              </a:solidFill>
            </a:endParaRPr>
          </a:p>
        </p:txBody>
      </p:sp>
    </p:spTree>
    <p:extLst>
      <p:ext uri="{BB962C8B-B14F-4D97-AF65-F5344CB8AC3E}">
        <p14:creationId xmlns:p14="http://schemas.microsoft.com/office/powerpoint/2010/main" val="228365711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676048"/>
            <a:ext cx="11034445" cy="2387600"/>
          </a:xfrm>
        </p:spPr>
        <p:txBody>
          <a:bodyPr/>
          <a:lstStyle/>
          <a:p>
            <a:r>
              <a:rPr lang="en-US" dirty="0" smtClean="0">
                <a:solidFill>
                  <a:schemeClr val="tx2"/>
                </a:solidFill>
              </a:rPr>
              <a:t>aspConf 1 &amp; 2</a:t>
            </a:r>
            <a:endParaRPr lang="en-US" dirty="0">
              <a:solidFill>
                <a:schemeClr val="tx2"/>
              </a:solidFill>
            </a:endParaRPr>
          </a:p>
        </p:txBody>
      </p:sp>
      <p:sp>
        <p:nvSpPr>
          <p:cNvPr id="3" name="Subtitle 2"/>
          <p:cNvSpPr>
            <a:spLocks noGrp="1"/>
          </p:cNvSpPr>
          <p:nvPr>
            <p:ph type="subTitle" idx="1"/>
          </p:nvPr>
        </p:nvSpPr>
        <p:spPr>
          <a:xfrm>
            <a:off x="606175" y="3210153"/>
            <a:ext cx="11034445" cy="1655762"/>
          </a:xfrm>
        </p:spPr>
        <p:txBody>
          <a:bodyPr>
            <a:noAutofit/>
          </a:bodyPr>
          <a:lstStyle/>
          <a:p>
            <a:pPr>
              <a:lnSpc>
                <a:spcPct val="110000"/>
              </a:lnSpc>
            </a:pPr>
            <a:r>
              <a:rPr lang="en-US" b="1" dirty="0" smtClean="0">
                <a:solidFill>
                  <a:schemeClr val="tx2"/>
                </a:solidFill>
                <a:sym typeface="Wingdings" panose="05000000000000000000" pitchFamily="2" charset="2"/>
              </a:rPr>
              <a:t> Go bigger but stay true to core values</a:t>
            </a:r>
            <a:endParaRPr lang="en-US" b="1" dirty="0" smtClean="0">
              <a:solidFill>
                <a:schemeClr val="tx2"/>
              </a:solidFill>
            </a:endParaRPr>
          </a:p>
          <a:p>
            <a:pPr>
              <a:lnSpc>
                <a:spcPct val="110000"/>
              </a:lnSpc>
            </a:pPr>
            <a:r>
              <a:rPr lang="en-US" b="1" dirty="0" smtClean="0">
                <a:solidFill>
                  <a:schemeClr val="tx2"/>
                </a:solidFill>
                <a:sym typeface="Wingdings" panose="05000000000000000000" pitchFamily="2" charset="2"/>
              </a:rPr>
              <a:t> Outsource problems</a:t>
            </a:r>
            <a:endParaRPr lang="en-US" b="1" dirty="0" smtClean="0">
              <a:solidFill>
                <a:schemeClr val="tx2"/>
              </a:solidFill>
            </a:endParaRPr>
          </a:p>
          <a:p>
            <a:pPr>
              <a:lnSpc>
                <a:spcPct val="110000"/>
              </a:lnSpc>
            </a:pPr>
            <a:r>
              <a:rPr lang="en-US" b="1" dirty="0" smtClean="0">
                <a:solidFill>
                  <a:schemeClr val="tx2"/>
                </a:solidFill>
                <a:sym typeface="Wingdings" panose="05000000000000000000" pitchFamily="2" charset="2"/>
              </a:rPr>
              <a:t> Don’t break the bank</a:t>
            </a:r>
            <a:endParaRPr lang="en-US" b="1" dirty="0">
              <a:solidFill>
                <a:schemeClr val="tx2"/>
              </a:solidFill>
            </a:endParaRPr>
          </a:p>
        </p:txBody>
      </p:sp>
    </p:spTree>
    <p:extLst>
      <p:ext uri="{BB962C8B-B14F-4D97-AF65-F5344CB8AC3E}">
        <p14:creationId xmlns:p14="http://schemas.microsoft.com/office/powerpoint/2010/main" val="403549812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6" name="Group 15"/>
          <p:cNvGrpSpPr/>
          <p:nvPr/>
        </p:nvGrpSpPr>
        <p:grpSpPr>
          <a:xfrm>
            <a:off x="4419419" y="226804"/>
            <a:ext cx="3842655" cy="2807551"/>
            <a:chOff x="4563187" y="3841057"/>
            <a:chExt cx="3919709" cy="2863849"/>
          </a:xfrm>
        </p:grpSpPr>
        <p:sp>
          <p:nvSpPr>
            <p:cNvPr id="12" name="TextBox 11"/>
            <p:cNvSpPr txBox="1"/>
            <p:nvPr/>
          </p:nvSpPr>
          <p:spPr>
            <a:xfrm>
              <a:off x="4985633" y="6395340"/>
              <a:ext cx="3497263" cy="309566"/>
            </a:xfrm>
            <a:prstGeom prst="rect">
              <a:avLst/>
            </a:prstGeom>
            <a:noFill/>
          </p:spPr>
          <p:txBody>
            <a:bodyPr wrap="square" rtlCol="0">
              <a:spAutoFit/>
            </a:bodyPr>
            <a:lstStyle/>
            <a:p>
              <a:r>
                <a:rPr lang="en-US" sz="1372" dirty="0" smtClean="0">
                  <a:solidFill>
                    <a:schemeClr val="tx2"/>
                  </a:solidFill>
                </a:rPr>
                <a:t>MICRO SITES – MAIN &amp; LIVE</a:t>
              </a:r>
              <a:endParaRPr lang="en-US" sz="1372" b="1" dirty="0">
                <a:solidFill>
                  <a:schemeClr val="tx2"/>
                </a:solidFill>
              </a:endParaRPr>
            </a:p>
          </p:txBody>
        </p:sp>
        <p:sp>
          <p:nvSpPr>
            <p:cNvPr id="51" name="Rectangle 50"/>
            <p:cNvSpPr/>
            <p:nvPr/>
          </p:nvSpPr>
          <p:spPr>
            <a:xfrm>
              <a:off x="4563187" y="3841057"/>
              <a:ext cx="3605756" cy="2109808"/>
            </a:xfrm>
            <a:prstGeom prst="rect">
              <a:avLst/>
            </a:prstGeom>
          </p:spPr>
          <p:txBody>
            <a:bodyPr wrap="square" anchor="ctr">
              <a:spAutoFit/>
            </a:bodyPr>
            <a:lstStyle/>
            <a:p>
              <a:pPr>
                <a:lnSpc>
                  <a:spcPct val="95000"/>
                </a:lnSpc>
                <a:buSzPct val="90000"/>
              </a:pPr>
              <a:endParaRPr lang="en-US" sz="13528" dirty="0">
                <a:solidFill>
                  <a:schemeClr val="tx2"/>
                </a:solidFill>
                <a:latin typeface="Segoe UI Light" panose="020B0502040204020203" pitchFamily="34" charset="0"/>
                <a:cs typeface="Segoe UI Light" panose="020B0502040204020203" pitchFamily="34" charset="0"/>
              </a:endParaRPr>
            </a:p>
          </p:txBody>
        </p:sp>
      </p:grpSp>
      <p:sp>
        <p:nvSpPr>
          <p:cNvPr id="26" name="Rectangle 25"/>
          <p:cNvSpPr/>
          <p:nvPr/>
        </p:nvSpPr>
        <p:spPr>
          <a:xfrm>
            <a:off x="8419770" y="2812498"/>
            <a:ext cx="3462675" cy="292901"/>
          </a:xfrm>
          <a:prstGeom prst="rect">
            <a:avLst/>
          </a:prstGeom>
        </p:spPr>
        <p:txBody>
          <a:bodyPr wrap="square" anchor="ctr">
            <a:spAutoFit/>
          </a:bodyPr>
          <a:lstStyle/>
          <a:p>
            <a:pPr algn="ctr">
              <a:lnSpc>
                <a:spcPct val="95000"/>
              </a:lnSpc>
              <a:buSzPct val="90000"/>
            </a:pPr>
            <a:r>
              <a:rPr lang="en-US" sz="1372" dirty="0" smtClean="0">
                <a:solidFill>
                  <a:schemeClr val="tx2"/>
                </a:solidFill>
                <a:cs typeface="Segoe UI Light" panose="020B0502040204020203" pitchFamily="34" charset="0"/>
              </a:rPr>
              <a:t>ACROSS 2 EVENTS</a:t>
            </a:r>
            <a:endParaRPr lang="en-US" sz="1961" b="1" dirty="0">
              <a:solidFill>
                <a:schemeClr val="tx2"/>
              </a:solidFill>
              <a:cs typeface="Segoe UI Light" panose="020B0502040204020203" pitchFamily="34" charset="0"/>
            </a:endParaRPr>
          </a:p>
        </p:txBody>
      </p:sp>
      <p:cxnSp>
        <p:nvCxnSpPr>
          <p:cNvPr id="27" name="Straight Connector 26"/>
          <p:cNvCxnSpPr/>
          <p:nvPr/>
        </p:nvCxnSpPr>
        <p:spPr>
          <a:xfrm>
            <a:off x="4064288"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53445"/>
            <a:ext cx="12190271" cy="0"/>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4363215" y="3419017"/>
            <a:ext cx="3323370" cy="2948730"/>
            <a:chOff x="232706" y="3762021"/>
            <a:chExt cx="3390011" cy="3007858"/>
          </a:xfrm>
        </p:grpSpPr>
        <p:sp>
          <p:nvSpPr>
            <p:cNvPr id="42" name="Rectangle 41"/>
            <p:cNvSpPr/>
            <p:nvPr/>
          </p:nvSpPr>
          <p:spPr>
            <a:xfrm>
              <a:off x="232706" y="3762021"/>
              <a:ext cx="1961025" cy="3001591"/>
            </a:xfrm>
            <a:prstGeom prst="rect">
              <a:avLst/>
            </a:prstGeom>
          </p:spPr>
          <p:txBody>
            <a:bodyPr wrap="square" anchor="b">
              <a:spAutoFit/>
            </a:bodyPr>
            <a:lstStyle/>
            <a:p>
              <a:pPr algn="ctr">
                <a:lnSpc>
                  <a:spcPct val="95000"/>
                </a:lnSpc>
                <a:buSzPct val="90000"/>
              </a:pPr>
              <a:r>
                <a:rPr lang="en-US" sz="19508" spc="-294" dirty="0">
                  <a:solidFill>
                    <a:schemeClr val="tx2"/>
                  </a:solidFill>
                  <a:latin typeface="Segoe UI Light" panose="020B0502040204020203" pitchFamily="34" charset="0"/>
                  <a:cs typeface="Segoe UI Light" panose="020B0502040204020203" pitchFamily="34" charset="0"/>
                </a:rPr>
                <a:t>8</a:t>
              </a:r>
              <a:endParaRPr lang="en-US" sz="9411" spc="-294" dirty="0">
                <a:solidFill>
                  <a:schemeClr val="tx2"/>
                </a:solidFill>
                <a:latin typeface="Segoe UI Light" panose="020B0502040204020203" pitchFamily="34" charset="0"/>
                <a:cs typeface="Segoe UI Light" panose="020B0502040204020203" pitchFamily="34" charset="0"/>
              </a:endParaRPr>
            </a:p>
          </p:txBody>
        </p:sp>
        <p:sp>
          <p:nvSpPr>
            <p:cNvPr id="43" name="TextBox 42"/>
            <p:cNvSpPr txBox="1"/>
            <p:nvPr/>
          </p:nvSpPr>
          <p:spPr>
            <a:xfrm>
              <a:off x="896089" y="6398635"/>
              <a:ext cx="2103074" cy="371244"/>
            </a:xfrm>
            <a:prstGeom prst="rect">
              <a:avLst/>
            </a:prstGeom>
            <a:noFill/>
          </p:spPr>
          <p:txBody>
            <a:bodyPr wrap="square" rtlCol="0">
              <a:spAutoFit/>
            </a:bodyPr>
            <a:lstStyle/>
            <a:p>
              <a:pPr algn="ctr"/>
              <a:r>
                <a:rPr lang="en-US" sz="1765" dirty="0" smtClean="0">
                  <a:solidFill>
                    <a:schemeClr val="tx2"/>
                  </a:solidFill>
                </a:rPr>
                <a:t>2012</a:t>
              </a:r>
              <a:endParaRPr lang="en-US" sz="1765" dirty="0">
                <a:solidFill>
                  <a:schemeClr val="tx2"/>
                </a:solidFill>
              </a:endParaRPr>
            </a:p>
          </p:txBody>
        </p:sp>
        <p:sp>
          <p:nvSpPr>
            <p:cNvPr id="44" name="Rectangle 43"/>
            <p:cNvSpPr/>
            <p:nvPr/>
          </p:nvSpPr>
          <p:spPr>
            <a:xfrm rot="16200000">
              <a:off x="2326013" y="5014958"/>
              <a:ext cx="2148320" cy="445088"/>
            </a:xfrm>
            <a:prstGeom prst="rect">
              <a:avLst/>
            </a:prstGeom>
          </p:spPr>
          <p:txBody>
            <a:bodyPr wrap="square" anchor="ctr">
              <a:spAutoFit/>
            </a:bodyPr>
            <a:lstStyle/>
            <a:p>
              <a:pPr algn="ctr">
                <a:lnSpc>
                  <a:spcPct val="95000"/>
                </a:lnSpc>
                <a:buSzPct val="90000"/>
              </a:pPr>
              <a:r>
                <a:rPr lang="en-US" sz="2353" b="1" dirty="0" smtClean="0">
                  <a:solidFill>
                    <a:schemeClr val="tx2"/>
                  </a:solidFill>
                  <a:cs typeface="Segoe UI Light" panose="020B0502040204020203" pitchFamily="34" charset="0"/>
                </a:rPr>
                <a:t>THOUSAND</a:t>
              </a:r>
              <a:endParaRPr lang="en-US" sz="3137" b="1" dirty="0">
                <a:solidFill>
                  <a:schemeClr val="tx2"/>
                </a:solidFill>
                <a:cs typeface="Segoe UI Light" panose="020B0502040204020203" pitchFamily="34" charset="0"/>
              </a:endParaRPr>
            </a:p>
          </p:txBody>
        </p:sp>
        <p:sp>
          <p:nvSpPr>
            <p:cNvPr id="45" name="Rectangle 44"/>
            <p:cNvSpPr/>
            <p:nvPr/>
          </p:nvSpPr>
          <p:spPr>
            <a:xfrm>
              <a:off x="1675426" y="3762021"/>
              <a:ext cx="1850094" cy="3001591"/>
            </a:xfrm>
            <a:prstGeom prst="rect">
              <a:avLst/>
            </a:prstGeom>
          </p:spPr>
          <p:txBody>
            <a:bodyPr wrap="square" anchor="b">
              <a:spAutoFit/>
            </a:bodyPr>
            <a:lstStyle/>
            <a:p>
              <a:pPr algn="ctr">
                <a:lnSpc>
                  <a:spcPct val="95000"/>
                </a:lnSpc>
                <a:buSzPct val="90000"/>
              </a:pPr>
              <a:r>
                <a:rPr lang="en-US" sz="19508" spc="-294" dirty="0">
                  <a:solidFill>
                    <a:schemeClr val="tx2"/>
                  </a:solidFill>
                  <a:latin typeface="Segoe UI Light" panose="020B0502040204020203" pitchFamily="34" charset="0"/>
                  <a:cs typeface="Segoe UI Light" panose="020B0502040204020203" pitchFamily="34" charset="0"/>
                </a:rPr>
                <a:t>5</a:t>
              </a:r>
              <a:endParaRPr lang="en-US" sz="9411" spc="-294" dirty="0">
                <a:solidFill>
                  <a:schemeClr val="tx2"/>
                </a:solidFill>
                <a:latin typeface="Segoe UI Light" panose="020B0502040204020203" pitchFamily="34" charset="0"/>
                <a:cs typeface="Segoe UI Light" panose="020B0502040204020203" pitchFamily="34" charset="0"/>
              </a:endParaRPr>
            </a:p>
          </p:txBody>
        </p:sp>
        <p:sp>
          <p:nvSpPr>
            <p:cNvPr id="46" name="Oval 45"/>
            <p:cNvSpPr/>
            <p:nvPr/>
          </p:nvSpPr>
          <p:spPr bwMode="auto">
            <a:xfrm>
              <a:off x="1798826" y="5928878"/>
              <a:ext cx="217922" cy="21792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solidFill>
                  <a:schemeClr val="tx2"/>
                </a:solidFill>
                <a:ea typeface="Segoe UI" pitchFamily="34" charset="0"/>
                <a:cs typeface="Segoe UI" pitchFamily="34" charset="0"/>
              </a:endParaRPr>
            </a:p>
          </p:txBody>
        </p:sp>
      </p:grpSp>
      <p:grpSp>
        <p:nvGrpSpPr>
          <p:cNvPr id="47" name="Group 46"/>
          <p:cNvGrpSpPr/>
          <p:nvPr/>
        </p:nvGrpSpPr>
        <p:grpSpPr>
          <a:xfrm>
            <a:off x="8120706" y="3315972"/>
            <a:ext cx="3486377" cy="3012614"/>
            <a:chOff x="66430" y="3735848"/>
            <a:chExt cx="3556287" cy="3073024"/>
          </a:xfrm>
        </p:grpSpPr>
        <p:sp>
          <p:nvSpPr>
            <p:cNvPr id="48" name="Rectangle 47"/>
            <p:cNvSpPr/>
            <p:nvPr/>
          </p:nvSpPr>
          <p:spPr>
            <a:xfrm>
              <a:off x="66430" y="3735848"/>
              <a:ext cx="1961025" cy="3003305"/>
            </a:xfrm>
            <a:prstGeom prst="rect">
              <a:avLst/>
            </a:prstGeom>
          </p:spPr>
          <p:txBody>
            <a:bodyPr wrap="square" anchor="b">
              <a:spAutoFit/>
            </a:bodyPr>
            <a:lstStyle/>
            <a:p>
              <a:pPr algn="ctr">
                <a:lnSpc>
                  <a:spcPct val="95000"/>
                </a:lnSpc>
                <a:buSzPct val="90000"/>
              </a:pPr>
              <a:r>
                <a:rPr lang="en-US" sz="19508" spc="-294" dirty="0" smtClean="0">
                  <a:solidFill>
                    <a:schemeClr val="tx2"/>
                  </a:solidFill>
                  <a:latin typeface="Segoe UI Light" panose="020B0502040204020203" pitchFamily="34" charset="0"/>
                  <a:cs typeface="Segoe UI Light" panose="020B0502040204020203" pitchFamily="34" charset="0"/>
                </a:rPr>
                <a:t>11</a:t>
              </a:r>
              <a:endParaRPr lang="en-US" sz="9411" spc="-294" dirty="0">
                <a:solidFill>
                  <a:schemeClr val="tx2"/>
                </a:solidFill>
                <a:latin typeface="Segoe UI Light" panose="020B0502040204020203" pitchFamily="34" charset="0"/>
                <a:cs typeface="Segoe UI Light" panose="020B0502040204020203" pitchFamily="34" charset="0"/>
              </a:endParaRPr>
            </a:p>
          </p:txBody>
        </p:sp>
        <p:sp>
          <p:nvSpPr>
            <p:cNvPr id="49" name="TextBox 48"/>
            <p:cNvSpPr txBox="1"/>
            <p:nvPr/>
          </p:nvSpPr>
          <p:spPr>
            <a:xfrm>
              <a:off x="751095" y="6437628"/>
              <a:ext cx="2313382" cy="371244"/>
            </a:xfrm>
            <a:prstGeom prst="rect">
              <a:avLst/>
            </a:prstGeom>
            <a:noFill/>
          </p:spPr>
          <p:txBody>
            <a:bodyPr wrap="square" rtlCol="0">
              <a:spAutoFit/>
            </a:bodyPr>
            <a:lstStyle/>
            <a:p>
              <a:pPr algn="ctr"/>
              <a:r>
                <a:rPr lang="en-US" sz="1765" dirty="0" smtClean="0">
                  <a:solidFill>
                    <a:schemeClr val="tx2"/>
                  </a:solidFill>
                </a:rPr>
                <a:t>2013</a:t>
              </a:r>
              <a:endParaRPr lang="en-US" sz="1765" dirty="0">
                <a:solidFill>
                  <a:schemeClr val="tx2"/>
                </a:solidFill>
              </a:endParaRPr>
            </a:p>
          </p:txBody>
        </p:sp>
        <p:sp>
          <p:nvSpPr>
            <p:cNvPr id="50" name="Rectangle 49"/>
            <p:cNvSpPr/>
            <p:nvPr/>
          </p:nvSpPr>
          <p:spPr>
            <a:xfrm rot="16200000">
              <a:off x="2326013" y="5014958"/>
              <a:ext cx="2148320" cy="445088"/>
            </a:xfrm>
            <a:prstGeom prst="rect">
              <a:avLst/>
            </a:prstGeom>
          </p:spPr>
          <p:txBody>
            <a:bodyPr wrap="square" anchor="ctr">
              <a:spAutoFit/>
            </a:bodyPr>
            <a:lstStyle/>
            <a:p>
              <a:pPr algn="ctr">
                <a:lnSpc>
                  <a:spcPct val="95000"/>
                </a:lnSpc>
                <a:buSzPct val="90000"/>
              </a:pPr>
              <a:r>
                <a:rPr lang="en-US" sz="2353" b="1" dirty="0" smtClean="0">
                  <a:solidFill>
                    <a:schemeClr val="tx2"/>
                  </a:solidFill>
                  <a:cs typeface="Segoe UI Light" panose="020B0502040204020203" pitchFamily="34" charset="0"/>
                </a:rPr>
                <a:t>THOUSAND</a:t>
              </a:r>
              <a:endParaRPr lang="en-US" sz="3137" b="1" dirty="0">
                <a:solidFill>
                  <a:schemeClr val="tx2"/>
                </a:solidFill>
                <a:cs typeface="Segoe UI Light" panose="020B0502040204020203" pitchFamily="34" charset="0"/>
              </a:endParaRPr>
            </a:p>
          </p:txBody>
        </p:sp>
        <p:sp>
          <p:nvSpPr>
            <p:cNvPr id="53" name="Rectangle 52"/>
            <p:cNvSpPr/>
            <p:nvPr/>
          </p:nvSpPr>
          <p:spPr>
            <a:xfrm>
              <a:off x="1675426" y="3760305"/>
              <a:ext cx="1850094" cy="3003307"/>
            </a:xfrm>
            <a:prstGeom prst="rect">
              <a:avLst/>
            </a:prstGeom>
          </p:spPr>
          <p:txBody>
            <a:bodyPr wrap="square" anchor="b">
              <a:spAutoFit/>
            </a:bodyPr>
            <a:lstStyle/>
            <a:p>
              <a:pPr algn="ctr">
                <a:lnSpc>
                  <a:spcPct val="95000"/>
                </a:lnSpc>
                <a:buSzPct val="90000"/>
              </a:pPr>
              <a:r>
                <a:rPr lang="en-US" sz="19508" spc="-294" dirty="0">
                  <a:solidFill>
                    <a:schemeClr val="tx2"/>
                  </a:solidFill>
                  <a:latin typeface="Segoe UI Light" panose="020B0502040204020203" pitchFamily="34" charset="0"/>
                  <a:cs typeface="Segoe UI Light" panose="020B0502040204020203" pitchFamily="34" charset="0"/>
                </a:rPr>
                <a:t>2</a:t>
              </a:r>
              <a:endParaRPr lang="en-US" sz="9411" spc="-294" dirty="0">
                <a:solidFill>
                  <a:schemeClr val="tx2"/>
                </a:solidFill>
                <a:latin typeface="Segoe UI Light" panose="020B0502040204020203" pitchFamily="34" charset="0"/>
                <a:cs typeface="Segoe UI Light" panose="020B0502040204020203" pitchFamily="34" charset="0"/>
              </a:endParaRPr>
            </a:p>
          </p:txBody>
        </p:sp>
        <p:sp>
          <p:nvSpPr>
            <p:cNvPr id="54" name="Oval 53"/>
            <p:cNvSpPr/>
            <p:nvPr/>
          </p:nvSpPr>
          <p:spPr bwMode="auto">
            <a:xfrm>
              <a:off x="1798826" y="5928878"/>
              <a:ext cx="217922" cy="21792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solidFill>
                  <a:schemeClr val="tx2"/>
                </a:solidFill>
                <a:ea typeface="Segoe UI" pitchFamily="34" charset="0"/>
                <a:cs typeface="Segoe UI" pitchFamily="34" charset="0"/>
              </a:endParaRPr>
            </a:p>
          </p:txBody>
        </p:sp>
      </p:grpSp>
      <p:sp>
        <p:nvSpPr>
          <p:cNvPr id="61" name="Rectangle 60"/>
          <p:cNvSpPr/>
          <p:nvPr/>
        </p:nvSpPr>
        <p:spPr>
          <a:xfrm>
            <a:off x="1250836" y="4628045"/>
            <a:ext cx="2458322" cy="665695"/>
          </a:xfrm>
          <a:prstGeom prst="rect">
            <a:avLst/>
          </a:prstGeom>
        </p:spPr>
        <p:txBody>
          <a:bodyPr wrap="square" anchor="ctr">
            <a:spAutoFit/>
          </a:bodyPr>
          <a:lstStyle/>
          <a:p>
            <a:pPr>
              <a:lnSpc>
                <a:spcPct val="95000"/>
              </a:lnSpc>
              <a:buSzPct val="90000"/>
            </a:pPr>
            <a:r>
              <a:rPr lang="en-US" sz="1961" b="1" dirty="0" smtClean="0">
                <a:solidFill>
                  <a:schemeClr val="tx2"/>
                </a:solidFill>
                <a:cs typeface="Segoe UI Light" panose="020B0502040204020203" pitchFamily="34" charset="0"/>
              </a:rPr>
              <a:t>REGISTERED</a:t>
            </a:r>
          </a:p>
          <a:p>
            <a:pPr>
              <a:lnSpc>
                <a:spcPct val="95000"/>
              </a:lnSpc>
              <a:buSzPct val="90000"/>
            </a:pPr>
            <a:r>
              <a:rPr lang="en-US" sz="1961" b="1" dirty="0" smtClean="0">
                <a:solidFill>
                  <a:schemeClr val="tx2"/>
                </a:solidFill>
                <a:cs typeface="Segoe UI Light" panose="020B0502040204020203" pitchFamily="34" charset="0"/>
              </a:rPr>
              <a:t>ATTENDEES</a:t>
            </a:r>
            <a:endParaRPr lang="en-US" sz="2800" b="1" dirty="0">
              <a:solidFill>
                <a:schemeClr val="tx2"/>
              </a:solidFill>
              <a:cs typeface="Segoe UI Light" panose="020B0502040204020203" pitchFamily="34" charset="0"/>
            </a:endParaRPr>
          </a:p>
        </p:txBody>
      </p:sp>
      <p:sp>
        <p:nvSpPr>
          <p:cNvPr id="62" name="Rectangle 61"/>
          <p:cNvSpPr/>
          <p:nvPr/>
        </p:nvSpPr>
        <p:spPr>
          <a:xfrm>
            <a:off x="1248198" y="1155025"/>
            <a:ext cx="2458322" cy="665695"/>
          </a:xfrm>
          <a:prstGeom prst="rect">
            <a:avLst/>
          </a:prstGeom>
        </p:spPr>
        <p:txBody>
          <a:bodyPr wrap="square" anchor="ctr">
            <a:spAutoFit/>
          </a:bodyPr>
          <a:lstStyle/>
          <a:p>
            <a:pPr>
              <a:lnSpc>
                <a:spcPct val="95000"/>
              </a:lnSpc>
              <a:buSzPct val="90000"/>
            </a:pPr>
            <a:r>
              <a:rPr lang="en-US" sz="1961" b="1" dirty="0" smtClean="0">
                <a:solidFill>
                  <a:schemeClr val="tx2"/>
                </a:solidFill>
                <a:cs typeface="Segoe UI Light" panose="020B0502040204020203" pitchFamily="34" charset="0"/>
              </a:rPr>
              <a:t>APPLICATION</a:t>
            </a:r>
          </a:p>
          <a:p>
            <a:pPr>
              <a:lnSpc>
                <a:spcPct val="95000"/>
              </a:lnSpc>
              <a:buSzPct val="90000"/>
            </a:pPr>
            <a:r>
              <a:rPr lang="en-US" sz="1961" b="1" dirty="0" smtClean="0">
                <a:solidFill>
                  <a:schemeClr val="tx2"/>
                </a:solidFill>
                <a:cs typeface="Segoe UI Light" panose="020B0502040204020203" pitchFamily="34" charset="0"/>
              </a:rPr>
              <a:t>STATISTICS</a:t>
            </a:r>
            <a:endParaRPr lang="en-US" sz="2800" b="1" dirty="0">
              <a:solidFill>
                <a:schemeClr val="tx2"/>
              </a:solidFill>
              <a:cs typeface="Segoe UI Light" panose="020B0502040204020203" pitchFamily="34" charset="0"/>
            </a:endParaRPr>
          </a:p>
        </p:txBody>
      </p:sp>
      <p:sp>
        <p:nvSpPr>
          <p:cNvPr id="64" name="Rectangle 63"/>
          <p:cNvSpPr/>
          <p:nvPr/>
        </p:nvSpPr>
        <p:spPr>
          <a:xfrm>
            <a:off x="5330642" y="117429"/>
            <a:ext cx="1723588" cy="2942586"/>
          </a:xfrm>
          <a:prstGeom prst="rect">
            <a:avLst/>
          </a:prstGeom>
        </p:spPr>
        <p:txBody>
          <a:bodyPr wrap="square" anchor="b">
            <a:spAutoFit/>
          </a:bodyPr>
          <a:lstStyle/>
          <a:p>
            <a:pPr>
              <a:lnSpc>
                <a:spcPct val="95000"/>
              </a:lnSpc>
              <a:buSzPct val="90000"/>
            </a:pPr>
            <a:r>
              <a:rPr lang="en-US" sz="19508" dirty="0" smtClean="0">
                <a:solidFill>
                  <a:schemeClr val="tx2"/>
                </a:solidFill>
                <a:latin typeface="Segoe UI Light" panose="020B0502040204020203" pitchFamily="34" charset="0"/>
                <a:cs typeface="Segoe UI Light" panose="020B0502040204020203" pitchFamily="34" charset="0"/>
              </a:rPr>
              <a:t>2</a:t>
            </a:r>
            <a:endParaRPr lang="en-US" sz="13600" dirty="0">
              <a:solidFill>
                <a:schemeClr val="tx2"/>
              </a:solidFill>
              <a:latin typeface="Segoe UI Light" panose="020B0502040204020203" pitchFamily="34" charset="0"/>
              <a:cs typeface="Segoe UI Light" panose="020B0502040204020203" pitchFamily="34" charset="0"/>
            </a:endParaRPr>
          </a:p>
        </p:txBody>
      </p:sp>
      <p:grpSp>
        <p:nvGrpSpPr>
          <p:cNvPr id="66" name="Group 65"/>
          <p:cNvGrpSpPr/>
          <p:nvPr/>
        </p:nvGrpSpPr>
        <p:grpSpPr>
          <a:xfrm>
            <a:off x="8262075" y="210610"/>
            <a:ext cx="3323369" cy="2944268"/>
            <a:chOff x="232706" y="3760305"/>
            <a:chExt cx="3390010" cy="3003307"/>
          </a:xfrm>
        </p:grpSpPr>
        <p:sp>
          <p:nvSpPr>
            <p:cNvPr id="67" name="Rectangle 66"/>
            <p:cNvSpPr/>
            <p:nvPr/>
          </p:nvSpPr>
          <p:spPr>
            <a:xfrm>
              <a:off x="232706" y="3760305"/>
              <a:ext cx="1961025" cy="3003307"/>
            </a:xfrm>
            <a:prstGeom prst="rect">
              <a:avLst/>
            </a:prstGeom>
          </p:spPr>
          <p:txBody>
            <a:bodyPr wrap="square" anchor="b">
              <a:spAutoFit/>
            </a:bodyPr>
            <a:lstStyle/>
            <a:p>
              <a:pPr algn="ctr">
                <a:lnSpc>
                  <a:spcPct val="95000"/>
                </a:lnSpc>
                <a:buSzPct val="90000"/>
              </a:pPr>
              <a:r>
                <a:rPr lang="en-US" sz="19508" spc="-294" dirty="0">
                  <a:solidFill>
                    <a:schemeClr val="tx2"/>
                  </a:solidFill>
                  <a:latin typeface="Segoe UI Light" panose="020B0502040204020203" pitchFamily="34" charset="0"/>
                  <a:cs typeface="Segoe UI Light" panose="020B0502040204020203" pitchFamily="34" charset="0"/>
                </a:rPr>
                <a:t>7</a:t>
              </a:r>
              <a:endParaRPr lang="en-US" sz="9411" spc="-294" dirty="0">
                <a:solidFill>
                  <a:schemeClr val="tx2"/>
                </a:solidFill>
                <a:latin typeface="Segoe UI Light" panose="020B0502040204020203" pitchFamily="34" charset="0"/>
                <a:cs typeface="Segoe UI Light" panose="020B0502040204020203" pitchFamily="34" charset="0"/>
              </a:endParaRPr>
            </a:p>
          </p:txBody>
        </p:sp>
        <p:sp>
          <p:nvSpPr>
            <p:cNvPr id="69" name="Rectangle 68"/>
            <p:cNvSpPr/>
            <p:nvPr/>
          </p:nvSpPr>
          <p:spPr>
            <a:xfrm rot="16200000">
              <a:off x="2326013" y="5014958"/>
              <a:ext cx="2148320" cy="445087"/>
            </a:xfrm>
            <a:prstGeom prst="rect">
              <a:avLst/>
            </a:prstGeom>
          </p:spPr>
          <p:txBody>
            <a:bodyPr wrap="square" anchor="ctr">
              <a:spAutoFit/>
            </a:bodyPr>
            <a:lstStyle/>
            <a:p>
              <a:pPr algn="ctr">
                <a:lnSpc>
                  <a:spcPct val="95000"/>
                </a:lnSpc>
                <a:buSzPct val="90000"/>
              </a:pPr>
              <a:r>
                <a:rPr lang="en-US" sz="2353" b="1" dirty="0" smtClean="0">
                  <a:solidFill>
                    <a:schemeClr val="tx2"/>
                  </a:solidFill>
                  <a:cs typeface="Segoe UI Light" panose="020B0502040204020203" pitchFamily="34" charset="0"/>
                </a:rPr>
                <a:t>SESSIONS</a:t>
              </a:r>
              <a:endParaRPr lang="en-US" sz="3137" b="1" dirty="0">
                <a:solidFill>
                  <a:schemeClr val="tx2"/>
                </a:solidFill>
                <a:cs typeface="Segoe UI Light" panose="020B0502040204020203" pitchFamily="34" charset="0"/>
              </a:endParaRPr>
            </a:p>
          </p:txBody>
        </p:sp>
        <p:sp>
          <p:nvSpPr>
            <p:cNvPr id="70" name="Rectangle 69"/>
            <p:cNvSpPr/>
            <p:nvPr/>
          </p:nvSpPr>
          <p:spPr>
            <a:xfrm>
              <a:off x="1675426" y="3760305"/>
              <a:ext cx="1850094" cy="3003307"/>
            </a:xfrm>
            <a:prstGeom prst="rect">
              <a:avLst/>
            </a:prstGeom>
          </p:spPr>
          <p:txBody>
            <a:bodyPr wrap="square" anchor="b">
              <a:spAutoFit/>
            </a:bodyPr>
            <a:lstStyle/>
            <a:p>
              <a:pPr algn="ctr">
                <a:lnSpc>
                  <a:spcPct val="95000"/>
                </a:lnSpc>
                <a:buSzPct val="90000"/>
              </a:pPr>
              <a:r>
                <a:rPr lang="en-US" sz="19508" spc="-294" dirty="0">
                  <a:solidFill>
                    <a:schemeClr val="tx2"/>
                  </a:solidFill>
                  <a:latin typeface="Segoe UI Light" panose="020B0502040204020203" pitchFamily="34" charset="0"/>
                  <a:cs typeface="Segoe UI Light" panose="020B0502040204020203" pitchFamily="34" charset="0"/>
                </a:rPr>
                <a:t>0</a:t>
              </a:r>
              <a:endParaRPr lang="en-US" sz="9411" spc="-294" dirty="0">
                <a:solidFill>
                  <a:schemeClr val="tx2"/>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2510201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par>
                                <p:cTn id="14" presetID="10" presetClass="entr" presetSubtype="0" fill="hold" nodeType="withEffect">
                                  <p:stCondLst>
                                    <p:cond delay="2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250"/>
                                        <p:tgtEl>
                                          <p:spTgt spid="16"/>
                                        </p:tgtEl>
                                      </p:cBhvr>
                                    </p:animEffect>
                                  </p:childTnLst>
                                </p:cTn>
                              </p:par>
                              <p:par>
                                <p:cTn id="17" presetID="10" presetClass="entr" presetSubtype="0" fill="hold" nodeType="withEffect">
                                  <p:stCondLst>
                                    <p:cond delay="25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250"/>
                                        <p:tgtEl>
                                          <p:spTgt spid="41"/>
                                        </p:tgtEl>
                                      </p:cBhvr>
                                    </p:animEffect>
                                  </p:childTnLst>
                                </p:cTn>
                              </p:par>
                              <p:par>
                                <p:cTn id="20" presetID="10" presetClass="entr" presetSubtype="0" fill="hold" nodeType="withEffect">
                                  <p:stCondLst>
                                    <p:cond delay="25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250"/>
                                        <p:tgtEl>
                                          <p:spTgt spid="47"/>
                                        </p:tgtEl>
                                      </p:cBhvr>
                                    </p:animEffect>
                                  </p:childTnLst>
                                </p:cTn>
                              </p:par>
                              <p:par>
                                <p:cTn id="23" presetID="10" presetClass="entr" presetSubtype="0" fill="hold" nodeType="withEffect">
                                  <p:stCondLst>
                                    <p:cond delay="250"/>
                                  </p:stCondLst>
                                  <p:childTnLst>
                                    <p:set>
                                      <p:cBhvr>
                                        <p:cTn id="24" dur="1" fill="hold">
                                          <p:stCondLst>
                                            <p:cond delay="0"/>
                                          </p:stCondLst>
                                        </p:cTn>
                                        <p:tgtEl>
                                          <p:spTgt spid="66"/>
                                        </p:tgtEl>
                                        <p:attrNameLst>
                                          <p:attrName>style.visibility</p:attrName>
                                        </p:attrNameLst>
                                      </p:cBhvr>
                                      <p:to>
                                        <p:strVal val="visible"/>
                                      </p:to>
                                    </p:set>
                                    <p:animEffect transition="in" filter="fade">
                                      <p:cBhvr>
                                        <p:cTn id="25" dur="250"/>
                                        <p:tgtEl>
                                          <p:spTgt spid="6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64"/>
                                        </p:tgtEl>
                                        <p:attrNameLst>
                                          <p:attrName>style.visibility</p:attrName>
                                        </p:attrNameLst>
                                      </p:cBhvr>
                                      <p:to>
                                        <p:strVal val="visible"/>
                                      </p:to>
                                    </p:set>
                                    <p:animEffect transition="in" filter="fade">
                                      <p:cBhvr>
                                        <p:cTn id="28" dur="250"/>
                                        <p:tgtEl>
                                          <p:spTgt spid="64"/>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2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6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676048"/>
            <a:ext cx="11034445" cy="2387600"/>
          </a:xfrm>
        </p:spPr>
        <p:txBody>
          <a:bodyPr/>
          <a:lstStyle/>
          <a:p>
            <a:r>
              <a:rPr lang="en-US" dirty="0" smtClean="0">
                <a:solidFill>
                  <a:schemeClr val="tx2"/>
                </a:solidFill>
              </a:rPr>
              <a:t>dotnetConf 1 &amp; 2</a:t>
            </a:r>
            <a:endParaRPr lang="en-US" dirty="0">
              <a:solidFill>
                <a:schemeClr val="tx2"/>
              </a:solidFill>
            </a:endParaRPr>
          </a:p>
        </p:txBody>
      </p:sp>
      <p:sp>
        <p:nvSpPr>
          <p:cNvPr id="3" name="Subtitle 2"/>
          <p:cNvSpPr>
            <a:spLocks noGrp="1"/>
          </p:cNvSpPr>
          <p:nvPr>
            <p:ph type="subTitle" idx="1"/>
          </p:nvPr>
        </p:nvSpPr>
        <p:spPr>
          <a:xfrm>
            <a:off x="606175" y="3210153"/>
            <a:ext cx="11034445" cy="1655762"/>
          </a:xfrm>
        </p:spPr>
        <p:txBody>
          <a:bodyPr>
            <a:noAutofit/>
          </a:bodyPr>
          <a:lstStyle/>
          <a:p>
            <a:pPr>
              <a:lnSpc>
                <a:spcPct val="110000"/>
              </a:lnSpc>
            </a:pPr>
            <a:r>
              <a:rPr lang="en-US" b="1" dirty="0" smtClean="0">
                <a:solidFill>
                  <a:schemeClr val="tx2"/>
                </a:solidFill>
                <a:sym typeface="Wingdings" panose="05000000000000000000" pitchFamily="2" charset="2"/>
              </a:rPr>
              <a:t> Do more with less</a:t>
            </a:r>
            <a:endParaRPr lang="en-US" b="1" dirty="0" smtClean="0">
              <a:solidFill>
                <a:schemeClr val="tx2"/>
              </a:solidFill>
            </a:endParaRPr>
          </a:p>
          <a:p>
            <a:pPr>
              <a:lnSpc>
                <a:spcPct val="110000"/>
              </a:lnSpc>
            </a:pPr>
            <a:r>
              <a:rPr lang="en-US" b="1" dirty="0" smtClean="0">
                <a:solidFill>
                  <a:schemeClr val="tx2"/>
                </a:solidFill>
                <a:sym typeface="Wingdings" panose="05000000000000000000" pitchFamily="2" charset="2"/>
              </a:rPr>
              <a:t> Limit idle time for attendees</a:t>
            </a:r>
            <a:endParaRPr lang="en-US" b="1" dirty="0" smtClean="0">
              <a:solidFill>
                <a:schemeClr val="tx2"/>
              </a:solidFill>
            </a:endParaRPr>
          </a:p>
          <a:p>
            <a:pPr>
              <a:lnSpc>
                <a:spcPct val="110000"/>
              </a:lnSpc>
            </a:pPr>
            <a:r>
              <a:rPr lang="en-US" b="1" dirty="0" smtClean="0">
                <a:solidFill>
                  <a:schemeClr val="tx2"/>
                </a:solidFill>
                <a:sym typeface="Wingdings" panose="05000000000000000000" pitchFamily="2" charset="2"/>
              </a:rPr>
              <a:t> Have fun</a:t>
            </a:r>
            <a:endParaRPr lang="en-US" b="1" dirty="0">
              <a:solidFill>
                <a:schemeClr val="tx2"/>
              </a:solidFill>
            </a:endParaRPr>
          </a:p>
        </p:txBody>
      </p:sp>
    </p:spTree>
    <p:extLst>
      <p:ext uri="{BB962C8B-B14F-4D97-AF65-F5344CB8AC3E}">
        <p14:creationId xmlns:p14="http://schemas.microsoft.com/office/powerpoint/2010/main" val="178143188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6" name="Group 15"/>
          <p:cNvGrpSpPr/>
          <p:nvPr/>
        </p:nvGrpSpPr>
        <p:grpSpPr>
          <a:xfrm>
            <a:off x="4419419" y="226804"/>
            <a:ext cx="3842655" cy="2807551"/>
            <a:chOff x="4563187" y="3841057"/>
            <a:chExt cx="3919709" cy="2863849"/>
          </a:xfrm>
        </p:grpSpPr>
        <p:sp>
          <p:nvSpPr>
            <p:cNvPr id="12" name="TextBox 11"/>
            <p:cNvSpPr txBox="1"/>
            <p:nvPr/>
          </p:nvSpPr>
          <p:spPr>
            <a:xfrm>
              <a:off x="4985633" y="6395340"/>
              <a:ext cx="3497263" cy="309566"/>
            </a:xfrm>
            <a:prstGeom prst="rect">
              <a:avLst/>
            </a:prstGeom>
            <a:noFill/>
          </p:spPr>
          <p:txBody>
            <a:bodyPr wrap="square" rtlCol="0">
              <a:spAutoFit/>
            </a:bodyPr>
            <a:lstStyle/>
            <a:p>
              <a:r>
                <a:rPr lang="en-US" sz="1372" dirty="0" smtClean="0">
                  <a:solidFill>
                    <a:schemeClr val="tx2"/>
                  </a:solidFill>
                </a:rPr>
                <a:t>MICRO SITES – MAIN &amp; LIVE</a:t>
              </a:r>
              <a:endParaRPr lang="en-US" sz="1372" b="1" dirty="0">
                <a:solidFill>
                  <a:schemeClr val="tx2"/>
                </a:solidFill>
              </a:endParaRPr>
            </a:p>
          </p:txBody>
        </p:sp>
        <p:sp>
          <p:nvSpPr>
            <p:cNvPr id="51" name="Rectangle 50"/>
            <p:cNvSpPr/>
            <p:nvPr/>
          </p:nvSpPr>
          <p:spPr>
            <a:xfrm>
              <a:off x="4563187" y="3841057"/>
              <a:ext cx="3605756" cy="2109808"/>
            </a:xfrm>
            <a:prstGeom prst="rect">
              <a:avLst/>
            </a:prstGeom>
          </p:spPr>
          <p:txBody>
            <a:bodyPr wrap="square" anchor="ctr">
              <a:spAutoFit/>
            </a:bodyPr>
            <a:lstStyle/>
            <a:p>
              <a:pPr>
                <a:lnSpc>
                  <a:spcPct val="95000"/>
                </a:lnSpc>
                <a:buSzPct val="90000"/>
              </a:pPr>
              <a:endParaRPr lang="en-US" sz="13528" dirty="0">
                <a:solidFill>
                  <a:schemeClr val="tx2"/>
                </a:solidFill>
                <a:latin typeface="Segoe UI Light" panose="020B0502040204020203" pitchFamily="34" charset="0"/>
                <a:cs typeface="Segoe UI Light" panose="020B0502040204020203" pitchFamily="34" charset="0"/>
              </a:endParaRPr>
            </a:p>
          </p:txBody>
        </p:sp>
      </p:grpSp>
      <p:sp>
        <p:nvSpPr>
          <p:cNvPr id="26" name="Rectangle 25"/>
          <p:cNvSpPr/>
          <p:nvPr/>
        </p:nvSpPr>
        <p:spPr>
          <a:xfrm>
            <a:off x="8419770" y="2812498"/>
            <a:ext cx="3462675" cy="292901"/>
          </a:xfrm>
          <a:prstGeom prst="rect">
            <a:avLst/>
          </a:prstGeom>
        </p:spPr>
        <p:txBody>
          <a:bodyPr wrap="square" anchor="ctr">
            <a:spAutoFit/>
          </a:bodyPr>
          <a:lstStyle/>
          <a:p>
            <a:pPr algn="ctr">
              <a:lnSpc>
                <a:spcPct val="95000"/>
              </a:lnSpc>
              <a:buSzPct val="90000"/>
            </a:pPr>
            <a:r>
              <a:rPr lang="en-US" sz="1372" dirty="0" smtClean="0">
                <a:solidFill>
                  <a:schemeClr val="tx2"/>
                </a:solidFill>
                <a:cs typeface="Segoe UI Light" panose="020B0502040204020203" pitchFamily="34" charset="0"/>
              </a:rPr>
              <a:t>ACROSS 2 EVENTS</a:t>
            </a:r>
            <a:endParaRPr lang="en-US" sz="1961" b="1" dirty="0">
              <a:solidFill>
                <a:schemeClr val="tx2"/>
              </a:solidFill>
              <a:cs typeface="Segoe UI Light" panose="020B0502040204020203" pitchFamily="34" charset="0"/>
            </a:endParaRPr>
          </a:p>
        </p:txBody>
      </p:sp>
      <p:cxnSp>
        <p:nvCxnSpPr>
          <p:cNvPr id="27" name="Straight Connector 26"/>
          <p:cNvCxnSpPr/>
          <p:nvPr/>
        </p:nvCxnSpPr>
        <p:spPr>
          <a:xfrm>
            <a:off x="4064288"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53445"/>
            <a:ext cx="12190271" cy="0"/>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4363215" y="3417334"/>
            <a:ext cx="3323370" cy="2950412"/>
            <a:chOff x="232706" y="3760305"/>
            <a:chExt cx="3390011" cy="3009574"/>
          </a:xfrm>
        </p:grpSpPr>
        <p:sp>
          <p:nvSpPr>
            <p:cNvPr id="42" name="Rectangle 41"/>
            <p:cNvSpPr/>
            <p:nvPr/>
          </p:nvSpPr>
          <p:spPr>
            <a:xfrm>
              <a:off x="232706" y="3760305"/>
              <a:ext cx="1961025" cy="3003307"/>
            </a:xfrm>
            <a:prstGeom prst="rect">
              <a:avLst/>
            </a:prstGeom>
          </p:spPr>
          <p:txBody>
            <a:bodyPr wrap="square" anchor="b">
              <a:spAutoFit/>
            </a:bodyPr>
            <a:lstStyle/>
            <a:p>
              <a:pPr algn="ctr">
                <a:lnSpc>
                  <a:spcPct val="95000"/>
                </a:lnSpc>
                <a:buSzPct val="90000"/>
              </a:pPr>
              <a:r>
                <a:rPr lang="en-US" sz="19508" spc="-294" dirty="0">
                  <a:solidFill>
                    <a:schemeClr val="tx2"/>
                  </a:solidFill>
                  <a:latin typeface="Segoe UI Light" panose="020B0502040204020203" pitchFamily="34" charset="0"/>
                  <a:cs typeface="Segoe UI Light" panose="020B0502040204020203" pitchFamily="34" charset="0"/>
                </a:rPr>
                <a:t>4</a:t>
              </a:r>
              <a:endParaRPr lang="en-US" sz="9411" spc="-294" dirty="0">
                <a:solidFill>
                  <a:schemeClr val="tx2"/>
                </a:solidFill>
                <a:latin typeface="Segoe UI Light" panose="020B0502040204020203" pitchFamily="34" charset="0"/>
                <a:cs typeface="Segoe UI Light" panose="020B0502040204020203" pitchFamily="34" charset="0"/>
              </a:endParaRPr>
            </a:p>
          </p:txBody>
        </p:sp>
        <p:sp>
          <p:nvSpPr>
            <p:cNvPr id="43" name="TextBox 42"/>
            <p:cNvSpPr txBox="1"/>
            <p:nvPr/>
          </p:nvSpPr>
          <p:spPr>
            <a:xfrm>
              <a:off x="896089" y="6398635"/>
              <a:ext cx="2103074" cy="371244"/>
            </a:xfrm>
            <a:prstGeom prst="rect">
              <a:avLst/>
            </a:prstGeom>
            <a:noFill/>
          </p:spPr>
          <p:txBody>
            <a:bodyPr wrap="square" rtlCol="0">
              <a:spAutoFit/>
            </a:bodyPr>
            <a:lstStyle/>
            <a:p>
              <a:pPr algn="ctr"/>
              <a:r>
                <a:rPr lang="en-US" sz="1765" dirty="0" smtClean="0">
                  <a:solidFill>
                    <a:schemeClr val="tx2"/>
                  </a:solidFill>
                </a:rPr>
                <a:t>2013</a:t>
              </a:r>
              <a:endParaRPr lang="en-US" sz="1765" dirty="0">
                <a:solidFill>
                  <a:schemeClr val="tx2"/>
                </a:solidFill>
              </a:endParaRPr>
            </a:p>
          </p:txBody>
        </p:sp>
        <p:sp>
          <p:nvSpPr>
            <p:cNvPr id="44" name="Rectangle 43"/>
            <p:cNvSpPr/>
            <p:nvPr/>
          </p:nvSpPr>
          <p:spPr>
            <a:xfrm rot="16200000">
              <a:off x="2326013" y="5014958"/>
              <a:ext cx="2148320" cy="445088"/>
            </a:xfrm>
            <a:prstGeom prst="rect">
              <a:avLst/>
            </a:prstGeom>
          </p:spPr>
          <p:txBody>
            <a:bodyPr wrap="square" anchor="ctr">
              <a:spAutoFit/>
            </a:bodyPr>
            <a:lstStyle/>
            <a:p>
              <a:pPr algn="ctr">
                <a:lnSpc>
                  <a:spcPct val="95000"/>
                </a:lnSpc>
                <a:buSzPct val="90000"/>
              </a:pPr>
              <a:r>
                <a:rPr lang="en-US" sz="2353" b="1" dirty="0" smtClean="0">
                  <a:solidFill>
                    <a:schemeClr val="tx2"/>
                  </a:solidFill>
                  <a:cs typeface="Segoe UI Light" panose="020B0502040204020203" pitchFamily="34" charset="0"/>
                </a:rPr>
                <a:t>THOUSAND</a:t>
              </a:r>
              <a:endParaRPr lang="en-US" sz="3137" b="1" dirty="0">
                <a:solidFill>
                  <a:schemeClr val="tx2"/>
                </a:solidFill>
                <a:cs typeface="Segoe UI Light" panose="020B0502040204020203" pitchFamily="34" charset="0"/>
              </a:endParaRPr>
            </a:p>
          </p:txBody>
        </p:sp>
        <p:sp>
          <p:nvSpPr>
            <p:cNvPr id="45" name="Rectangle 44"/>
            <p:cNvSpPr/>
            <p:nvPr/>
          </p:nvSpPr>
          <p:spPr>
            <a:xfrm>
              <a:off x="1675426" y="3760305"/>
              <a:ext cx="1850094" cy="3003307"/>
            </a:xfrm>
            <a:prstGeom prst="rect">
              <a:avLst/>
            </a:prstGeom>
          </p:spPr>
          <p:txBody>
            <a:bodyPr wrap="square" anchor="b">
              <a:spAutoFit/>
            </a:bodyPr>
            <a:lstStyle/>
            <a:p>
              <a:pPr algn="ctr">
                <a:lnSpc>
                  <a:spcPct val="95000"/>
                </a:lnSpc>
                <a:buSzPct val="90000"/>
              </a:pPr>
              <a:r>
                <a:rPr lang="en-US" sz="19508" spc="-294" dirty="0">
                  <a:solidFill>
                    <a:schemeClr val="tx2"/>
                  </a:solidFill>
                  <a:latin typeface="Segoe UI Light" panose="020B0502040204020203" pitchFamily="34" charset="0"/>
                  <a:cs typeface="Segoe UI Light" panose="020B0502040204020203" pitchFamily="34" charset="0"/>
                </a:rPr>
                <a:t>0</a:t>
              </a:r>
              <a:endParaRPr lang="en-US" sz="9411" spc="-294" dirty="0">
                <a:solidFill>
                  <a:schemeClr val="tx2"/>
                </a:solidFill>
                <a:latin typeface="Segoe UI Light" panose="020B0502040204020203" pitchFamily="34" charset="0"/>
                <a:cs typeface="Segoe UI Light" panose="020B0502040204020203" pitchFamily="34" charset="0"/>
              </a:endParaRPr>
            </a:p>
          </p:txBody>
        </p:sp>
        <p:sp>
          <p:nvSpPr>
            <p:cNvPr id="46" name="Oval 45"/>
            <p:cNvSpPr/>
            <p:nvPr/>
          </p:nvSpPr>
          <p:spPr bwMode="auto">
            <a:xfrm>
              <a:off x="1798826" y="5928878"/>
              <a:ext cx="217922" cy="21792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solidFill>
                  <a:schemeClr val="tx2"/>
                </a:solidFill>
                <a:ea typeface="Segoe UI" pitchFamily="34" charset="0"/>
                <a:cs typeface="Segoe UI" pitchFamily="34" charset="0"/>
              </a:endParaRPr>
            </a:p>
          </p:txBody>
        </p:sp>
      </p:grpSp>
      <p:grpSp>
        <p:nvGrpSpPr>
          <p:cNvPr id="47" name="Group 46"/>
          <p:cNvGrpSpPr/>
          <p:nvPr/>
        </p:nvGrpSpPr>
        <p:grpSpPr>
          <a:xfrm>
            <a:off x="8120706" y="3315969"/>
            <a:ext cx="3486377" cy="3012617"/>
            <a:chOff x="66430" y="3735845"/>
            <a:chExt cx="3556287" cy="3073027"/>
          </a:xfrm>
        </p:grpSpPr>
        <p:sp>
          <p:nvSpPr>
            <p:cNvPr id="48" name="Rectangle 47"/>
            <p:cNvSpPr/>
            <p:nvPr/>
          </p:nvSpPr>
          <p:spPr>
            <a:xfrm>
              <a:off x="66430" y="3735845"/>
              <a:ext cx="1961025" cy="3003307"/>
            </a:xfrm>
            <a:prstGeom prst="rect">
              <a:avLst/>
            </a:prstGeom>
          </p:spPr>
          <p:txBody>
            <a:bodyPr wrap="square" anchor="b">
              <a:spAutoFit/>
            </a:bodyPr>
            <a:lstStyle/>
            <a:p>
              <a:pPr algn="ctr">
                <a:lnSpc>
                  <a:spcPct val="95000"/>
                </a:lnSpc>
                <a:buSzPct val="90000"/>
              </a:pPr>
              <a:r>
                <a:rPr lang="en-US" sz="19508" spc="-294" dirty="0">
                  <a:solidFill>
                    <a:schemeClr val="tx2"/>
                  </a:solidFill>
                  <a:latin typeface="Segoe UI Light" panose="020B0502040204020203" pitchFamily="34" charset="0"/>
                  <a:cs typeface="Segoe UI Light" panose="020B0502040204020203" pitchFamily="34" charset="0"/>
                </a:rPr>
                <a:t>4</a:t>
              </a:r>
              <a:endParaRPr lang="en-US" sz="9411" spc="-294" dirty="0">
                <a:solidFill>
                  <a:schemeClr val="tx2"/>
                </a:solidFill>
                <a:latin typeface="Segoe UI Light" panose="020B0502040204020203" pitchFamily="34" charset="0"/>
                <a:cs typeface="Segoe UI Light" panose="020B0502040204020203" pitchFamily="34" charset="0"/>
              </a:endParaRPr>
            </a:p>
          </p:txBody>
        </p:sp>
        <p:sp>
          <p:nvSpPr>
            <p:cNvPr id="49" name="TextBox 48"/>
            <p:cNvSpPr txBox="1"/>
            <p:nvPr/>
          </p:nvSpPr>
          <p:spPr>
            <a:xfrm>
              <a:off x="751095" y="6437628"/>
              <a:ext cx="2313382" cy="371244"/>
            </a:xfrm>
            <a:prstGeom prst="rect">
              <a:avLst/>
            </a:prstGeom>
            <a:noFill/>
          </p:spPr>
          <p:txBody>
            <a:bodyPr wrap="square" rtlCol="0">
              <a:spAutoFit/>
            </a:bodyPr>
            <a:lstStyle/>
            <a:p>
              <a:pPr algn="ctr"/>
              <a:r>
                <a:rPr lang="en-US" sz="1765" dirty="0" smtClean="0">
                  <a:solidFill>
                    <a:schemeClr val="tx2"/>
                  </a:solidFill>
                </a:rPr>
                <a:t>2014</a:t>
              </a:r>
              <a:endParaRPr lang="en-US" sz="1765" dirty="0">
                <a:solidFill>
                  <a:schemeClr val="tx2"/>
                </a:solidFill>
              </a:endParaRPr>
            </a:p>
          </p:txBody>
        </p:sp>
        <p:sp>
          <p:nvSpPr>
            <p:cNvPr id="50" name="Rectangle 49"/>
            <p:cNvSpPr/>
            <p:nvPr/>
          </p:nvSpPr>
          <p:spPr>
            <a:xfrm rot="16200000">
              <a:off x="2326013" y="5014958"/>
              <a:ext cx="2148320" cy="445088"/>
            </a:xfrm>
            <a:prstGeom prst="rect">
              <a:avLst/>
            </a:prstGeom>
          </p:spPr>
          <p:txBody>
            <a:bodyPr wrap="square" anchor="ctr">
              <a:spAutoFit/>
            </a:bodyPr>
            <a:lstStyle/>
            <a:p>
              <a:pPr algn="ctr">
                <a:lnSpc>
                  <a:spcPct val="95000"/>
                </a:lnSpc>
                <a:buSzPct val="90000"/>
              </a:pPr>
              <a:r>
                <a:rPr lang="en-US" sz="2353" b="1" dirty="0" smtClean="0">
                  <a:solidFill>
                    <a:schemeClr val="tx2"/>
                  </a:solidFill>
                  <a:cs typeface="Segoe UI Light" panose="020B0502040204020203" pitchFamily="34" charset="0"/>
                </a:rPr>
                <a:t>THOUSAND</a:t>
              </a:r>
              <a:endParaRPr lang="en-US" sz="3137" b="1" dirty="0">
                <a:solidFill>
                  <a:schemeClr val="tx2"/>
                </a:solidFill>
                <a:cs typeface="Segoe UI Light" panose="020B0502040204020203" pitchFamily="34" charset="0"/>
              </a:endParaRPr>
            </a:p>
          </p:txBody>
        </p:sp>
        <p:sp>
          <p:nvSpPr>
            <p:cNvPr id="53" name="Rectangle 52"/>
            <p:cNvSpPr/>
            <p:nvPr/>
          </p:nvSpPr>
          <p:spPr>
            <a:xfrm>
              <a:off x="1675426" y="3760305"/>
              <a:ext cx="1850094" cy="3003307"/>
            </a:xfrm>
            <a:prstGeom prst="rect">
              <a:avLst/>
            </a:prstGeom>
          </p:spPr>
          <p:txBody>
            <a:bodyPr wrap="square" anchor="b">
              <a:spAutoFit/>
            </a:bodyPr>
            <a:lstStyle/>
            <a:p>
              <a:pPr algn="ctr">
                <a:lnSpc>
                  <a:spcPct val="95000"/>
                </a:lnSpc>
                <a:buSzPct val="90000"/>
              </a:pPr>
              <a:r>
                <a:rPr lang="en-US" sz="19508" spc="-294" dirty="0">
                  <a:solidFill>
                    <a:schemeClr val="tx2"/>
                  </a:solidFill>
                  <a:latin typeface="Segoe UI Light" panose="020B0502040204020203" pitchFamily="34" charset="0"/>
                  <a:cs typeface="Segoe UI Light" panose="020B0502040204020203" pitchFamily="34" charset="0"/>
                </a:rPr>
                <a:t>5</a:t>
              </a:r>
              <a:endParaRPr lang="en-US" sz="9411" spc="-294" dirty="0">
                <a:solidFill>
                  <a:schemeClr val="tx2"/>
                </a:solidFill>
                <a:latin typeface="Segoe UI Light" panose="020B0502040204020203" pitchFamily="34" charset="0"/>
                <a:cs typeface="Segoe UI Light" panose="020B0502040204020203" pitchFamily="34" charset="0"/>
              </a:endParaRPr>
            </a:p>
          </p:txBody>
        </p:sp>
        <p:sp>
          <p:nvSpPr>
            <p:cNvPr id="54" name="Oval 53"/>
            <p:cNvSpPr/>
            <p:nvPr/>
          </p:nvSpPr>
          <p:spPr bwMode="auto">
            <a:xfrm>
              <a:off x="1798826" y="5928878"/>
              <a:ext cx="217922" cy="21792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solidFill>
                  <a:schemeClr val="tx2"/>
                </a:solidFill>
                <a:ea typeface="Segoe UI" pitchFamily="34" charset="0"/>
                <a:cs typeface="Segoe UI" pitchFamily="34" charset="0"/>
              </a:endParaRPr>
            </a:p>
          </p:txBody>
        </p:sp>
      </p:grpSp>
      <p:sp>
        <p:nvSpPr>
          <p:cNvPr id="61" name="Rectangle 60"/>
          <p:cNvSpPr/>
          <p:nvPr/>
        </p:nvSpPr>
        <p:spPr>
          <a:xfrm>
            <a:off x="1250836" y="4628045"/>
            <a:ext cx="2458322" cy="665695"/>
          </a:xfrm>
          <a:prstGeom prst="rect">
            <a:avLst/>
          </a:prstGeom>
        </p:spPr>
        <p:txBody>
          <a:bodyPr wrap="square" anchor="ctr">
            <a:spAutoFit/>
          </a:bodyPr>
          <a:lstStyle/>
          <a:p>
            <a:pPr>
              <a:lnSpc>
                <a:spcPct val="95000"/>
              </a:lnSpc>
              <a:buSzPct val="90000"/>
            </a:pPr>
            <a:r>
              <a:rPr lang="en-US" sz="1961" b="1" dirty="0" smtClean="0">
                <a:solidFill>
                  <a:schemeClr val="tx2"/>
                </a:solidFill>
                <a:cs typeface="Segoe UI Light" panose="020B0502040204020203" pitchFamily="34" charset="0"/>
              </a:rPr>
              <a:t>REGISTERED</a:t>
            </a:r>
          </a:p>
          <a:p>
            <a:pPr>
              <a:lnSpc>
                <a:spcPct val="95000"/>
              </a:lnSpc>
              <a:buSzPct val="90000"/>
            </a:pPr>
            <a:r>
              <a:rPr lang="en-US" sz="1961" b="1" dirty="0" smtClean="0">
                <a:solidFill>
                  <a:schemeClr val="tx2"/>
                </a:solidFill>
                <a:cs typeface="Segoe UI Light" panose="020B0502040204020203" pitchFamily="34" charset="0"/>
              </a:rPr>
              <a:t>ATTENDEES</a:t>
            </a:r>
            <a:endParaRPr lang="en-US" sz="2800" b="1" dirty="0">
              <a:solidFill>
                <a:schemeClr val="tx2"/>
              </a:solidFill>
              <a:cs typeface="Segoe UI Light" panose="020B0502040204020203" pitchFamily="34" charset="0"/>
            </a:endParaRPr>
          </a:p>
        </p:txBody>
      </p:sp>
      <p:sp>
        <p:nvSpPr>
          <p:cNvPr id="62" name="Rectangle 61"/>
          <p:cNvSpPr/>
          <p:nvPr/>
        </p:nvSpPr>
        <p:spPr>
          <a:xfrm>
            <a:off x="1248198" y="1155025"/>
            <a:ext cx="2458322" cy="665695"/>
          </a:xfrm>
          <a:prstGeom prst="rect">
            <a:avLst/>
          </a:prstGeom>
        </p:spPr>
        <p:txBody>
          <a:bodyPr wrap="square" anchor="ctr">
            <a:spAutoFit/>
          </a:bodyPr>
          <a:lstStyle/>
          <a:p>
            <a:pPr>
              <a:lnSpc>
                <a:spcPct val="95000"/>
              </a:lnSpc>
              <a:buSzPct val="90000"/>
            </a:pPr>
            <a:r>
              <a:rPr lang="en-US" sz="1961" b="1" dirty="0" smtClean="0">
                <a:solidFill>
                  <a:schemeClr val="tx2"/>
                </a:solidFill>
                <a:cs typeface="Segoe UI Light" panose="020B0502040204020203" pitchFamily="34" charset="0"/>
              </a:rPr>
              <a:t>APPLICATION</a:t>
            </a:r>
          </a:p>
          <a:p>
            <a:pPr>
              <a:lnSpc>
                <a:spcPct val="95000"/>
              </a:lnSpc>
              <a:buSzPct val="90000"/>
            </a:pPr>
            <a:r>
              <a:rPr lang="en-US" sz="1961" b="1" dirty="0" smtClean="0">
                <a:solidFill>
                  <a:schemeClr val="tx2"/>
                </a:solidFill>
                <a:cs typeface="Segoe UI Light" panose="020B0502040204020203" pitchFamily="34" charset="0"/>
              </a:rPr>
              <a:t>STATISTICS</a:t>
            </a:r>
            <a:endParaRPr lang="en-US" sz="2800" b="1" dirty="0">
              <a:solidFill>
                <a:schemeClr val="tx2"/>
              </a:solidFill>
              <a:cs typeface="Segoe UI Light" panose="020B0502040204020203" pitchFamily="34" charset="0"/>
            </a:endParaRPr>
          </a:p>
        </p:txBody>
      </p:sp>
      <p:sp>
        <p:nvSpPr>
          <p:cNvPr id="64" name="Rectangle 63"/>
          <p:cNvSpPr/>
          <p:nvPr/>
        </p:nvSpPr>
        <p:spPr>
          <a:xfrm>
            <a:off x="5330642" y="117429"/>
            <a:ext cx="1723588" cy="2942586"/>
          </a:xfrm>
          <a:prstGeom prst="rect">
            <a:avLst/>
          </a:prstGeom>
        </p:spPr>
        <p:txBody>
          <a:bodyPr wrap="square" anchor="b">
            <a:spAutoFit/>
          </a:bodyPr>
          <a:lstStyle/>
          <a:p>
            <a:pPr>
              <a:lnSpc>
                <a:spcPct val="95000"/>
              </a:lnSpc>
              <a:buSzPct val="90000"/>
            </a:pPr>
            <a:r>
              <a:rPr lang="en-US" sz="19508" dirty="0" smtClean="0">
                <a:solidFill>
                  <a:schemeClr val="tx2"/>
                </a:solidFill>
                <a:latin typeface="Segoe UI Light" panose="020B0502040204020203" pitchFamily="34" charset="0"/>
                <a:cs typeface="Segoe UI Light" panose="020B0502040204020203" pitchFamily="34" charset="0"/>
              </a:rPr>
              <a:t>2</a:t>
            </a:r>
            <a:endParaRPr lang="en-US" sz="13600" dirty="0">
              <a:solidFill>
                <a:schemeClr val="tx2"/>
              </a:solidFill>
              <a:latin typeface="Segoe UI Light" panose="020B0502040204020203" pitchFamily="34" charset="0"/>
              <a:cs typeface="Segoe UI Light" panose="020B0502040204020203" pitchFamily="34" charset="0"/>
            </a:endParaRPr>
          </a:p>
        </p:txBody>
      </p:sp>
      <p:grpSp>
        <p:nvGrpSpPr>
          <p:cNvPr id="66" name="Group 65"/>
          <p:cNvGrpSpPr/>
          <p:nvPr/>
        </p:nvGrpSpPr>
        <p:grpSpPr>
          <a:xfrm>
            <a:off x="8262075" y="210610"/>
            <a:ext cx="3323369" cy="2944268"/>
            <a:chOff x="232706" y="3760305"/>
            <a:chExt cx="3390010" cy="3003307"/>
          </a:xfrm>
        </p:grpSpPr>
        <p:sp>
          <p:nvSpPr>
            <p:cNvPr id="67" name="Rectangle 66"/>
            <p:cNvSpPr/>
            <p:nvPr/>
          </p:nvSpPr>
          <p:spPr>
            <a:xfrm>
              <a:off x="232706" y="3760305"/>
              <a:ext cx="1961025" cy="3003307"/>
            </a:xfrm>
            <a:prstGeom prst="rect">
              <a:avLst/>
            </a:prstGeom>
          </p:spPr>
          <p:txBody>
            <a:bodyPr wrap="square" anchor="b">
              <a:spAutoFit/>
            </a:bodyPr>
            <a:lstStyle/>
            <a:p>
              <a:pPr algn="ctr">
                <a:lnSpc>
                  <a:spcPct val="95000"/>
                </a:lnSpc>
                <a:buSzPct val="90000"/>
              </a:pPr>
              <a:r>
                <a:rPr lang="en-US" sz="19508" spc="-294" dirty="0">
                  <a:solidFill>
                    <a:schemeClr val="tx2"/>
                  </a:solidFill>
                  <a:latin typeface="Segoe UI Light" panose="020B0502040204020203" pitchFamily="34" charset="0"/>
                  <a:cs typeface="Segoe UI Light" panose="020B0502040204020203" pitchFamily="34" charset="0"/>
                </a:rPr>
                <a:t>3</a:t>
              </a:r>
              <a:endParaRPr lang="en-US" sz="9411" spc="-294" dirty="0">
                <a:solidFill>
                  <a:schemeClr val="tx2"/>
                </a:solidFill>
                <a:latin typeface="Segoe UI Light" panose="020B0502040204020203" pitchFamily="34" charset="0"/>
                <a:cs typeface="Segoe UI Light" panose="020B0502040204020203" pitchFamily="34" charset="0"/>
              </a:endParaRPr>
            </a:p>
          </p:txBody>
        </p:sp>
        <p:sp>
          <p:nvSpPr>
            <p:cNvPr id="69" name="Rectangle 68"/>
            <p:cNvSpPr/>
            <p:nvPr/>
          </p:nvSpPr>
          <p:spPr>
            <a:xfrm rot="16200000">
              <a:off x="2326013" y="5014958"/>
              <a:ext cx="2148320" cy="445087"/>
            </a:xfrm>
            <a:prstGeom prst="rect">
              <a:avLst/>
            </a:prstGeom>
          </p:spPr>
          <p:txBody>
            <a:bodyPr wrap="square" anchor="ctr">
              <a:spAutoFit/>
            </a:bodyPr>
            <a:lstStyle/>
            <a:p>
              <a:pPr algn="ctr">
                <a:lnSpc>
                  <a:spcPct val="95000"/>
                </a:lnSpc>
                <a:buSzPct val="90000"/>
              </a:pPr>
              <a:r>
                <a:rPr lang="en-US" sz="2353" b="1" dirty="0" smtClean="0">
                  <a:solidFill>
                    <a:schemeClr val="tx2"/>
                  </a:solidFill>
                  <a:cs typeface="Segoe UI Light" panose="020B0502040204020203" pitchFamily="34" charset="0"/>
                </a:rPr>
                <a:t>SESSIONS</a:t>
              </a:r>
              <a:endParaRPr lang="en-US" sz="3137" b="1" dirty="0">
                <a:solidFill>
                  <a:schemeClr val="tx2"/>
                </a:solidFill>
                <a:cs typeface="Segoe UI Light" panose="020B0502040204020203" pitchFamily="34" charset="0"/>
              </a:endParaRPr>
            </a:p>
          </p:txBody>
        </p:sp>
        <p:sp>
          <p:nvSpPr>
            <p:cNvPr id="70" name="Rectangle 69"/>
            <p:cNvSpPr/>
            <p:nvPr/>
          </p:nvSpPr>
          <p:spPr>
            <a:xfrm>
              <a:off x="1675426" y="3760305"/>
              <a:ext cx="1850094" cy="3003307"/>
            </a:xfrm>
            <a:prstGeom prst="rect">
              <a:avLst/>
            </a:prstGeom>
          </p:spPr>
          <p:txBody>
            <a:bodyPr wrap="square" anchor="b">
              <a:spAutoFit/>
            </a:bodyPr>
            <a:lstStyle/>
            <a:p>
              <a:pPr algn="ctr">
                <a:lnSpc>
                  <a:spcPct val="95000"/>
                </a:lnSpc>
                <a:buSzPct val="90000"/>
              </a:pPr>
              <a:r>
                <a:rPr lang="en-US" sz="19508" spc="-294" dirty="0">
                  <a:solidFill>
                    <a:schemeClr val="tx2"/>
                  </a:solidFill>
                  <a:latin typeface="Segoe UI Light" panose="020B0502040204020203" pitchFamily="34" charset="0"/>
                  <a:cs typeface="Segoe UI Light" panose="020B0502040204020203" pitchFamily="34" charset="0"/>
                </a:rPr>
                <a:t>8</a:t>
              </a:r>
              <a:endParaRPr lang="en-US" sz="9411" spc="-294" dirty="0">
                <a:solidFill>
                  <a:schemeClr val="tx2"/>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282700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par>
                                <p:cTn id="14" presetID="10" presetClass="entr" presetSubtype="0" fill="hold" nodeType="withEffect">
                                  <p:stCondLst>
                                    <p:cond delay="2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250"/>
                                        <p:tgtEl>
                                          <p:spTgt spid="16"/>
                                        </p:tgtEl>
                                      </p:cBhvr>
                                    </p:animEffect>
                                  </p:childTnLst>
                                </p:cTn>
                              </p:par>
                              <p:par>
                                <p:cTn id="17" presetID="10" presetClass="entr" presetSubtype="0" fill="hold" nodeType="withEffect">
                                  <p:stCondLst>
                                    <p:cond delay="25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250"/>
                                        <p:tgtEl>
                                          <p:spTgt spid="41"/>
                                        </p:tgtEl>
                                      </p:cBhvr>
                                    </p:animEffect>
                                  </p:childTnLst>
                                </p:cTn>
                              </p:par>
                              <p:par>
                                <p:cTn id="20" presetID="10" presetClass="entr" presetSubtype="0" fill="hold" nodeType="withEffect">
                                  <p:stCondLst>
                                    <p:cond delay="25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250"/>
                                        <p:tgtEl>
                                          <p:spTgt spid="47"/>
                                        </p:tgtEl>
                                      </p:cBhvr>
                                    </p:animEffect>
                                  </p:childTnLst>
                                </p:cTn>
                              </p:par>
                              <p:par>
                                <p:cTn id="23" presetID="10" presetClass="entr" presetSubtype="0" fill="hold" nodeType="withEffect">
                                  <p:stCondLst>
                                    <p:cond delay="250"/>
                                  </p:stCondLst>
                                  <p:childTnLst>
                                    <p:set>
                                      <p:cBhvr>
                                        <p:cTn id="24" dur="1" fill="hold">
                                          <p:stCondLst>
                                            <p:cond delay="0"/>
                                          </p:stCondLst>
                                        </p:cTn>
                                        <p:tgtEl>
                                          <p:spTgt spid="66"/>
                                        </p:tgtEl>
                                        <p:attrNameLst>
                                          <p:attrName>style.visibility</p:attrName>
                                        </p:attrNameLst>
                                      </p:cBhvr>
                                      <p:to>
                                        <p:strVal val="visible"/>
                                      </p:to>
                                    </p:set>
                                    <p:animEffect transition="in" filter="fade">
                                      <p:cBhvr>
                                        <p:cTn id="25" dur="250"/>
                                        <p:tgtEl>
                                          <p:spTgt spid="6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64"/>
                                        </p:tgtEl>
                                        <p:attrNameLst>
                                          <p:attrName>style.visibility</p:attrName>
                                        </p:attrNameLst>
                                      </p:cBhvr>
                                      <p:to>
                                        <p:strVal val="visible"/>
                                      </p:to>
                                    </p:set>
                                    <p:animEffect transition="in" filter="fade">
                                      <p:cBhvr>
                                        <p:cTn id="28" dur="250"/>
                                        <p:tgtEl>
                                          <p:spTgt spid="64"/>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2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6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2"/>
                </a:solidFill>
              </a:rPr>
              <a:t>Building </a:t>
            </a:r>
            <a:r>
              <a:rPr lang="en-US" dirty="0" err="1" smtClean="0">
                <a:solidFill>
                  <a:schemeClr val="tx2"/>
                </a:solidFill>
              </a:rPr>
              <a:t>yourConf</a:t>
            </a:r>
            <a:r>
              <a:rPr lang="en-US" dirty="0" smtClean="0">
                <a:solidFill>
                  <a:schemeClr val="tx2"/>
                </a:solidFill>
              </a:rPr>
              <a:t> </a:t>
            </a:r>
            <a:endParaRPr lang="en-US" dirty="0">
              <a:solidFill>
                <a:schemeClr val="tx2"/>
              </a:solidFill>
            </a:endParaRPr>
          </a:p>
        </p:txBody>
      </p:sp>
      <p:sp>
        <p:nvSpPr>
          <p:cNvPr id="3" name="Subtitle 2"/>
          <p:cNvSpPr>
            <a:spLocks noGrp="1"/>
          </p:cNvSpPr>
          <p:nvPr>
            <p:ph type="subTitle" idx="1"/>
          </p:nvPr>
        </p:nvSpPr>
        <p:spPr/>
        <p:txBody>
          <a:bodyPr/>
          <a:lstStyle/>
          <a:p>
            <a:r>
              <a:rPr lang="en-US" b="1" dirty="0" smtClean="0">
                <a:solidFill>
                  <a:schemeClr val="tx2"/>
                </a:solidFill>
              </a:rPr>
              <a:t>A working application is worth 1000 nights of good sleep...</a:t>
            </a:r>
            <a:endParaRPr lang="en-US" b="1" dirty="0">
              <a:solidFill>
                <a:schemeClr val="tx2"/>
              </a:solidFill>
            </a:endParaRPr>
          </a:p>
        </p:txBody>
      </p:sp>
    </p:spTree>
    <p:extLst>
      <p:ext uri="{BB962C8B-B14F-4D97-AF65-F5344CB8AC3E}">
        <p14:creationId xmlns:p14="http://schemas.microsoft.com/office/powerpoint/2010/main" val="302918171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676048"/>
            <a:ext cx="11034445" cy="2387600"/>
          </a:xfrm>
        </p:spPr>
        <p:txBody>
          <a:bodyPr/>
          <a:lstStyle/>
          <a:p>
            <a:r>
              <a:rPr lang="en-US" dirty="0" err="1" smtClean="0">
                <a:solidFill>
                  <a:schemeClr val="tx2"/>
                </a:solidFill>
              </a:rPr>
              <a:t>yourConf</a:t>
            </a:r>
            <a:r>
              <a:rPr lang="en-US" dirty="0" smtClean="0">
                <a:solidFill>
                  <a:schemeClr val="tx2"/>
                </a:solidFill>
              </a:rPr>
              <a:t> </a:t>
            </a:r>
            <a:r>
              <a:rPr lang="en-US" dirty="0" smtClean="0">
                <a:solidFill>
                  <a:schemeClr val="tx2"/>
                </a:solidFill>
              </a:rPr>
              <a:t>2015</a:t>
            </a:r>
            <a:endParaRPr lang="en-US" dirty="0">
              <a:solidFill>
                <a:schemeClr val="tx2"/>
              </a:solidFill>
            </a:endParaRPr>
          </a:p>
        </p:txBody>
      </p:sp>
      <p:sp>
        <p:nvSpPr>
          <p:cNvPr id="3" name="Subtitle 2"/>
          <p:cNvSpPr>
            <a:spLocks noGrp="1"/>
          </p:cNvSpPr>
          <p:nvPr>
            <p:ph type="subTitle" idx="1"/>
          </p:nvPr>
        </p:nvSpPr>
        <p:spPr>
          <a:xfrm>
            <a:off x="606175" y="3210153"/>
            <a:ext cx="11034445" cy="1655762"/>
          </a:xfrm>
        </p:spPr>
        <p:txBody>
          <a:bodyPr>
            <a:noAutofit/>
          </a:bodyPr>
          <a:lstStyle/>
          <a:p>
            <a:pPr>
              <a:lnSpc>
                <a:spcPct val="110000"/>
              </a:lnSpc>
            </a:pPr>
            <a:r>
              <a:rPr lang="en-US" b="1" dirty="0" smtClean="0">
                <a:solidFill>
                  <a:schemeClr val="tx2"/>
                </a:solidFill>
                <a:sym typeface="Wingdings" panose="05000000000000000000" pitchFamily="2" charset="2"/>
              </a:rPr>
              <a:t> Run micro site on </a:t>
            </a:r>
            <a:r>
              <a:rPr lang="en-US" b="1" dirty="0" smtClean="0">
                <a:solidFill>
                  <a:schemeClr val="tx2"/>
                </a:solidFill>
                <a:sym typeface="Wingdings" panose="05000000000000000000" pitchFamily="2" charset="2"/>
              </a:rPr>
              <a:t>different US </a:t>
            </a:r>
            <a:r>
              <a:rPr lang="en-US" b="1" dirty="0" smtClean="0">
                <a:solidFill>
                  <a:schemeClr val="tx2"/>
                </a:solidFill>
                <a:sym typeface="Wingdings" panose="05000000000000000000" pitchFamily="2" charset="2"/>
              </a:rPr>
              <a:t>regions</a:t>
            </a:r>
            <a:endParaRPr lang="en-US" b="1" dirty="0" smtClean="0">
              <a:solidFill>
                <a:schemeClr val="tx2"/>
              </a:solidFill>
            </a:endParaRPr>
          </a:p>
          <a:p>
            <a:pPr>
              <a:lnSpc>
                <a:spcPct val="110000"/>
              </a:lnSpc>
            </a:pPr>
            <a:r>
              <a:rPr lang="en-US" b="1" dirty="0" smtClean="0">
                <a:solidFill>
                  <a:schemeClr val="tx2"/>
                </a:solidFill>
                <a:sym typeface="Wingdings" panose="05000000000000000000" pitchFamily="2" charset="2"/>
              </a:rPr>
              <a:t> Direct traffic to closest data center (DC)</a:t>
            </a:r>
            <a:endParaRPr lang="en-US" b="1" dirty="0" smtClean="0">
              <a:solidFill>
                <a:schemeClr val="tx2"/>
              </a:solidFill>
            </a:endParaRPr>
          </a:p>
          <a:p>
            <a:pPr>
              <a:lnSpc>
                <a:spcPct val="110000"/>
              </a:lnSpc>
            </a:pPr>
            <a:r>
              <a:rPr lang="en-US" b="1" dirty="0" smtClean="0">
                <a:solidFill>
                  <a:schemeClr val="tx2"/>
                </a:solidFill>
                <a:sym typeface="Wingdings" panose="05000000000000000000" pitchFamily="2" charset="2"/>
              </a:rPr>
              <a:t> Tell DC when application has failed</a:t>
            </a:r>
            <a:endParaRPr lang="en-US" b="1" dirty="0">
              <a:solidFill>
                <a:schemeClr val="tx2"/>
              </a:solidFill>
            </a:endParaRPr>
          </a:p>
        </p:txBody>
      </p:sp>
    </p:spTree>
    <p:extLst>
      <p:ext uri="{BB962C8B-B14F-4D97-AF65-F5344CB8AC3E}">
        <p14:creationId xmlns:p14="http://schemas.microsoft.com/office/powerpoint/2010/main" val="287456067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Text Placeholder 2"/>
          <p:cNvSpPr>
            <a:spLocks noGrp="1"/>
          </p:cNvSpPr>
          <p:nvPr>
            <p:ph type="body" idx="1"/>
          </p:nvPr>
        </p:nvSpPr>
        <p:spPr/>
        <p:txBody>
          <a:bodyPr/>
          <a:lstStyle/>
          <a:p>
            <a:r>
              <a:rPr lang="en-US" dirty="0" smtClean="0"/>
              <a:t>How did we get here?</a:t>
            </a:r>
            <a:endParaRPr lang="en-US" dirty="0"/>
          </a:p>
          <a:p>
            <a:r>
              <a:rPr lang="en-US" dirty="0" smtClean="0"/>
              <a:t>Building </a:t>
            </a:r>
            <a:r>
              <a:rPr lang="en-US" dirty="0" err="1" smtClean="0"/>
              <a:t>yourConf</a:t>
            </a:r>
            <a:endParaRPr lang="en-US" dirty="0" smtClean="0"/>
          </a:p>
          <a:p>
            <a:r>
              <a:rPr lang="en-US" dirty="0" smtClean="0"/>
              <a:t>Demos</a:t>
            </a:r>
            <a:endParaRPr lang="en-US" dirty="0" smtClean="0"/>
          </a:p>
          <a:p>
            <a:r>
              <a:rPr lang="en-US" dirty="0" smtClean="0"/>
              <a:t>In Closing</a:t>
            </a:r>
            <a:endParaRPr lang="en-US" dirty="0"/>
          </a:p>
        </p:txBody>
      </p:sp>
    </p:spTree>
    <p:extLst>
      <p:ext uri="{BB962C8B-B14F-4D97-AF65-F5344CB8AC3E}">
        <p14:creationId xmlns:p14="http://schemas.microsoft.com/office/powerpoint/2010/main" val="407725298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676048"/>
            <a:ext cx="11034445" cy="2387600"/>
          </a:xfrm>
        </p:spPr>
        <p:txBody>
          <a:bodyPr/>
          <a:lstStyle/>
          <a:p>
            <a:r>
              <a:rPr lang="en-US" dirty="0" err="1" smtClean="0">
                <a:solidFill>
                  <a:schemeClr val="tx2"/>
                </a:solidFill>
              </a:rPr>
              <a:t>yourConf</a:t>
            </a:r>
            <a:r>
              <a:rPr lang="en-US" dirty="0" smtClean="0">
                <a:solidFill>
                  <a:schemeClr val="tx2"/>
                </a:solidFill>
              </a:rPr>
              <a:t> </a:t>
            </a:r>
            <a:r>
              <a:rPr lang="en-US" dirty="0" smtClean="0">
                <a:solidFill>
                  <a:schemeClr val="tx2"/>
                </a:solidFill>
              </a:rPr>
              <a:t>2015</a:t>
            </a:r>
            <a:endParaRPr lang="en-US" dirty="0">
              <a:solidFill>
                <a:schemeClr val="tx2"/>
              </a:solidFill>
            </a:endParaRPr>
          </a:p>
        </p:txBody>
      </p:sp>
      <p:sp>
        <p:nvSpPr>
          <p:cNvPr id="3" name="Subtitle 2"/>
          <p:cNvSpPr>
            <a:spLocks noGrp="1"/>
          </p:cNvSpPr>
          <p:nvPr>
            <p:ph type="subTitle" idx="1"/>
          </p:nvPr>
        </p:nvSpPr>
        <p:spPr>
          <a:xfrm>
            <a:off x="606175" y="3210153"/>
            <a:ext cx="11034445" cy="1655762"/>
          </a:xfrm>
        </p:spPr>
        <p:txBody>
          <a:bodyPr>
            <a:noAutofit/>
          </a:bodyPr>
          <a:lstStyle/>
          <a:p>
            <a:pPr>
              <a:lnSpc>
                <a:spcPct val="110000"/>
              </a:lnSpc>
            </a:pPr>
            <a:r>
              <a:rPr lang="en-US" b="1" dirty="0" smtClean="0">
                <a:solidFill>
                  <a:schemeClr val="tx2"/>
                </a:solidFill>
                <a:sym typeface="Wingdings" panose="05000000000000000000" pitchFamily="2" charset="2"/>
              </a:rPr>
              <a:t> Application autonomy</a:t>
            </a:r>
            <a:endParaRPr lang="en-US" b="1" dirty="0" smtClean="0">
              <a:solidFill>
                <a:schemeClr val="tx2"/>
              </a:solidFill>
            </a:endParaRPr>
          </a:p>
          <a:p>
            <a:pPr>
              <a:lnSpc>
                <a:spcPct val="110000"/>
              </a:lnSpc>
            </a:pPr>
            <a:r>
              <a:rPr lang="en-US" b="1" dirty="0" smtClean="0">
                <a:solidFill>
                  <a:schemeClr val="tx2"/>
                </a:solidFill>
                <a:sym typeface="Wingdings" panose="05000000000000000000" pitchFamily="2" charset="2"/>
              </a:rPr>
              <a:t> Lightweight and flexible</a:t>
            </a:r>
            <a:endParaRPr lang="en-US" b="1" dirty="0" smtClean="0">
              <a:solidFill>
                <a:schemeClr val="tx2"/>
              </a:solidFill>
            </a:endParaRPr>
          </a:p>
          <a:p>
            <a:pPr>
              <a:lnSpc>
                <a:spcPct val="110000"/>
              </a:lnSpc>
            </a:pPr>
            <a:r>
              <a:rPr lang="en-US" b="1" dirty="0" smtClean="0">
                <a:solidFill>
                  <a:schemeClr val="tx2"/>
                </a:solidFill>
                <a:sym typeface="Wingdings" panose="05000000000000000000" pitchFamily="2" charset="2"/>
              </a:rPr>
              <a:t> Rolling updates are </a:t>
            </a:r>
            <a:r>
              <a:rPr lang="en-US" b="1" smtClean="0">
                <a:solidFill>
                  <a:schemeClr val="tx2"/>
                </a:solidFill>
                <a:sym typeface="Wingdings" panose="05000000000000000000" pitchFamily="2" charset="2"/>
              </a:rPr>
              <a:t>a must</a:t>
            </a:r>
            <a:endParaRPr lang="en-US" b="1" dirty="0">
              <a:solidFill>
                <a:schemeClr val="tx2"/>
              </a:solidFill>
            </a:endParaRPr>
          </a:p>
        </p:txBody>
      </p:sp>
    </p:spTree>
    <p:extLst>
      <p:ext uri="{BB962C8B-B14F-4D97-AF65-F5344CB8AC3E}">
        <p14:creationId xmlns:p14="http://schemas.microsoft.com/office/powerpoint/2010/main" val="92048467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676048"/>
            <a:ext cx="11034445" cy="2387600"/>
          </a:xfrm>
        </p:spPr>
        <p:txBody>
          <a:bodyPr/>
          <a:lstStyle/>
          <a:p>
            <a:r>
              <a:rPr lang="en-US" dirty="0" smtClean="0">
                <a:solidFill>
                  <a:schemeClr val="tx2"/>
                </a:solidFill>
              </a:rPr>
              <a:t>Our Toolset</a:t>
            </a:r>
            <a:endParaRPr lang="en-US" dirty="0">
              <a:solidFill>
                <a:schemeClr val="tx2"/>
              </a:solidFill>
            </a:endParaRPr>
          </a:p>
        </p:txBody>
      </p:sp>
      <p:sp>
        <p:nvSpPr>
          <p:cNvPr id="3" name="Subtitle 2"/>
          <p:cNvSpPr>
            <a:spLocks noGrp="1"/>
          </p:cNvSpPr>
          <p:nvPr>
            <p:ph type="subTitle" idx="1"/>
          </p:nvPr>
        </p:nvSpPr>
        <p:spPr>
          <a:xfrm>
            <a:off x="606175" y="3210153"/>
            <a:ext cx="11034445" cy="1655762"/>
          </a:xfrm>
        </p:spPr>
        <p:txBody>
          <a:bodyPr>
            <a:noAutofit/>
          </a:bodyPr>
          <a:lstStyle/>
          <a:p>
            <a:pPr marL="457200" indent="-457200">
              <a:lnSpc>
                <a:spcPct val="110000"/>
              </a:lnSpc>
              <a:buFont typeface="Wingdings" panose="05000000000000000000" pitchFamily="2" charset="2"/>
              <a:buChar char="à"/>
            </a:pPr>
            <a:r>
              <a:rPr lang="en-US" b="1" dirty="0" smtClean="0">
                <a:solidFill>
                  <a:schemeClr val="tx2"/>
                </a:solidFill>
                <a:sym typeface="Wingdings" panose="05000000000000000000" pitchFamily="2" charset="2"/>
              </a:rPr>
              <a:t>Microsoft Azure</a:t>
            </a:r>
          </a:p>
          <a:p>
            <a:pPr marL="457200" indent="-457200">
              <a:lnSpc>
                <a:spcPct val="110000"/>
              </a:lnSpc>
              <a:buFont typeface="Wingdings" panose="05000000000000000000" pitchFamily="2" charset="2"/>
              <a:buChar char="à"/>
            </a:pPr>
            <a:r>
              <a:rPr lang="en-US" b="1" dirty="0" smtClean="0">
                <a:solidFill>
                  <a:schemeClr val="tx2"/>
                </a:solidFill>
                <a:sym typeface="Wingdings" panose="05000000000000000000" pitchFamily="2" charset="2"/>
              </a:rPr>
              <a:t>ASP.NET</a:t>
            </a:r>
          </a:p>
          <a:p>
            <a:pPr marL="457200" indent="-457200">
              <a:lnSpc>
                <a:spcPct val="110000"/>
              </a:lnSpc>
              <a:buFont typeface="Wingdings" panose="05000000000000000000" pitchFamily="2" charset="2"/>
              <a:buChar char="à"/>
            </a:pPr>
            <a:r>
              <a:rPr lang="en-US" b="1" dirty="0" smtClean="0">
                <a:solidFill>
                  <a:schemeClr val="tx2"/>
                </a:solidFill>
                <a:sym typeface="Wingdings" panose="05000000000000000000" pitchFamily="2" charset="2"/>
              </a:rPr>
              <a:t>Web Matrix</a:t>
            </a:r>
          </a:p>
          <a:p>
            <a:pPr marL="457200" indent="-457200">
              <a:lnSpc>
                <a:spcPct val="110000"/>
              </a:lnSpc>
              <a:buFont typeface="Wingdings" panose="05000000000000000000" pitchFamily="2" charset="2"/>
              <a:buChar char="à"/>
            </a:pPr>
            <a:r>
              <a:rPr lang="en-US" b="1" dirty="0" smtClean="0">
                <a:solidFill>
                  <a:schemeClr val="tx2"/>
                </a:solidFill>
                <a:sym typeface="Wingdings" panose="05000000000000000000" pitchFamily="2" charset="2"/>
              </a:rPr>
              <a:t>GitHub</a:t>
            </a:r>
          </a:p>
          <a:p>
            <a:pPr marL="457200" indent="-457200">
              <a:lnSpc>
                <a:spcPct val="110000"/>
              </a:lnSpc>
              <a:buFont typeface="Wingdings" panose="05000000000000000000" pitchFamily="2" charset="2"/>
              <a:buChar char="à"/>
            </a:pPr>
            <a:r>
              <a:rPr lang="en-US" b="1" dirty="0" smtClean="0">
                <a:solidFill>
                  <a:schemeClr val="tx2"/>
                </a:solidFill>
                <a:sym typeface="Wingdings" panose="05000000000000000000" pitchFamily="2" charset="2"/>
              </a:rPr>
              <a:t>Robust DNS</a:t>
            </a:r>
            <a:endParaRPr lang="en-US" b="1" dirty="0">
              <a:solidFill>
                <a:schemeClr val="tx2"/>
              </a:solidFill>
            </a:endParaRPr>
          </a:p>
        </p:txBody>
      </p:sp>
    </p:spTree>
    <p:extLst>
      <p:ext uri="{BB962C8B-B14F-4D97-AF65-F5344CB8AC3E}">
        <p14:creationId xmlns:p14="http://schemas.microsoft.com/office/powerpoint/2010/main" val="555090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2177143"/>
            <a:ext cx="11034445" cy="625248"/>
          </a:xfrm>
        </p:spPr>
        <p:txBody>
          <a:bodyPr>
            <a:normAutofit/>
          </a:bodyPr>
          <a:lstStyle/>
          <a:p>
            <a:r>
              <a:rPr lang="en-US" sz="2800" b="1" cap="all" dirty="0" smtClean="0">
                <a:solidFill>
                  <a:schemeClr val="tx2"/>
                </a:solidFill>
                <a:latin typeface="+mn-lt"/>
              </a:rPr>
              <a:t>CAVEAT</a:t>
            </a:r>
            <a:endParaRPr lang="en-US" sz="2800" b="1" cap="all" dirty="0">
              <a:solidFill>
                <a:schemeClr val="tx2"/>
              </a:solidFill>
              <a:latin typeface="+mn-lt"/>
            </a:endParaRPr>
          </a:p>
        </p:txBody>
      </p:sp>
      <p:sp>
        <p:nvSpPr>
          <p:cNvPr id="3" name="Subtitle 2"/>
          <p:cNvSpPr>
            <a:spLocks noGrp="1"/>
          </p:cNvSpPr>
          <p:nvPr>
            <p:ph type="subTitle" idx="1"/>
          </p:nvPr>
        </p:nvSpPr>
        <p:spPr>
          <a:xfrm>
            <a:off x="606175" y="2894466"/>
            <a:ext cx="11034445" cy="1655762"/>
          </a:xfrm>
        </p:spPr>
        <p:txBody>
          <a:bodyPr>
            <a:normAutofit lnSpcReduction="10000"/>
          </a:bodyPr>
          <a:lstStyle/>
          <a:p>
            <a:pPr lvl="0">
              <a:lnSpc>
                <a:spcPct val="100000"/>
              </a:lnSpc>
              <a:spcBef>
                <a:spcPts val="0"/>
              </a:spcBef>
              <a:tabLst>
                <a:tab pos="1110625" algn="l"/>
              </a:tabLst>
            </a:pPr>
            <a:r>
              <a:rPr lang="en-US" sz="5506" b="1" dirty="0">
                <a:solidFill>
                  <a:schemeClr val="tx2"/>
                </a:solidFill>
                <a:latin typeface="+mj-lt"/>
              </a:rPr>
              <a:t>S</a:t>
            </a:r>
            <a:r>
              <a:rPr lang="en-US" sz="5506" b="1" dirty="0" smtClean="0">
                <a:solidFill>
                  <a:schemeClr val="tx2"/>
                </a:solidFill>
                <a:latin typeface="+mj-lt"/>
              </a:rPr>
              <a:t>howing only some of the things we do for the conferences.</a:t>
            </a:r>
            <a:endParaRPr lang="en-US" sz="5506" b="1" dirty="0">
              <a:solidFill>
                <a:schemeClr val="tx2"/>
              </a:solidFill>
              <a:latin typeface="+mj-lt"/>
            </a:endParaRPr>
          </a:p>
        </p:txBody>
      </p:sp>
    </p:spTree>
    <p:extLst>
      <p:ext uri="{BB962C8B-B14F-4D97-AF65-F5344CB8AC3E}">
        <p14:creationId xmlns:p14="http://schemas.microsoft.com/office/powerpoint/2010/main" val="111160559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2"/>
                </a:solidFill>
              </a:rPr>
              <a:t>Demos </a:t>
            </a:r>
            <a:endParaRPr lang="en-US" dirty="0">
              <a:solidFill>
                <a:schemeClr val="tx2"/>
              </a:solidFill>
            </a:endParaRPr>
          </a:p>
        </p:txBody>
      </p:sp>
      <p:sp>
        <p:nvSpPr>
          <p:cNvPr id="3" name="Subtitle 2"/>
          <p:cNvSpPr>
            <a:spLocks noGrp="1"/>
          </p:cNvSpPr>
          <p:nvPr>
            <p:ph type="subTitle" idx="1"/>
          </p:nvPr>
        </p:nvSpPr>
        <p:spPr/>
        <p:txBody>
          <a:bodyPr/>
          <a:lstStyle/>
          <a:p>
            <a:r>
              <a:rPr lang="en-US" b="1" dirty="0" smtClean="0">
                <a:solidFill>
                  <a:schemeClr val="tx2"/>
                </a:solidFill>
              </a:rPr>
              <a:t>Bringing all the pieces together…</a:t>
            </a:r>
            <a:endParaRPr lang="en-US" b="1" dirty="0">
              <a:solidFill>
                <a:schemeClr val="tx2"/>
              </a:solidFill>
            </a:endParaRPr>
          </a:p>
        </p:txBody>
      </p:sp>
    </p:spTree>
    <p:extLst>
      <p:ext uri="{BB962C8B-B14F-4D97-AF65-F5344CB8AC3E}">
        <p14:creationId xmlns:p14="http://schemas.microsoft.com/office/powerpoint/2010/main" val="415876737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2"/>
                </a:solidFill>
              </a:rPr>
              <a:t>In closing </a:t>
            </a:r>
            <a:endParaRPr lang="en-US" dirty="0">
              <a:solidFill>
                <a:schemeClr val="tx2"/>
              </a:solidFill>
            </a:endParaRPr>
          </a:p>
        </p:txBody>
      </p:sp>
      <p:sp>
        <p:nvSpPr>
          <p:cNvPr id="3" name="Subtitle 2"/>
          <p:cNvSpPr>
            <a:spLocks noGrp="1"/>
          </p:cNvSpPr>
          <p:nvPr>
            <p:ph type="subTitle" idx="1"/>
          </p:nvPr>
        </p:nvSpPr>
        <p:spPr/>
        <p:txBody>
          <a:bodyPr/>
          <a:lstStyle/>
          <a:p>
            <a:r>
              <a:rPr lang="en-US" b="1" dirty="0" smtClean="0">
                <a:solidFill>
                  <a:schemeClr val="tx2"/>
                </a:solidFill>
              </a:rPr>
              <a:t>Hope this was useful information…</a:t>
            </a:r>
            <a:endParaRPr lang="en-US" b="1" dirty="0">
              <a:solidFill>
                <a:schemeClr val="tx2"/>
              </a:solidFill>
            </a:endParaRPr>
          </a:p>
        </p:txBody>
      </p:sp>
    </p:spTree>
    <p:extLst>
      <p:ext uri="{BB962C8B-B14F-4D97-AF65-F5344CB8AC3E}">
        <p14:creationId xmlns:p14="http://schemas.microsoft.com/office/powerpoint/2010/main" val="839081903"/>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Logistics</a:t>
            </a:r>
            <a:endParaRPr lang="en-US" dirty="0"/>
          </a:p>
        </p:txBody>
      </p:sp>
      <p:sp>
        <p:nvSpPr>
          <p:cNvPr id="3" name="Text Placeholder 2"/>
          <p:cNvSpPr>
            <a:spLocks noGrp="1"/>
          </p:cNvSpPr>
          <p:nvPr>
            <p:ph type="body" idx="1"/>
          </p:nvPr>
        </p:nvSpPr>
        <p:spPr/>
        <p:txBody>
          <a:bodyPr/>
          <a:lstStyle/>
          <a:p>
            <a:r>
              <a:rPr lang="en-US" dirty="0" smtClean="0"/>
              <a:t>http</a:t>
            </a:r>
            <a:r>
              <a:rPr lang="en-US" dirty="0"/>
              <a:t>://</a:t>
            </a:r>
            <a:r>
              <a:rPr lang="en-US" dirty="0" smtClean="0"/>
              <a:t>lzno.tk/azure-build-yourconf</a:t>
            </a:r>
          </a:p>
          <a:p>
            <a:pPr lvl="1"/>
            <a:r>
              <a:rPr lang="en-US" dirty="0" smtClean="0"/>
              <a:t>Pull Source, Slides, </a:t>
            </a:r>
            <a:r>
              <a:rPr lang="en-US" dirty="0" err="1" smtClean="0"/>
              <a:t>Misc</a:t>
            </a:r>
            <a:endParaRPr lang="en-US" dirty="0" smtClean="0"/>
          </a:p>
          <a:p>
            <a:r>
              <a:rPr lang="en-US" dirty="0"/>
              <a:t>http://</a:t>
            </a:r>
            <a:r>
              <a:rPr lang="en-US" dirty="0" smtClean="0"/>
              <a:t>lzno.tk/yourconf-code</a:t>
            </a:r>
          </a:p>
          <a:p>
            <a:pPr lvl="1"/>
            <a:r>
              <a:rPr lang="en-US" dirty="0" smtClean="0"/>
              <a:t>Deployment Repository</a:t>
            </a:r>
          </a:p>
          <a:p>
            <a:pPr lvl="1"/>
            <a:r>
              <a:rPr lang="en-US" dirty="0" smtClean="0"/>
              <a:t>Full Source</a:t>
            </a:r>
            <a:endParaRPr lang="en-US" dirty="0" smtClean="0"/>
          </a:p>
          <a:p>
            <a:r>
              <a:rPr lang="en-US" dirty="0"/>
              <a:t>http://</a:t>
            </a:r>
            <a:r>
              <a:rPr lang="en-US" dirty="0" smtClean="0"/>
              <a:t>lzno.tk/yourconf-videohub</a:t>
            </a:r>
          </a:p>
          <a:p>
            <a:pPr lvl="1"/>
            <a:r>
              <a:rPr lang="en-US" dirty="0" smtClean="0"/>
              <a:t>Video </a:t>
            </a:r>
            <a:r>
              <a:rPr lang="en-US" dirty="0" err="1" smtClean="0"/>
              <a:t>SignalR</a:t>
            </a:r>
            <a:r>
              <a:rPr lang="en-US" dirty="0" smtClean="0"/>
              <a:t> Hub</a:t>
            </a:r>
            <a:endParaRPr lang="en-US" dirty="0" smtClean="0"/>
          </a:p>
        </p:txBody>
      </p:sp>
    </p:spTree>
    <p:extLst>
      <p:ext uri="{BB962C8B-B14F-4D97-AF65-F5344CB8AC3E}">
        <p14:creationId xmlns:p14="http://schemas.microsoft.com/office/powerpoint/2010/main" val="41818800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Text Placeholder 2"/>
          <p:cNvSpPr>
            <a:spLocks noGrp="1"/>
          </p:cNvSpPr>
          <p:nvPr>
            <p:ph type="body" idx="1"/>
          </p:nvPr>
        </p:nvSpPr>
        <p:spPr/>
        <p:txBody>
          <a:bodyPr/>
          <a:lstStyle/>
          <a:p>
            <a:r>
              <a:rPr lang="en-US" dirty="0" smtClean="0"/>
              <a:t>javier@lozanotek.com</a:t>
            </a:r>
          </a:p>
          <a:p>
            <a:r>
              <a:rPr lang="en-US" dirty="0" smtClean="0"/>
              <a:t>@</a:t>
            </a:r>
            <a:r>
              <a:rPr lang="en-US" dirty="0" err="1" smtClean="0"/>
              <a:t>jglozano</a:t>
            </a:r>
            <a:endParaRPr lang="en-US" dirty="0" smtClean="0"/>
          </a:p>
          <a:p>
            <a:r>
              <a:rPr lang="en-US" dirty="0" smtClean="0"/>
              <a:t>http://jglozano.io</a:t>
            </a:r>
          </a:p>
          <a:p>
            <a:endParaRPr lang="en-US" dirty="0"/>
          </a:p>
          <a:p>
            <a:r>
              <a:rPr lang="en-US" dirty="0" smtClean="0"/>
              <a:t>http://lzno.tk/aspnet5-unleashed</a:t>
            </a:r>
            <a:endParaRPr lang="en-US" dirty="0"/>
          </a:p>
        </p:txBody>
      </p:sp>
      <p:pic>
        <p:nvPicPr>
          <p:cNvPr id="4" name="Picture 2" descr="C:\Users\javier\Pictures\mvp_logo.jpg"/>
          <p:cNvPicPr>
            <a:picLocks noChangeAspect="1" noChangeArrowheads="1"/>
          </p:cNvPicPr>
          <p:nvPr/>
        </p:nvPicPr>
        <p:blipFill>
          <a:blip r:embed="rId2" cstate="print"/>
          <a:srcRect/>
          <a:stretch>
            <a:fillRect/>
          </a:stretch>
        </p:blipFill>
        <p:spPr bwMode="auto">
          <a:xfrm>
            <a:off x="7936089" y="2228850"/>
            <a:ext cx="2336800" cy="709386"/>
          </a:xfrm>
          <a:prstGeom prst="rect">
            <a:avLst/>
          </a:prstGeom>
          <a:noFill/>
          <a:ln w="9525">
            <a:noFill/>
            <a:miter lim="800000"/>
            <a:headEnd/>
            <a:tailEnd/>
          </a:ln>
        </p:spPr>
      </p:pic>
      <p:pic>
        <p:nvPicPr>
          <p:cNvPr id="5" name="Picture 3" descr="C:\Users\javier\Pictures\aspinsiders_logo.gif"/>
          <p:cNvPicPr>
            <a:picLocks noChangeAspect="1" noChangeArrowheads="1"/>
          </p:cNvPicPr>
          <p:nvPr/>
        </p:nvPicPr>
        <p:blipFill>
          <a:blip r:embed="rId3" cstate="print"/>
          <a:srcRect/>
          <a:stretch>
            <a:fillRect/>
          </a:stretch>
        </p:blipFill>
        <p:spPr bwMode="auto">
          <a:xfrm>
            <a:off x="8156223" y="1409700"/>
            <a:ext cx="2116667" cy="571500"/>
          </a:xfrm>
          <a:prstGeom prst="rect">
            <a:avLst/>
          </a:prstGeom>
          <a:noFill/>
          <a:ln w="9525">
            <a:noFill/>
            <a:miter lim="800000"/>
            <a:headEnd/>
            <a:tailEnd/>
          </a:ln>
        </p:spPr>
      </p:pic>
    </p:spTree>
    <p:extLst>
      <p:ext uri="{BB962C8B-B14F-4D97-AF65-F5344CB8AC3E}">
        <p14:creationId xmlns:p14="http://schemas.microsoft.com/office/powerpoint/2010/main" val="274925874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2177143"/>
            <a:ext cx="11034445" cy="625248"/>
          </a:xfrm>
        </p:spPr>
        <p:txBody>
          <a:bodyPr>
            <a:normAutofit/>
          </a:bodyPr>
          <a:lstStyle/>
          <a:p>
            <a:r>
              <a:rPr lang="en-US" sz="2800" b="1" cap="all" dirty="0" smtClean="0">
                <a:solidFill>
                  <a:schemeClr val="tx2"/>
                </a:solidFill>
                <a:latin typeface="+mn-lt"/>
              </a:rPr>
              <a:t>CAVEAT</a:t>
            </a:r>
            <a:endParaRPr lang="en-US" sz="2800" b="1" cap="all" dirty="0">
              <a:solidFill>
                <a:schemeClr val="tx2"/>
              </a:solidFill>
              <a:latin typeface="+mn-lt"/>
            </a:endParaRPr>
          </a:p>
        </p:txBody>
      </p:sp>
      <p:sp>
        <p:nvSpPr>
          <p:cNvPr id="3" name="Subtitle 2"/>
          <p:cNvSpPr>
            <a:spLocks noGrp="1"/>
          </p:cNvSpPr>
          <p:nvPr>
            <p:ph type="subTitle" idx="1"/>
          </p:nvPr>
        </p:nvSpPr>
        <p:spPr>
          <a:xfrm>
            <a:off x="606175" y="2894466"/>
            <a:ext cx="11034445" cy="1655762"/>
          </a:xfrm>
        </p:spPr>
        <p:txBody>
          <a:bodyPr>
            <a:normAutofit lnSpcReduction="10000"/>
          </a:bodyPr>
          <a:lstStyle/>
          <a:p>
            <a:pPr lvl="0">
              <a:lnSpc>
                <a:spcPct val="100000"/>
              </a:lnSpc>
              <a:spcBef>
                <a:spcPts val="0"/>
              </a:spcBef>
              <a:tabLst>
                <a:tab pos="1110625" algn="l"/>
              </a:tabLst>
            </a:pPr>
            <a:r>
              <a:rPr lang="en-US" sz="5506" b="1" dirty="0" smtClean="0">
                <a:solidFill>
                  <a:schemeClr val="tx2"/>
                </a:solidFill>
                <a:latin typeface="+mj-lt"/>
              </a:rPr>
              <a:t>I will not be showing how to stream live video with Azure.</a:t>
            </a:r>
            <a:endParaRPr lang="en-US" sz="5506" b="1" dirty="0">
              <a:solidFill>
                <a:schemeClr val="tx2"/>
              </a:solidFill>
              <a:latin typeface="+mj-lt"/>
            </a:endParaRPr>
          </a:p>
        </p:txBody>
      </p:sp>
    </p:spTree>
    <p:extLst>
      <p:ext uri="{BB962C8B-B14F-4D97-AF65-F5344CB8AC3E}">
        <p14:creationId xmlns:p14="http://schemas.microsoft.com/office/powerpoint/2010/main" val="17368723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Text Placeholder 2"/>
          <p:cNvSpPr>
            <a:spLocks noGrp="1"/>
          </p:cNvSpPr>
          <p:nvPr>
            <p:ph type="body" idx="1"/>
          </p:nvPr>
        </p:nvSpPr>
        <p:spPr/>
        <p:txBody>
          <a:bodyPr/>
          <a:lstStyle/>
          <a:p>
            <a:r>
              <a:rPr lang="en-US" dirty="0" smtClean="0"/>
              <a:t>javier@lozanotek.com</a:t>
            </a:r>
          </a:p>
          <a:p>
            <a:r>
              <a:rPr lang="en-US" dirty="0" smtClean="0"/>
              <a:t>@</a:t>
            </a:r>
            <a:r>
              <a:rPr lang="en-US" dirty="0" err="1" smtClean="0"/>
              <a:t>jglozano</a:t>
            </a:r>
            <a:endParaRPr lang="en-US" dirty="0" smtClean="0"/>
          </a:p>
          <a:p>
            <a:r>
              <a:rPr lang="en-US" dirty="0" smtClean="0"/>
              <a:t>http://jglozano.io</a:t>
            </a:r>
          </a:p>
          <a:p>
            <a:endParaRPr lang="en-US" dirty="0"/>
          </a:p>
          <a:p>
            <a:r>
              <a:rPr lang="en-US" dirty="0" smtClean="0"/>
              <a:t>http://lzno.tk/aspnet5-unleashed</a:t>
            </a:r>
            <a:endParaRPr lang="en-US" dirty="0"/>
          </a:p>
        </p:txBody>
      </p:sp>
      <p:pic>
        <p:nvPicPr>
          <p:cNvPr id="4" name="Picture 2" descr="C:\Users\javier\Pictures\mvp_logo.jpg"/>
          <p:cNvPicPr>
            <a:picLocks noChangeAspect="1" noChangeArrowheads="1"/>
          </p:cNvPicPr>
          <p:nvPr/>
        </p:nvPicPr>
        <p:blipFill>
          <a:blip r:embed="rId2" cstate="print"/>
          <a:srcRect/>
          <a:stretch>
            <a:fillRect/>
          </a:stretch>
        </p:blipFill>
        <p:spPr bwMode="auto">
          <a:xfrm>
            <a:off x="7936089" y="2228850"/>
            <a:ext cx="2336800" cy="709386"/>
          </a:xfrm>
          <a:prstGeom prst="rect">
            <a:avLst/>
          </a:prstGeom>
          <a:noFill/>
          <a:ln w="9525">
            <a:noFill/>
            <a:miter lim="800000"/>
            <a:headEnd/>
            <a:tailEnd/>
          </a:ln>
        </p:spPr>
      </p:pic>
      <p:pic>
        <p:nvPicPr>
          <p:cNvPr id="5" name="Picture 3" descr="C:\Users\javier\Pictures\aspinsiders_logo.gif"/>
          <p:cNvPicPr>
            <a:picLocks noChangeAspect="1" noChangeArrowheads="1"/>
          </p:cNvPicPr>
          <p:nvPr/>
        </p:nvPicPr>
        <p:blipFill>
          <a:blip r:embed="rId3" cstate="print"/>
          <a:srcRect/>
          <a:stretch>
            <a:fillRect/>
          </a:stretch>
        </p:blipFill>
        <p:spPr bwMode="auto">
          <a:xfrm>
            <a:off x="8156223" y="1409700"/>
            <a:ext cx="2116667" cy="571500"/>
          </a:xfrm>
          <a:prstGeom prst="rect">
            <a:avLst/>
          </a:prstGeom>
          <a:noFill/>
          <a:ln w="9525">
            <a:noFill/>
            <a:miter lim="800000"/>
            <a:headEnd/>
            <a:tailEnd/>
          </a:ln>
        </p:spPr>
      </p:pic>
    </p:spTree>
    <p:extLst>
      <p:ext uri="{BB962C8B-B14F-4D97-AF65-F5344CB8AC3E}">
        <p14:creationId xmlns:p14="http://schemas.microsoft.com/office/powerpoint/2010/main" val="3621403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Logistics</a:t>
            </a:r>
            <a:endParaRPr lang="en-US" dirty="0"/>
          </a:p>
        </p:txBody>
      </p:sp>
      <p:sp>
        <p:nvSpPr>
          <p:cNvPr id="3" name="Text Placeholder 2"/>
          <p:cNvSpPr>
            <a:spLocks noGrp="1"/>
          </p:cNvSpPr>
          <p:nvPr>
            <p:ph type="body" idx="1"/>
          </p:nvPr>
        </p:nvSpPr>
        <p:spPr/>
        <p:txBody>
          <a:bodyPr/>
          <a:lstStyle/>
          <a:p>
            <a:r>
              <a:rPr lang="en-US" dirty="0" smtClean="0"/>
              <a:t>http</a:t>
            </a:r>
            <a:r>
              <a:rPr lang="en-US" dirty="0"/>
              <a:t>://</a:t>
            </a:r>
            <a:r>
              <a:rPr lang="en-US" dirty="0" smtClean="0"/>
              <a:t>lzno.tk/azure-build-yourconf</a:t>
            </a:r>
          </a:p>
          <a:p>
            <a:pPr lvl="1"/>
            <a:r>
              <a:rPr lang="en-US" dirty="0" smtClean="0"/>
              <a:t>Pull Source, Slides, </a:t>
            </a:r>
            <a:r>
              <a:rPr lang="en-US" dirty="0" err="1" smtClean="0"/>
              <a:t>Misc</a:t>
            </a:r>
            <a:endParaRPr lang="en-US" dirty="0" smtClean="0"/>
          </a:p>
          <a:p>
            <a:r>
              <a:rPr lang="en-US" dirty="0"/>
              <a:t>http://</a:t>
            </a:r>
            <a:r>
              <a:rPr lang="en-US" dirty="0" smtClean="0"/>
              <a:t>lzno.tk/yourconf-code</a:t>
            </a:r>
          </a:p>
          <a:p>
            <a:pPr lvl="1"/>
            <a:r>
              <a:rPr lang="en-US" dirty="0" smtClean="0"/>
              <a:t>Deployment Repository</a:t>
            </a:r>
          </a:p>
          <a:p>
            <a:pPr lvl="1"/>
            <a:r>
              <a:rPr lang="en-US" dirty="0" smtClean="0"/>
              <a:t>Full Source</a:t>
            </a:r>
            <a:endParaRPr lang="en-US" dirty="0" smtClean="0"/>
          </a:p>
          <a:p>
            <a:r>
              <a:rPr lang="en-US" dirty="0"/>
              <a:t>http://</a:t>
            </a:r>
            <a:r>
              <a:rPr lang="en-US" dirty="0" smtClean="0"/>
              <a:t>lzno.tk/yourconf-videohub</a:t>
            </a:r>
          </a:p>
          <a:p>
            <a:pPr lvl="1"/>
            <a:r>
              <a:rPr lang="en-US" dirty="0" smtClean="0"/>
              <a:t>Video </a:t>
            </a:r>
            <a:r>
              <a:rPr lang="en-US" dirty="0" err="1" smtClean="0"/>
              <a:t>SignalR</a:t>
            </a:r>
            <a:r>
              <a:rPr lang="en-US" dirty="0" smtClean="0"/>
              <a:t> Hub</a:t>
            </a:r>
            <a:endParaRPr lang="en-US" dirty="0" smtClean="0"/>
          </a:p>
        </p:txBody>
      </p:sp>
    </p:spTree>
    <p:extLst>
      <p:ext uri="{BB962C8B-B14F-4D97-AF65-F5344CB8AC3E}">
        <p14:creationId xmlns:p14="http://schemas.microsoft.com/office/powerpoint/2010/main" val="121826566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2177143"/>
            <a:ext cx="11034445" cy="625248"/>
          </a:xfrm>
        </p:spPr>
        <p:txBody>
          <a:bodyPr>
            <a:normAutofit/>
          </a:bodyPr>
          <a:lstStyle/>
          <a:p>
            <a:r>
              <a:rPr lang="en-US" sz="2800" b="1" cap="all" dirty="0" smtClean="0">
                <a:solidFill>
                  <a:schemeClr val="tx2"/>
                </a:solidFill>
                <a:latin typeface="+mn-lt"/>
              </a:rPr>
              <a:t>GOAL #1</a:t>
            </a:r>
            <a:endParaRPr lang="en-US" sz="2800" b="1" cap="all" dirty="0">
              <a:solidFill>
                <a:schemeClr val="tx2"/>
              </a:solidFill>
              <a:latin typeface="+mn-lt"/>
            </a:endParaRPr>
          </a:p>
        </p:txBody>
      </p:sp>
      <p:sp>
        <p:nvSpPr>
          <p:cNvPr id="3" name="Subtitle 2"/>
          <p:cNvSpPr>
            <a:spLocks noGrp="1"/>
          </p:cNvSpPr>
          <p:nvPr>
            <p:ph type="subTitle" idx="1"/>
          </p:nvPr>
        </p:nvSpPr>
        <p:spPr>
          <a:xfrm>
            <a:off x="606175" y="2894466"/>
            <a:ext cx="11034445" cy="1655762"/>
          </a:xfrm>
        </p:spPr>
        <p:txBody>
          <a:bodyPr>
            <a:normAutofit fontScale="92500"/>
          </a:bodyPr>
          <a:lstStyle/>
          <a:p>
            <a:pPr lvl="0">
              <a:lnSpc>
                <a:spcPct val="100000"/>
              </a:lnSpc>
              <a:spcBef>
                <a:spcPts val="0"/>
              </a:spcBef>
              <a:tabLst>
                <a:tab pos="1110625" algn="l"/>
              </a:tabLst>
            </a:pPr>
            <a:r>
              <a:rPr lang="en-US" altLang="ja-JP" sz="5506" b="1" dirty="0" smtClean="0">
                <a:solidFill>
                  <a:schemeClr val="tx2"/>
                </a:solidFill>
                <a:latin typeface="+mj-lt"/>
              </a:rPr>
              <a:t>Provide a solution-based look on how to use and configure Azure services.</a:t>
            </a:r>
            <a:endParaRPr lang="en-US" sz="5506" b="1" dirty="0">
              <a:solidFill>
                <a:schemeClr val="tx2"/>
              </a:solidFill>
              <a:latin typeface="+mj-lt"/>
            </a:endParaRPr>
          </a:p>
        </p:txBody>
      </p:sp>
    </p:spTree>
    <p:extLst>
      <p:ext uri="{BB962C8B-B14F-4D97-AF65-F5344CB8AC3E}">
        <p14:creationId xmlns:p14="http://schemas.microsoft.com/office/powerpoint/2010/main" val="207721437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2177143"/>
            <a:ext cx="11034445" cy="625248"/>
          </a:xfrm>
        </p:spPr>
        <p:txBody>
          <a:bodyPr>
            <a:normAutofit/>
          </a:bodyPr>
          <a:lstStyle/>
          <a:p>
            <a:r>
              <a:rPr lang="en-US" sz="2800" b="1" cap="all" dirty="0" smtClean="0">
                <a:solidFill>
                  <a:schemeClr val="tx2"/>
                </a:solidFill>
                <a:latin typeface="+mn-lt"/>
              </a:rPr>
              <a:t>GOAL #2</a:t>
            </a:r>
            <a:endParaRPr lang="en-US" sz="2800" b="1" cap="all" dirty="0">
              <a:solidFill>
                <a:schemeClr val="tx2"/>
              </a:solidFill>
              <a:latin typeface="+mn-lt"/>
            </a:endParaRPr>
          </a:p>
        </p:txBody>
      </p:sp>
      <p:sp>
        <p:nvSpPr>
          <p:cNvPr id="3" name="Subtitle 2"/>
          <p:cNvSpPr>
            <a:spLocks noGrp="1"/>
          </p:cNvSpPr>
          <p:nvPr>
            <p:ph type="subTitle" idx="1"/>
          </p:nvPr>
        </p:nvSpPr>
        <p:spPr>
          <a:xfrm>
            <a:off x="606175" y="2894466"/>
            <a:ext cx="11034445" cy="1655762"/>
          </a:xfrm>
        </p:spPr>
        <p:txBody>
          <a:bodyPr>
            <a:noAutofit/>
          </a:bodyPr>
          <a:lstStyle/>
          <a:p>
            <a:pPr lvl="0">
              <a:lnSpc>
                <a:spcPct val="100000"/>
              </a:lnSpc>
              <a:spcBef>
                <a:spcPts val="0"/>
              </a:spcBef>
              <a:tabLst>
                <a:tab pos="1110625" algn="l"/>
              </a:tabLst>
            </a:pPr>
            <a:r>
              <a:rPr lang="en-US" sz="5100" b="1" dirty="0" smtClean="0">
                <a:solidFill>
                  <a:schemeClr val="tx2"/>
                </a:solidFill>
                <a:latin typeface="+mj-lt"/>
              </a:rPr>
              <a:t>Implement features in your application by leveraging Azure</a:t>
            </a:r>
            <a:r>
              <a:rPr lang="en-US" sz="5100" b="1" dirty="0">
                <a:solidFill>
                  <a:schemeClr val="tx2"/>
                </a:solidFill>
                <a:latin typeface="+mj-lt"/>
              </a:rPr>
              <a:t> </a:t>
            </a:r>
            <a:r>
              <a:rPr lang="en-US" sz="5100" b="1" dirty="0" smtClean="0">
                <a:solidFill>
                  <a:schemeClr val="tx2"/>
                </a:solidFill>
                <a:latin typeface="+mj-lt"/>
              </a:rPr>
              <a:t>&amp; 3</a:t>
            </a:r>
            <a:r>
              <a:rPr lang="en-US" sz="5100" b="1" baseline="30000" dirty="0" smtClean="0">
                <a:solidFill>
                  <a:schemeClr val="tx2"/>
                </a:solidFill>
                <a:latin typeface="+mj-lt"/>
              </a:rPr>
              <a:t>rd</a:t>
            </a:r>
            <a:r>
              <a:rPr lang="en-US" sz="5100" b="1" dirty="0" smtClean="0">
                <a:solidFill>
                  <a:schemeClr val="tx2"/>
                </a:solidFill>
                <a:latin typeface="+mj-lt"/>
              </a:rPr>
              <a:t> party services.</a:t>
            </a:r>
          </a:p>
        </p:txBody>
      </p:sp>
    </p:spTree>
    <p:extLst>
      <p:ext uri="{BB962C8B-B14F-4D97-AF65-F5344CB8AC3E}">
        <p14:creationId xmlns:p14="http://schemas.microsoft.com/office/powerpoint/2010/main" val="137216462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2177143"/>
            <a:ext cx="11034445" cy="625248"/>
          </a:xfrm>
        </p:spPr>
        <p:txBody>
          <a:bodyPr>
            <a:normAutofit/>
          </a:bodyPr>
          <a:lstStyle/>
          <a:p>
            <a:r>
              <a:rPr lang="en-US" sz="2800" b="1" cap="all" dirty="0" smtClean="0">
                <a:solidFill>
                  <a:schemeClr val="tx2"/>
                </a:solidFill>
                <a:latin typeface="+mn-lt"/>
              </a:rPr>
              <a:t>GOAL #3</a:t>
            </a:r>
            <a:endParaRPr lang="en-US" sz="2800" b="1" cap="all" dirty="0">
              <a:solidFill>
                <a:schemeClr val="tx2"/>
              </a:solidFill>
              <a:latin typeface="+mn-lt"/>
            </a:endParaRPr>
          </a:p>
        </p:txBody>
      </p:sp>
      <p:sp>
        <p:nvSpPr>
          <p:cNvPr id="3" name="Subtitle 2"/>
          <p:cNvSpPr>
            <a:spLocks noGrp="1"/>
          </p:cNvSpPr>
          <p:nvPr>
            <p:ph type="subTitle" idx="1"/>
          </p:nvPr>
        </p:nvSpPr>
        <p:spPr>
          <a:xfrm>
            <a:off x="606175" y="2894466"/>
            <a:ext cx="11034445" cy="1655762"/>
          </a:xfrm>
        </p:spPr>
        <p:txBody>
          <a:bodyPr>
            <a:noAutofit/>
          </a:bodyPr>
          <a:lstStyle/>
          <a:p>
            <a:pPr lvl="0">
              <a:lnSpc>
                <a:spcPct val="100000"/>
              </a:lnSpc>
              <a:spcBef>
                <a:spcPts val="0"/>
              </a:spcBef>
              <a:tabLst>
                <a:tab pos="1110625" algn="l"/>
              </a:tabLst>
            </a:pPr>
            <a:r>
              <a:rPr lang="en-US" sz="5100" b="1" dirty="0" smtClean="0">
                <a:solidFill>
                  <a:schemeClr val="tx2"/>
                </a:solidFill>
                <a:latin typeface="+mj-lt"/>
              </a:rPr>
              <a:t>Show an ASP.NET</a:t>
            </a:r>
            <a:r>
              <a:rPr lang="en-US" sz="5100" b="1" dirty="0">
                <a:solidFill>
                  <a:schemeClr val="tx2"/>
                </a:solidFill>
                <a:latin typeface="+mj-lt"/>
              </a:rPr>
              <a:t> </a:t>
            </a:r>
            <a:r>
              <a:rPr lang="en-US" sz="5100" b="1" dirty="0" smtClean="0">
                <a:solidFill>
                  <a:schemeClr val="tx2"/>
                </a:solidFill>
                <a:latin typeface="+mj-lt"/>
              </a:rPr>
              <a:t>perspective on how to build awesome applications on Azure.</a:t>
            </a:r>
          </a:p>
        </p:txBody>
      </p:sp>
    </p:spTree>
    <p:extLst>
      <p:ext uri="{BB962C8B-B14F-4D97-AF65-F5344CB8AC3E}">
        <p14:creationId xmlns:p14="http://schemas.microsoft.com/office/powerpoint/2010/main" val="323444491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2"/>
                </a:solidFill>
              </a:rPr>
              <a:t>How did we get here? </a:t>
            </a:r>
            <a:endParaRPr lang="en-US" dirty="0">
              <a:solidFill>
                <a:schemeClr val="tx2"/>
              </a:solidFill>
            </a:endParaRPr>
          </a:p>
        </p:txBody>
      </p:sp>
      <p:sp>
        <p:nvSpPr>
          <p:cNvPr id="3" name="Subtitle 2"/>
          <p:cNvSpPr>
            <a:spLocks noGrp="1"/>
          </p:cNvSpPr>
          <p:nvPr>
            <p:ph type="subTitle" idx="1"/>
          </p:nvPr>
        </p:nvSpPr>
        <p:spPr/>
        <p:txBody>
          <a:bodyPr/>
          <a:lstStyle/>
          <a:p>
            <a:r>
              <a:rPr lang="en-US" b="1" dirty="0" smtClean="0"/>
              <a:t>It took a little luck and a lot of hard work…</a:t>
            </a:r>
            <a:endParaRPr lang="en-US" b="1" dirty="0"/>
          </a:p>
        </p:txBody>
      </p:sp>
    </p:spTree>
    <p:extLst>
      <p:ext uri="{BB962C8B-B14F-4D97-AF65-F5344CB8AC3E}">
        <p14:creationId xmlns:p14="http://schemas.microsoft.com/office/powerpoint/2010/main" val="113300115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SQLintersec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 dev fall15.pptx" id="{F4B7ECA5-53B6-4FF7-88EC-1114B6F35FBE}" vid="{B1604D42-E843-4DF0-960A-B9236AB858BC}"/>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400</TotalTime>
  <Words>1034</Words>
  <Application>Microsoft Office PowerPoint</Application>
  <PresentationFormat>Widescreen</PresentationFormat>
  <Paragraphs>195</Paragraphs>
  <Slides>26</Slides>
  <Notes>4</Notes>
  <HiddenSlides>0</HiddenSlides>
  <MMClips>0</MMClips>
  <ScaleCrop>false</ScaleCrop>
  <HeadingPairs>
    <vt:vector size="6" baseType="variant">
      <vt:variant>
        <vt:lpstr>Fonts Used</vt:lpstr>
      </vt:variant>
      <vt:variant>
        <vt:i4>12</vt:i4>
      </vt:variant>
      <vt:variant>
        <vt:lpstr>Theme</vt:lpstr>
      </vt:variant>
      <vt:variant>
        <vt:i4>7</vt:i4>
      </vt:variant>
      <vt:variant>
        <vt:lpstr>Slide Titles</vt:lpstr>
      </vt:variant>
      <vt:variant>
        <vt:i4>26</vt:i4>
      </vt:variant>
    </vt:vector>
  </HeadingPairs>
  <TitlesOfParts>
    <vt:vector size="45" baseType="lpstr">
      <vt:lpstr>Arial</vt:lpstr>
      <vt:lpstr>Calibri</vt:lpstr>
      <vt:lpstr>Calibri Light</vt:lpstr>
      <vt:lpstr>Cambria</vt:lpstr>
      <vt:lpstr>HG明朝B</vt:lpstr>
      <vt:lpstr>Mangal</vt:lpstr>
      <vt:lpstr>Myriad Pro</vt:lpstr>
      <vt:lpstr>Segoe UI</vt:lpstr>
      <vt:lpstr>Segoe UI Light</vt:lpstr>
      <vt:lpstr>Segoe UI Semibold</vt:lpstr>
      <vt:lpstr>Verdana</vt:lpstr>
      <vt:lpstr>Wingdings</vt:lpstr>
      <vt:lpstr>Deck Title Slide</vt:lpstr>
      <vt:lpstr>Azure Green</vt:lpstr>
      <vt:lpstr>Azure Graphite</vt:lpstr>
      <vt:lpstr>Azure Dark</vt:lpstr>
      <vt:lpstr>Azure Basic</vt:lpstr>
      <vt:lpstr>Azure Noir</vt:lpstr>
      <vt:lpstr>SQLintersection</vt:lpstr>
      <vt:lpstr> Build Your Virtual Conference with Microsoft Azure</vt:lpstr>
      <vt:lpstr>Overview</vt:lpstr>
      <vt:lpstr>CAVEAT</vt:lpstr>
      <vt:lpstr>About Me</vt:lpstr>
      <vt:lpstr>Logistics</vt:lpstr>
      <vt:lpstr>GOAL #1</vt:lpstr>
      <vt:lpstr>GOAL #2</vt:lpstr>
      <vt:lpstr>GOAL #3</vt:lpstr>
      <vt:lpstr>How did we get here? </vt:lpstr>
      <vt:lpstr>PowerPoint Presentation</vt:lpstr>
      <vt:lpstr>mvcConf 1 &amp; 2</vt:lpstr>
      <vt:lpstr>PowerPoint Presentation</vt:lpstr>
      <vt:lpstr>Fast and Nimble</vt:lpstr>
      <vt:lpstr>aspConf 1 &amp; 2</vt:lpstr>
      <vt:lpstr>PowerPoint Presentation</vt:lpstr>
      <vt:lpstr>dotnetConf 1 &amp; 2</vt:lpstr>
      <vt:lpstr>PowerPoint Presentation</vt:lpstr>
      <vt:lpstr>Building yourConf </vt:lpstr>
      <vt:lpstr>yourConf 2015</vt:lpstr>
      <vt:lpstr>yourConf 2015</vt:lpstr>
      <vt:lpstr>Our Toolset</vt:lpstr>
      <vt:lpstr>CAVEAT</vt:lpstr>
      <vt:lpstr>Demos </vt:lpstr>
      <vt:lpstr>In closing </vt:lpstr>
      <vt:lpstr>Logistics</vt:lpstr>
      <vt:lpstr>About Me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Javier Lozano</cp:lastModifiedBy>
  <cp:revision>85</cp:revision>
  <dcterms:created xsi:type="dcterms:W3CDTF">2013-08-05T17:04:56Z</dcterms:created>
  <dcterms:modified xsi:type="dcterms:W3CDTF">2015-10-23T03:12:03Z</dcterms:modified>
</cp:coreProperties>
</file>