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59" r:id="rId9"/>
    <p:sldId id="269" r:id="rId10"/>
    <p:sldId id="273" r:id="rId11"/>
    <p:sldId id="270" r:id="rId12"/>
    <p:sldId id="271" r:id="rId13"/>
    <p:sldId id="272" r:id="rId14"/>
    <p:sldId id="256" r:id="rId15"/>
    <p:sldId id="265" r:id="rId16"/>
    <p:sldId id="289" r:id="rId17"/>
    <p:sldId id="274" r:id="rId18"/>
    <p:sldId id="275" r:id="rId19"/>
    <p:sldId id="276" r:id="rId20"/>
    <p:sldId id="277" r:id="rId21"/>
    <p:sldId id="290" r:id="rId22"/>
    <p:sldId id="278" r:id="rId23"/>
    <p:sldId id="282" r:id="rId24"/>
    <p:sldId id="283" r:id="rId25"/>
    <p:sldId id="284" r:id="rId26"/>
    <p:sldId id="286" r:id="rId27"/>
    <p:sldId id="285" r:id="rId28"/>
    <p:sldId id="287" r:id="rId29"/>
    <p:sldId id="291"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66" d="100"/>
          <a:sy n="66" d="100"/>
        </p:scale>
        <p:origin x="4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9/14/2014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8758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8629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678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4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emf"/><Relationship Id="rId5" Type="http://schemas.openxmlformats.org/officeDocument/2006/relationships/slideLayout" Target="../slideLayouts/slideLayout20.xml"/><Relationship Id="rId10"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emf"/><Relationship Id="rId5" Type="http://schemas.openxmlformats.org/officeDocument/2006/relationships/slideLayout" Target="../slideLayouts/slideLayout28.xml"/><Relationship Id="rId10" Type="http://schemas.openxmlformats.org/officeDocument/2006/relationships/image" Target="../media/image2.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1.emf"/><Relationship Id="rId5" Type="http://schemas.openxmlformats.org/officeDocument/2006/relationships/slideLayout" Target="../slideLayouts/slideLayout36.xml"/><Relationship Id="rId10" Type="http://schemas.openxmlformats.org/officeDocument/2006/relationships/image" Target="../media/image2.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4.emf"/><Relationship Id="rId5" Type="http://schemas.openxmlformats.org/officeDocument/2006/relationships/slideLayout" Target="../slideLayouts/slideLayout44.xml"/><Relationship Id="rId10" Type="http://schemas.openxmlformats.org/officeDocument/2006/relationships/image" Target="../media/image2.emf"/><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1.emf"/><Relationship Id="rId4" Type="http://schemas.openxmlformats.org/officeDocument/2006/relationships/slideLayout" Target="../slideLayouts/slideLayout51.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pic>
        <p:nvPicPr>
          <p:cNvPr id="4" name="Picture 3"/>
          <p:cNvPicPr>
            <a:picLocks noChangeAspect="1"/>
          </p:cNvPicPr>
          <p:nvPr userDrawn="1"/>
        </p:nvPicPr>
        <p:blipFill>
          <a:blip r:embed="rId7"/>
          <a:stretch>
            <a:fillRect/>
          </a:stretch>
        </p:blipFill>
        <p:spPr>
          <a:xfrm>
            <a:off x="550523" y="543243"/>
            <a:ext cx="1692572" cy="533528"/>
          </a:xfrm>
          <a:prstGeom prst="rect">
            <a:avLst/>
          </a:prstGeom>
        </p:spPr>
      </p:pic>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6" name="Picture 15"/>
          <p:cNvPicPr>
            <a:picLocks noChangeAspect="1"/>
          </p:cNvPicPr>
          <p:nvPr userDrawn="1"/>
        </p:nvPicPr>
        <p:blipFill>
          <a:blip r:embed="rId13"/>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1" r:id="rId9"/>
    <p:sldLayoutId id="2147483772"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pic>
        <p:nvPicPr>
          <p:cNvPr id="17" name="Picture 16"/>
          <p:cNvPicPr>
            <a:picLocks noChangeAspect="1"/>
          </p:cNvPicPr>
          <p:nvPr userDrawn="1"/>
        </p:nvPicPr>
        <p:blipFill>
          <a:blip r:embed="rId11"/>
          <a:stretch>
            <a:fillRect/>
          </a:stretch>
        </p:blipFill>
        <p:spPr>
          <a:xfrm>
            <a:off x="637713" y="6285596"/>
            <a:ext cx="1250908" cy="394308"/>
          </a:xfrm>
          <a:prstGeom prst="rect">
            <a:avLst/>
          </a:prstGeom>
        </p:spPr>
      </p:pic>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0"/>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 your Virtual Conference on Microsoft Azure</a:t>
            </a:r>
            <a:endParaRPr lang="en-US" dirty="0"/>
          </a:p>
        </p:txBody>
      </p:sp>
      <p:sp>
        <p:nvSpPr>
          <p:cNvPr id="6" name="Text Placeholder 5"/>
          <p:cNvSpPr>
            <a:spLocks noGrp="1"/>
          </p:cNvSpPr>
          <p:nvPr>
            <p:ph type="body" sz="quarter" idx="10"/>
          </p:nvPr>
        </p:nvSpPr>
        <p:spPr/>
        <p:txBody>
          <a:bodyPr/>
          <a:lstStyle/>
          <a:p>
            <a:r>
              <a:rPr lang="en-US" dirty="0" smtClean="0"/>
              <a:t>Javier Lozano</a:t>
            </a:r>
          </a:p>
          <a:p>
            <a:r>
              <a:rPr lang="en-US" dirty="0" smtClean="0"/>
              <a:t>Principal, lozanotek, Inc.</a:t>
            </a:r>
            <a:endParaRPr lang="en-US" dirty="0"/>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917932" cy="2792049"/>
            <a:chOff x="4563187" y="3841057"/>
            <a:chExt cx="3996495" cy="2848036"/>
          </a:xfrm>
        </p:grpSpPr>
        <p:sp>
          <p:nvSpPr>
            <p:cNvPr id="12" name="TextBox 11"/>
            <p:cNvSpPr txBox="1"/>
            <p:nvPr/>
          </p:nvSpPr>
          <p:spPr>
            <a:xfrm>
              <a:off x="5062419" y="6379527"/>
              <a:ext cx="3497263" cy="309566"/>
            </a:xfrm>
            <a:prstGeom prst="rect">
              <a:avLst/>
            </a:prstGeom>
            <a:noFill/>
          </p:spPr>
          <p:txBody>
            <a:bodyPr wrap="square" rtlCol="0">
              <a:spAutoFit/>
            </a:bodyPr>
            <a:lstStyle/>
            <a:p>
              <a:r>
                <a:rPr lang="en-US" sz="1372" dirty="0" smtClean="0">
                  <a:solidFill>
                    <a:srgbClr val="FFFFFF"/>
                  </a:solidFill>
                </a:rPr>
                <a:t>MICRO SITE – MAIN &amp; LIVE</a:t>
              </a:r>
              <a:endParaRPr lang="en-US" sz="1372" b="1" dirty="0">
                <a:solidFill>
                  <a:srgbClr val="FFFFFF"/>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bg1"/>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rgbClr val="FFFFFF"/>
                </a:solidFill>
                <a:cs typeface="Segoe UI Light" panose="020B0502040204020203" pitchFamily="34" charset="0"/>
              </a:rPr>
              <a:t>ACROSS 2 EVENTS</a:t>
            </a:r>
            <a:endParaRPr lang="en-US" sz="1961" b="1" dirty="0">
              <a:solidFill>
                <a:srgbClr val="FFFFFF"/>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1599" y="3412464"/>
            <a:ext cx="3323370" cy="2944268"/>
            <a:chOff x="232706" y="3760305"/>
            <a:chExt cx="3390011" cy="3003307"/>
          </a:xfrm>
        </p:grpSpPr>
        <p:sp>
          <p:nvSpPr>
            <p:cNvPr id="42" name="Rectangle 41"/>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1</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749357" y="6362682"/>
              <a:ext cx="2313382" cy="371244"/>
            </a:xfrm>
            <a:prstGeom prst="rect">
              <a:avLst/>
            </a:prstGeom>
            <a:noFill/>
          </p:spPr>
          <p:txBody>
            <a:bodyPr wrap="square" rtlCol="0">
              <a:spAutoFit/>
            </a:bodyPr>
            <a:lstStyle/>
            <a:p>
              <a:pPr algn="ctr"/>
              <a:r>
                <a:rPr lang="en-US" sz="1765" dirty="0" smtClean="0">
                  <a:solidFill>
                    <a:srgbClr val="FFFFFF"/>
                  </a:solidFill>
                </a:rPr>
                <a:t>2011</a:t>
              </a:r>
              <a:endParaRPr lang="en-US" sz="1765" dirty="0">
                <a:solidFill>
                  <a:srgbClr val="FFFFFF"/>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45" name="Rectangle 44"/>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776446" y="3315973"/>
            <a:ext cx="2830639" cy="3040759"/>
            <a:chOff x="735318" y="3735848"/>
            <a:chExt cx="2887399" cy="3101733"/>
          </a:xfrm>
        </p:grpSpPr>
        <p:sp>
          <p:nvSpPr>
            <p:cNvPr id="48" name="Rectangle 47"/>
            <p:cNvSpPr/>
            <p:nvPr/>
          </p:nvSpPr>
          <p:spPr>
            <a:xfrm>
              <a:off x="911497" y="3735848"/>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3</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35318" y="6466337"/>
              <a:ext cx="2313382" cy="371244"/>
            </a:xfrm>
            <a:prstGeom prst="rect">
              <a:avLst/>
            </a:prstGeom>
            <a:noFill/>
          </p:spPr>
          <p:txBody>
            <a:bodyPr wrap="square" rtlCol="0">
              <a:spAutoFit/>
            </a:bodyPr>
            <a:lstStyle/>
            <a:p>
              <a:pPr algn="ctr"/>
              <a:r>
                <a:rPr lang="en-US" sz="1765" dirty="0" smtClean="0">
                  <a:solidFill>
                    <a:srgbClr val="FFFFFF"/>
                  </a:solidFill>
                </a:rPr>
                <a:t>2012</a:t>
              </a:r>
              <a:endParaRPr lang="en-US" sz="1765" dirty="0">
                <a:solidFill>
                  <a:srgbClr val="FFFFFF"/>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53" name="Rectangle 52"/>
            <p:cNvSpPr/>
            <p:nvPr/>
          </p:nvSpPr>
          <p:spPr>
            <a:xfrm>
              <a:off x="1675426" y="5266013"/>
              <a:ext cx="1850094" cy="1497599"/>
            </a:xfrm>
            <a:prstGeom prst="rect">
              <a:avLst/>
            </a:prstGeom>
          </p:spPr>
          <p:txBody>
            <a:bodyPr wrap="square" anchor="b">
              <a:spAutoFit/>
            </a:bodyPr>
            <a:lstStyle/>
            <a:p>
              <a:pPr algn="ctr">
                <a:lnSpc>
                  <a:spcPct val="95000"/>
                </a:lnSpc>
                <a:buSzPct val="90000"/>
              </a:pPr>
              <a:endParaRPr lang="en-US" sz="9411" spc="-294" dirty="0">
                <a:solidFill>
                  <a:schemeClr val="bg1"/>
                </a:solidFill>
                <a:latin typeface="Segoe UI Light" panose="020B0502040204020203" pitchFamily="34" charset="0"/>
                <a:cs typeface="Segoe UI Light" panose="020B0502040204020203"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REGISTERED</a:t>
            </a:r>
          </a:p>
          <a:p>
            <a:pPr>
              <a:lnSpc>
                <a:spcPct val="95000"/>
              </a:lnSpc>
              <a:buSzPct val="90000"/>
            </a:pPr>
            <a:r>
              <a:rPr lang="en-US" sz="1961" b="1" dirty="0" smtClean="0">
                <a:solidFill>
                  <a:srgbClr val="FFFFFF"/>
                </a:solidFill>
                <a:cs typeface="Segoe UI Light" panose="020B0502040204020203" pitchFamily="34" charset="0"/>
              </a:rPr>
              <a:t>ATTENDEES</a:t>
            </a:r>
            <a:endParaRPr lang="en-US" sz="2800" b="1" dirty="0">
              <a:solidFill>
                <a:srgbClr val="FFFFFF"/>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APPLICATION</a:t>
            </a:r>
          </a:p>
          <a:p>
            <a:pPr>
              <a:lnSpc>
                <a:spcPct val="95000"/>
              </a:lnSpc>
              <a:buSzPct val="90000"/>
            </a:pPr>
            <a:r>
              <a:rPr lang="en-US" sz="1961" b="1" dirty="0" smtClean="0">
                <a:solidFill>
                  <a:srgbClr val="FFFFFF"/>
                </a:solidFill>
                <a:cs typeface="Segoe UI Light" panose="020B0502040204020203" pitchFamily="34" charset="0"/>
              </a:rPr>
              <a:t>STATISTICS</a:t>
            </a:r>
            <a:endParaRPr lang="en-US" sz="2800" b="1" dirty="0">
              <a:solidFill>
                <a:srgbClr val="FFFFFF"/>
              </a:solidFill>
              <a:cs typeface="Segoe UI Light" panose="020B0502040204020203" pitchFamily="34" charset="0"/>
            </a:endParaRPr>
          </a:p>
        </p:txBody>
      </p:sp>
      <p:sp>
        <p:nvSpPr>
          <p:cNvPr id="64" name="Rectangle 63"/>
          <p:cNvSpPr/>
          <p:nvPr/>
        </p:nvSpPr>
        <p:spPr>
          <a:xfrm>
            <a:off x="5316388" y="-13862"/>
            <a:ext cx="1723588" cy="2944268"/>
          </a:xfrm>
          <a:prstGeom prst="rect">
            <a:avLst/>
          </a:prstGeom>
        </p:spPr>
        <p:txBody>
          <a:bodyPr wrap="square" anchor="b">
            <a:spAutoFit/>
          </a:bodyPr>
          <a:lstStyle/>
          <a:p>
            <a:pPr>
              <a:lnSpc>
                <a:spcPct val="95000"/>
              </a:lnSpc>
              <a:buSzPct val="90000"/>
            </a:pPr>
            <a:r>
              <a:rPr lang="en-US" sz="19508" dirty="0">
                <a:solidFill>
                  <a:schemeClr val="bg1"/>
                </a:solidFill>
                <a:latin typeface="Segoe UI Light" panose="020B0502040204020203" pitchFamily="34" charset="0"/>
                <a:cs typeface="Segoe UI Light" panose="020B0502040204020203" pitchFamily="34" charset="0"/>
              </a:rPr>
              <a:t>1</a:t>
            </a:r>
            <a:endParaRPr lang="en-US" sz="13600" dirty="0">
              <a:solidFill>
                <a:srgbClr val="11C1FF"/>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3</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SESSIONS</a:t>
              </a:r>
              <a:endParaRPr lang="en-US" sz="3137" b="1" dirty="0">
                <a:solidFill>
                  <a:srgbClr val="11C1FF"/>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0</a:t>
              </a:r>
              <a:endParaRPr lang="en-US" sz="9411" spc="-294"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490356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Fast and Nimble</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Smaller sites, and more of them</a:t>
            </a:r>
            <a:endParaRPr lang="en-US" dirty="0" smtClean="0"/>
          </a:p>
          <a:p>
            <a:pPr>
              <a:lnSpc>
                <a:spcPct val="110000"/>
              </a:lnSpc>
            </a:pPr>
            <a:r>
              <a:rPr lang="en-US" dirty="0" smtClean="0">
                <a:sym typeface="Wingdings" panose="05000000000000000000" pitchFamily="2" charset="2"/>
              </a:rPr>
              <a:t> Quick feature adoption for platform &amp; host</a:t>
            </a:r>
            <a:endParaRPr lang="en-US" dirty="0" smtClean="0"/>
          </a:p>
          <a:p>
            <a:pPr>
              <a:lnSpc>
                <a:spcPct val="110000"/>
              </a:lnSpc>
            </a:pPr>
            <a:r>
              <a:rPr lang="en-US" dirty="0" smtClean="0">
                <a:sym typeface="Wingdings" panose="05000000000000000000" pitchFamily="2" charset="2"/>
              </a:rPr>
              <a:t> Reduce overhead as much as possible</a:t>
            </a:r>
            <a:endParaRPr lang="en-US" dirty="0"/>
          </a:p>
        </p:txBody>
      </p:sp>
    </p:spTree>
    <p:extLst>
      <p:ext uri="{BB962C8B-B14F-4D97-AF65-F5344CB8AC3E}">
        <p14:creationId xmlns:p14="http://schemas.microsoft.com/office/powerpoint/2010/main" val="1254983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aspConf 1 &amp; 2</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Go bigger but stay true to core values</a:t>
            </a:r>
            <a:endParaRPr lang="en-US" dirty="0" smtClean="0"/>
          </a:p>
          <a:p>
            <a:pPr>
              <a:lnSpc>
                <a:spcPct val="110000"/>
              </a:lnSpc>
            </a:pPr>
            <a:r>
              <a:rPr lang="en-US" dirty="0" smtClean="0">
                <a:sym typeface="Wingdings" panose="05000000000000000000" pitchFamily="2" charset="2"/>
              </a:rPr>
              <a:t> Outsource problems</a:t>
            </a:r>
            <a:endParaRPr lang="en-US" dirty="0" smtClean="0"/>
          </a:p>
          <a:p>
            <a:pPr>
              <a:lnSpc>
                <a:spcPct val="110000"/>
              </a:lnSpc>
            </a:pPr>
            <a:r>
              <a:rPr lang="en-US" dirty="0" smtClean="0">
                <a:sym typeface="Wingdings" panose="05000000000000000000" pitchFamily="2" charset="2"/>
              </a:rPr>
              <a:t> Don’t break the bank</a:t>
            </a:r>
            <a:endParaRPr lang="en-US" dirty="0"/>
          </a:p>
        </p:txBody>
      </p:sp>
      <p:pic>
        <p:nvPicPr>
          <p:cNvPr id="4" name="Picture 3"/>
          <p:cNvPicPr>
            <a:picLocks noChangeAspect="1"/>
          </p:cNvPicPr>
          <p:nvPr/>
        </p:nvPicPr>
        <p:blipFill>
          <a:blip r:embed="rId2"/>
          <a:stretch>
            <a:fillRect/>
          </a:stretch>
        </p:blipFill>
        <p:spPr>
          <a:xfrm>
            <a:off x="7595435" y="2117953"/>
            <a:ext cx="4045185" cy="1092200"/>
          </a:xfrm>
          <a:prstGeom prst="rect">
            <a:avLst/>
          </a:prstGeom>
        </p:spPr>
      </p:pic>
    </p:spTree>
    <p:extLst>
      <p:ext uri="{BB962C8B-B14F-4D97-AF65-F5344CB8AC3E}">
        <p14:creationId xmlns:p14="http://schemas.microsoft.com/office/powerpoint/2010/main" val="3504199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842655" cy="2807551"/>
            <a:chOff x="4563187" y="3841057"/>
            <a:chExt cx="3919709" cy="2863849"/>
          </a:xfrm>
        </p:grpSpPr>
        <p:sp>
          <p:nvSpPr>
            <p:cNvPr id="12" name="TextBox 11"/>
            <p:cNvSpPr txBox="1"/>
            <p:nvPr/>
          </p:nvSpPr>
          <p:spPr>
            <a:xfrm>
              <a:off x="4985633" y="6395340"/>
              <a:ext cx="3497263" cy="309566"/>
            </a:xfrm>
            <a:prstGeom prst="rect">
              <a:avLst/>
            </a:prstGeom>
            <a:noFill/>
          </p:spPr>
          <p:txBody>
            <a:bodyPr wrap="square" rtlCol="0">
              <a:spAutoFit/>
            </a:bodyPr>
            <a:lstStyle/>
            <a:p>
              <a:r>
                <a:rPr lang="en-US" sz="1372" dirty="0" smtClean="0">
                  <a:solidFill>
                    <a:srgbClr val="FFFFFF"/>
                  </a:solidFill>
                </a:rPr>
                <a:t>MICRO SITES – MAIN &amp; LIVE</a:t>
              </a:r>
              <a:endParaRPr lang="en-US" sz="1372" b="1" dirty="0">
                <a:solidFill>
                  <a:srgbClr val="FFFFFF"/>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bg1"/>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rgbClr val="FFFFFF"/>
                </a:solidFill>
                <a:cs typeface="Segoe UI Light" panose="020B0502040204020203" pitchFamily="34" charset="0"/>
              </a:rPr>
              <a:t>ACROSS 2 EVENTS</a:t>
            </a:r>
            <a:endParaRPr lang="en-US" sz="1961" b="1" dirty="0">
              <a:solidFill>
                <a:srgbClr val="FFFFFF"/>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3215" y="3419017"/>
            <a:ext cx="3323370" cy="2948730"/>
            <a:chOff x="232706" y="3762021"/>
            <a:chExt cx="3390011" cy="3007858"/>
          </a:xfrm>
        </p:grpSpPr>
        <p:sp>
          <p:nvSpPr>
            <p:cNvPr id="42" name="Rectangle 41"/>
            <p:cNvSpPr/>
            <p:nvPr/>
          </p:nvSpPr>
          <p:spPr>
            <a:xfrm>
              <a:off x="232706" y="3762021"/>
              <a:ext cx="1961025"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8</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896089" y="6398635"/>
              <a:ext cx="2103074" cy="371244"/>
            </a:xfrm>
            <a:prstGeom prst="rect">
              <a:avLst/>
            </a:prstGeom>
            <a:noFill/>
          </p:spPr>
          <p:txBody>
            <a:bodyPr wrap="square" rtlCol="0">
              <a:spAutoFit/>
            </a:bodyPr>
            <a:lstStyle/>
            <a:p>
              <a:pPr algn="ctr"/>
              <a:r>
                <a:rPr lang="en-US" sz="1765" dirty="0" smtClean="0">
                  <a:solidFill>
                    <a:srgbClr val="FFFFFF"/>
                  </a:solidFill>
                </a:rPr>
                <a:t>2012</a:t>
              </a:r>
              <a:endParaRPr lang="en-US" sz="1765" dirty="0">
                <a:solidFill>
                  <a:srgbClr val="FFFFFF"/>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45" name="Rectangle 44"/>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120706" y="3315972"/>
            <a:ext cx="3486377" cy="3012614"/>
            <a:chOff x="66430" y="3735848"/>
            <a:chExt cx="3556287" cy="3073024"/>
          </a:xfrm>
        </p:grpSpPr>
        <p:sp>
          <p:nvSpPr>
            <p:cNvPr id="48" name="Rectangle 47"/>
            <p:cNvSpPr/>
            <p:nvPr/>
          </p:nvSpPr>
          <p:spPr>
            <a:xfrm>
              <a:off x="66430" y="3735848"/>
              <a:ext cx="1961025" cy="3003305"/>
            </a:xfrm>
            <a:prstGeom prst="rect">
              <a:avLst/>
            </a:prstGeom>
          </p:spPr>
          <p:txBody>
            <a:bodyPr wrap="square" anchor="b">
              <a:spAutoFit/>
            </a:bodyPr>
            <a:lstStyle/>
            <a:p>
              <a:pPr algn="ctr">
                <a:lnSpc>
                  <a:spcPct val="95000"/>
                </a:lnSpc>
                <a:buSzPct val="90000"/>
              </a:pPr>
              <a:r>
                <a:rPr lang="en-US" sz="19508" spc="-294" dirty="0" smtClean="0">
                  <a:solidFill>
                    <a:schemeClr val="bg1"/>
                  </a:solidFill>
                  <a:latin typeface="Segoe UI Light" panose="020B0502040204020203" pitchFamily="34" charset="0"/>
                  <a:cs typeface="Segoe UI Light" panose="020B0502040204020203" pitchFamily="34" charset="0"/>
                </a:rPr>
                <a:t>11</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51095" y="6437628"/>
              <a:ext cx="2313382" cy="371244"/>
            </a:xfrm>
            <a:prstGeom prst="rect">
              <a:avLst/>
            </a:prstGeom>
            <a:noFill/>
          </p:spPr>
          <p:txBody>
            <a:bodyPr wrap="square" rtlCol="0">
              <a:spAutoFit/>
            </a:bodyPr>
            <a:lstStyle/>
            <a:p>
              <a:pPr algn="ctr"/>
              <a:r>
                <a:rPr lang="en-US" sz="1765" dirty="0" smtClean="0">
                  <a:solidFill>
                    <a:srgbClr val="FFFFFF"/>
                  </a:solidFill>
                </a:rPr>
                <a:t>2013</a:t>
              </a:r>
              <a:endParaRPr lang="en-US" sz="1765" dirty="0">
                <a:solidFill>
                  <a:srgbClr val="FFFFFF"/>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53" name="Rectangle 52"/>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2</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54" name="Oval 53"/>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REGISTERED</a:t>
            </a:r>
          </a:p>
          <a:p>
            <a:pPr>
              <a:lnSpc>
                <a:spcPct val="95000"/>
              </a:lnSpc>
              <a:buSzPct val="90000"/>
            </a:pPr>
            <a:r>
              <a:rPr lang="en-US" sz="1961" b="1" dirty="0" smtClean="0">
                <a:solidFill>
                  <a:srgbClr val="FFFFFF"/>
                </a:solidFill>
                <a:cs typeface="Segoe UI Light" panose="020B0502040204020203" pitchFamily="34" charset="0"/>
              </a:rPr>
              <a:t>ATTENDEES</a:t>
            </a:r>
            <a:endParaRPr lang="en-US" sz="2800" b="1" dirty="0">
              <a:solidFill>
                <a:srgbClr val="FFFFFF"/>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APPLICATION</a:t>
            </a:r>
          </a:p>
          <a:p>
            <a:pPr>
              <a:lnSpc>
                <a:spcPct val="95000"/>
              </a:lnSpc>
              <a:buSzPct val="90000"/>
            </a:pPr>
            <a:r>
              <a:rPr lang="en-US" sz="1961" b="1" dirty="0" smtClean="0">
                <a:solidFill>
                  <a:srgbClr val="FFFFFF"/>
                </a:solidFill>
                <a:cs typeface="Segoe UI Light" panose="020B0502040204020203" pitchFamily="34" charset="0"/>
              </a:rPr>
              <a:t>STATISTICS</a:t>
            </a:r>
            <a:endParaRPr lang="en-US" sz="2800" b="1" dirty="0">
              <a:solidFill>
                <a:srgbClr val="FFFFFF"/>
              </a:solidFill>
              <a:cs typeface="Segoe UI Light" panose="020B0502040204020203" pitchFamily="34" charset="0"/>
            </a:endParaRPr>
          </a:p>
        </p:txBody>
      </p:sp>
      <p:sp>
        <p:nvSpPr>
          <p:cNvPr id="64" name="Rectangle 63"/>
          <p:cNvSpPr/>
          <p:nvPr/>
        </p:nvSpPr>
        <p:spPr>
          <a:xfrm>
            <a:off x="5330642" y="117429"/>
            <a:ext cx="1723588" cy="2942586"/>
          </a:xfrm>
          <a:prstGeom prst="rect">
            <a:avLst/>
          </a:prstGeom>
        </p:spPr>
        <p:txBody>
          <a:bodyPr wrap="square" anchor="b">
            <a:spAutoFit/>
          </a:bodyPr>
          <a:lstStyle/>
          <a:p>
            <a:pPr>
              <a:lnSpc>
                <a:spcPct val="95000"/>
              </a:lnSpc>
              <a:buSzPct val="90000"/>
            </a:pPr>
            <a:r>
              <a:rPr lang="en-US" sz="19508" dirty="0" smtClean="0">
                <a:solidFill>
                  <a:schemeClr val="bg1"/>
                </a:solidFill>
                <a:latin typeface="Segoe UI Light" panose="020B0502040204020203" pitchFamily="34" charset="0"/>
                <a:cs typeface="Segoe UI Light" panose="020B0502040204020203" pitchFamily="34" charset="0"/>
              </a:rPr>
              <a:t>2</a:t>
            </a:r>
            <a:endParaRPr lang="en-US" sz="13600" dirty="0">
              <a:solidFill>
                <a:srgbClr val="11C1FF"/>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7</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SESSIONS</a:t>
              </a:r>
              <a:endParaRPr lang="en-US" sz="3137" b="1" dirty="0">
                <a:solidFill>
                  <a:srgbClr val="11C1FF"/>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0</a:t>
              </a:r>
              <a:endParaRPr lang="en-US" sz="9411" spc="-294"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5102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dotnetConf 1 &amp; 2</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Do more with less</a:t>
            </a:r>
            <a:endParaRPr lang="en-US" dirty="0" smtClean="0"/>
          </a:p>
          <a:p>
            <a:pPr>
              <a:lnSpc>
                <a:spcPct val="110000"/>
              </a:lnSpc>
            </a:pPr>
            <a:r>
              <a:rPr lang="en-US" dirty="0" smtClean="0">
                <a:sym typeface="Wingdings" panose="05000000000000000000" pitchFamily="2" charset="2"/>
              </a:rPr>
              <a:t> Limit idle time for attendees</a:t>
            </a:r>
            <a:endParaRPr lang="en-US" dirty="0" smtClean="0"/>
          </a:p>
          <a:p>
            <a:pPr>
              <a:lnSpc>
                <a:spcPct val="110000"/>
              </a:lnSpc>
            </a:pPr>
            <a:r>
              <a:rPr lang="en-US" dirty="0" smtClean="0">
                <a:sym typeface="Wingdings" panose="05000000000000000000" pitchFamily="2" charset="2"/>
              </a:rPr>
              <a:t> Have fun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5435" y="2119618"/>
            <a:ext cx="4045185" cy="1090535"/>
          </a:xfrm>
          <a:prstGeom prst="rect">
            <a:avLst/>
          </a:prstGeom>
        </p:spPr>
      </p:pic>
    </p:spTree>
    <p:extLst>
      <p:ext uri="{BB962C8B-B14F-4D97-AF65-F5344CB8AC3E}">
        <p14:creationId xmlns:p14="http://schemas.microsoft.com/office/powerpoint/2010/main" val="4126964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842655" cy="2807551"/>
            <a:chOff x="4563187" y="3841057"/>
            <a:chExt cx="3919709" cy="2863849"/>
          </a:xfrm>
        </p:grpSpPr>
        <p:sp>
          <p:nvSpPr>
            <p:cNvPr id="12" name="TextBox 11"/>
            <p:cNvSpPr txBox="1"/>
            <p:nvPr/>
          </p:nvSpPr>
          <p:spPr>
            <a:xfrm>
              <a:off x="4985633" y="6395340"/>
              <a:ext cx="3497263" cy="309566"/>
            </a:xfrm>
            <a:prstGeom prst="rect">
              <a:avLst/>
            </a:prstGeom>
            <a:noFill/>
          </p:spPr>
          <p:txBody>
            <a:bodyPr wrap="square" rtlCol="0">
              <a:spAutoFit/>
            </a:bodyPr>
            <a:lstStyle/>
            <a:p>
              <a:r>
                <a:rPr lang="en-US" sz="1372" dirty="0" smtClean="0">
                  <a:solidFill>
                    <a:srgbClr val="FFFFFF"/>
                  </a:solidFill>
                </a:rPr>
                <a:t>MICRO SITES – MAIN &amp; LIVE</a:t>
              </a:r>
              <a:endParaRPr lang="en-US" sz="1372" b="1" dirty="0">
                <a:solidFill>
                  <a:srgbClr val="FFFFFF"/>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bg1"/>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rgbClr val="FFFFFF"/>
                </a:solidFill>
                <a:cs typeface="Segoe UI Light" panose="020B0502040204020203" pitchFamily="34" charset="0"/>
              </a:rPr>
              <a:t>ACROSS 2 EVENTS</a:t>
            </a:r>
            <a:endParaRPr lang="en-US" sz="1961" b="1" dirty="0">
              <a:solidFill>
                <a:srgbClr val="FFFFFF"/>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3215" y="3417334"/>
            <a:ext cx="3323370" cy="2950412"/>
            <a:chOff x="232706" y="3760305"/>
            <a:chExt cx="3390011" cy="3009574"/>
          </a:xfrm>
        </p:grpSpPr>
        <p:sp>
          <p:nvSpPr>
            <p:cNvPr id="42" name="Rectangle 41"/>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4</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896089" y="6398635"/>
              <a:ext cx="2103074" cy="371244"/>
            </a:xfrm>
            <a:prstGeom prst="rect">
              <a:avLst/>
            </a:prstGeom>
            <a:noFill/>
          </p:spPr>
          <p:txBody>
            <a:bodyPr wrap="square" rtlCol="0">
              <a:spAutoFit/>
            </a:bodyPr>
            <a:lstStyle/>
            <a:p>
              <a:pPr algn="ctr"/>
              <a:r>
                <a:rPr lang="en-US" sz="1765" dirty="0" smtClean="0">
                  <a:solidFill>
                    <a:srgbClr val="FFFFFF"/>
                  </a:solidFill>
                </a:rPr>
                <a:t>2013</a:t>
              </a:r>
              <a:endParaRPr lang="en-US" sz="1765" dirty="0">
                <a:solidFill>
                  <a:srgbClr val="FFFFFF"/>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45" name="Rectangle 44"/>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0</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120706" y="3315969"/>
            <a:ext cx="3486377" cy="3012617"/>
            <a:chOff x="66430" y="3735845"/>
            <a:chExt cx="3556287" cy="3073027"/>
          </a:xfrm>
        </p:grpSpPr>
        <p:sp>
          <p:nvSpPr>
            <p:cNvPr id="48" name="Rectangle 47"/>
            <p:cNvSpPr/>
            <p:nvPr/>
          </p:nvSpPr>
          <p:spPr>
            <a:xfrm>
              <a:off x="66430" y="373584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4</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51095" y="6437628"/>
              <a:ext cx="2313382" cy="371244"/>
            </a:xfrm>
            <a:prstGeom prst="rect">
              <a:avLst/>
            </a:prstGeom>
            <a:noFill/>
          </p:spPr>
          <p:txBody>
            <a:bodyPr wrap="square" rtlCol="0">
              <a:spAutoFit/>
            </a:bodyPr>
            <a:lstStyle/>
            <a:p>
              <a:pPr algn="ctr"/>
              <a:r>
                <a:rPr lang="en-US" sz="1765" dirty="0" smtClean="0">
                  <a:solidFill>
                    <a:srgbClr val="FFFFFF"/>
                  </a:solidFill>
                </a:rPr>
                <a:t>2014</a:t>
              </a:r>
              <a:endParaRPr lang="en-US" sz="1765" dirty="0">
                <a:solidFill>
                  <a:srgbClr val="FFFFFF"/>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53" name="Rectangle 52"/>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54" name="Oval 53"/>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REGISTERED</a:t>
            </a:r>
          </a:p>
          <a:p>
            <a:pPr>
              <a:lnSpc>
                <a:spcPct val="95000"/>
              </a:lnSpc>
              <a:buSzPct val="90000"/>
            </a:pPr>
            <a:r>
              <a:rPr lang="en-US" sz="1961" b="1" dirty="0" smtClean="0">
                <a:solidFill>
                  <a:srgbClr val="FFFFFF"/>
                </a:solidFill>
                <a:cs typeface="Segoe UI Light" panose="020B0502040204020203" pitchFamily="34" charset="0"/>
              </a:rPr>
              <a:t>ATTENDEES</a:t>
            </a:r>
            <a:endParaRPr lang="en-US" sz="2800" b="1" dirty="0">
              <a:solidFill>
                <a:srgbClr val="FFFFFF"/>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APPLICATION</a:t>
            </a:r>
          </a:p>
          <a:p>
            <a:pPr>
              <a:lnSpc>
                <a:spcPct val="95000"/>
              </a:lnSpc>
              <a:buSzPct val="90000"/>
            </a:pPr>
            <a:r>
              <a:rPr lang="en-US" sz="1961" b="1" dirty="0" smtClean="0">
                <a:solidFill>
                  <a:srgbClr val="FFFFFF"/>
                </a:solidFill>
                <a:cs typeface="Segoe UI Light" panose="020B0502040204020203" pitchFamily="34" charset="0"/>
              </a:rPr>
              <a:t>STATISTICS</a:t>
            </a:r>
            <a:endParaRPr lang="en-US" sz="2800" b="1" dirty="0">
              <a:solidFill>
                <a:srgbClr val="FFFFFF"/>
              </a:solidFill>
              <a:cs typeface="Segoe UI Light" panose="020B0502040204020203" pitchFamily="34" charset="0"/>
            </a:endParaRPr>
          </a:p>
        </p:txBody>
      </p:sp>
      <p:sp>
        <p:nvSpPr>
          <p:cNvPr id="64" name="Rectangle 63"/>
          <p:cNvSpPr/>
          <p:nvPr/>
        </p:nvSpPr>
        <p:spPr>
          <a:xfrm>
            <a:off x="5330642" y="117429"/>
            <a:ext cx="1723588" cy="2942586"/>
          </a:xfrm>
          <a:prstGeom prst="rect">
            <a:avLst/>
          </a:prstGeom>
        </p:spPr>
        <p:txBody>
          <a:bodyPr wrap="square" anchor="b">
            <a:spAutoFit/>
          </a:bodyPr>
          <a:lstStyle/>
          <a:p>
            <a:pPr>
              <a:lnSpc>
                <a:spcPct val="95000"/>
              </a:lnSpc>
              <a:buSzPct val="90000"/>
            </a:pPr>
            <a:r>
              <a:rPr lang="en-US" sz="19508" dirty="0" smtClean="0">
                <a:solidFill>
                  <a:schemeClr val="bg1"/>
                </a:solidFill>
                <a:latin typeface="Segoe UI Light" panose="020B0502040204020203" pitchFamily="34" charset="0"/>
                <a:cs typeface="Segoe UI Light" panose="020B0502040204020203" pitchFamily="34" charset="0"/>
              </a:rPr>
              <a:t>2</a:t>
            </a:r>
            <a:endParaRPr lang="en-US" sz="13600" dirty="0">
              <a:solidFill>
                <a:srgbClr val="11C1FF"/>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3</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SESSIONS</a:t>
              </a:r>
              <a:endParaRPr lang="en-US" sz="3137" b="1" dirty="0">
                <a:solidFill>
                  <a:srgbClr val="11C1FF"/>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8</a:t>
              </a:r>
              <a:endParaRPr lang="en-US" sz="9411" spc="-294"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70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t>
            </a:r>
            <a:r>
              <a:rPr lang="en-US" dirty="0" err="1" smtClean="0"/>
              <a:t>yourConf</a:t>
            </a:r>
            <a:r>
              <a:rPr lang="en-US" dirty="0" smtClean="0"/>
              <a:t> </a:t>
            </a:r>
            <a:endParaRPr lang="en-US" dirty="0"/>
          </a:p>
        </p:txBody>
      </p:sp>
      <p:sp>
        <p:nvSpPr>
          <p:cNvPr id="3" name="Subtitle 2"/>
          <p:cNvSpPr>
            <a:spLocks noGrp="1"/>
          </p:cNvSpPr>
          <p:nvPr>
            <p:ph type="subTitle" idx="1"/>
          </p:nvPr>
        </p:nvSpPr>
        <p:spPr/>
        <p:txBody>
          <a:bodyPr/>
          <a:lstStyle/>
          <a:p>
            <a:r>
              <a:rPr lang="en-US" dirty="0" smtClean="0"/>
              <a:t>A working application is worth 1000 nights of good sleep...</a:t>
            </a:r>
            <a:endParaRPr lang="en-US" dirty="0"/>
          </a:p>
        </p:txBody>
      </p:sp>
    </p:spTree>
    <p:extLst>
      <p:ext uri="{BB962C8B-B14F-4D97-AF65-F5344CB8AC3E}">
        <p14:creationId xmlns:p14="http://schemas.microsoft.com/office/powerpoint/2010/main" val="2502701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t>yourConf</a:t>
            </a:r>
            <a:r>
              <a:rPr lang="en-US" dirty="0" smtClean="0"/>
              <a:t> 2014</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Run micro site on all US regions</a:t>
            </a:r>
            <a:endParaRPr lang="en-US" dirty="0" smtClean="0"/>
          </a:p>
          <a:p>
            <a:pPr>
              <a:lnSpc>
                <a:spcPct val="110000"/>
              </a:lnSpc>
            </a:pPr>
            <a:r>
              <a:rPr lang="en-US" dirty="0" smtClean="0">
                <a:sym typeface="Wingdings" panose="05000000000000000000" pitchFamily="2" charset="2"/>
              </a:rPr>
              <a:t> Direct traffic to closest data center (DC)</a:t>
            </a:r>
            <a:endParaRPr lang="en-US" dirty="0" smtClean="0"/>
          </a:p>
          <a:p>
            <a:pPr>
              <a:lnSpc>
                <a:spcPct val="110000"/>
              </a:lnSpc>
            </a:pPr>
            <a:r>
              <a:rPr lang="en-US" dirty="0" smtClean="0">
                <a:sym typeface="Wingdings" panose="05000000000000000000" pitchFamily="2" charset="2"/>
              </a:rPr>
              <a:t> Tell DC when application has failed</a:t>
            </a:r>
            <a:endParaRPr lang="en-US" dirty="0"/>
          </a:p>
        </p:txBody>
      </p:sp>
    </p:spTree>
    <p:extLst>
      <p:ext uri="{BB962C8B-B14F-4D97-AF65-F5344CB8AC3E}">
        <p14:creationId xmlns:p14="http://schemas.microsoft.com/office/powerpoint/2010/main" val="3382247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t>yourConf</a:t>
            </a:r>
            <a:r>
              <a:rPr lang="en-US" dirty="0" smtClean="0"/>
              <a:t> 2014</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Application autonomy</a:t>
            </a:r>
            <a:endParaRPr lang="en-US" dirty="0" smtClean="0"/>
          </a:p>
          <a:p>
            <a:pPr>
              <a:lnSpc>
                <a:spcPct val="110000"/>
              </a:lnSpc>
            </a:pPr>
            <a:r>
              <a:rPr lang="en-US" dirty="0" smtClean="0">
                <a:sym typeface="Wingdings" panose="05000000000000000000" pitchFamily="2" charset="2"/>
              </a:rPr>
              <a:t> Lightweight and flexible</a:t>
            </a:r>
            <a:endParaRPr lang="en-US" dirty="0" smtClean="0"/>
          </a:p>
          <a:p>
            <a:pPr>
              <a:lnSpc>
                <a:spcPct val="110000"/>
              </a:lnSpc>
            </a:pPr>
            <a:r>
              <a:rPr lang="en-US" dirty="0" smtClean="0">
                <a:sym typeface="Wingdings" panose="05000000000000000000" pitchFamily="2" charset="2"/>
              </a:rPr>
              <a:t> Rolling updates are </a:t>
            </a:r>
            <a:r>
              <a:rPr lang="en-US" smtClean="0">
                <a:sym typeface="Wingdings" panose="05000000000000000000" pitchFamily="2" charset="2"/>
              </a:rPr>
              <a:t>a must</a:t>
            </a:r>
            <a:endParaRPr lang="en-US" dirty="0"/>
          </a:p>
        </p:txBody>
      </p:sp>
    </p:spTree>
    <p:extLst>
      <p:ext uri="{BB962C8B-B14F-4D97-AF65-F5344CB8AC3E}">
        <p14:creationId xmlns:p14="http://schemas.microsoft.com/office/powerpoint/2010/main" val="1694092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5883545" cy="1936679"/>
          </a:xfrm>
        </p:spPr>
        <p:txBody>
          <a:bodyPr/>
          <a:lstStyle/>
          <a:p>
            <a:r>
              <a:rPr lang="en-US" dirty="0" smtClean="0"/>
              <a:t>Our Toolset</a:t>
            </a:r>
            <a:endParaRPr lang="en-US" dirty="0"/>
          </a:p>
        </p:txBody>
      </p:sp>
      <p:sp>
        <p:nvSpPr>
          <p:cNvPr id="6" name="Text Placeholder 5"/>
          <p:cNvSpPr>
            <a:spLocks noGrp="1"/>
          </p:cNvSpPr>
          <p:nvPr>
            <p:ph type="body" sz="half" idx="2"/>
          </p:nvPr>
        </p:nvSpPr>
        <p:spPr>
          <a:xfrm>
            <a:off x="560798" y="2604070"/>
            <a:ext cx="5883545" cy="3264917"/>
          </a:xfrm>
        </p:spPr>
        <p:txBody>
          <a:bodyPr/>
          <a:lstStyle/>
          <a:p>
            <a:pPr marL="342900" indent="-342900">
              <a:buFont typeface="Arial" panose="020B0604020202020204" pitchFamily="34" charset="0"/>
              <a:buChar char="•"/>
            </a:pPr>
            <a:r>
              <a:rPr lang="en-US" dirty="0" smtClean="0"/>
              <a:t>Microsoft Azure</a:t>
            </a:r>
          </a:p>
          <a:p>
            <a:pPr marL="342900" indent="-342900">
              <a:buFont typeface="Arial" panose="020B0604020202020204" pitchFamily="34" charset="0"/>
              <a:buChar char="•"/>
            </a:pPr>
            <a:r>
              <a:rPr lang="en-US" dirty="0" smtClean="0"/>
              <a:t>ASP.NET</a:t>
            </a:r>
          </a:p>
          <a:p>
            <a:pPr marL="342900" indent="-342900">
              <a:buFont typeface="Arial" panose="020B0604020202020204" pitchFamily="34" charset="0"/>
              <a:buChar char="•"/>
            </a:pPr>
            <a:r>
              <a:rPr lang="en-US" dirty="0" smtClean="0"/>
              <a:t>Web Matrix</a:t>
            </a:r>
          </a:p>
          <a:p>
            <a:pPr marL="342900" indent="-342900">
              <a:buFont typeface="Arial" panose="020B0604020202020204" pitchFamily="34" charset="0"/>
              <a:buChar char="•"/>
            </a:pPr>
            <a:r>
              <a:rPr lang="en-US" dirty="0" smtClean="0"/>
              <a:t>GitHub</a:t>
            </a:r>
          </a:p>
          <a:p>
            <a:pPr marL="342900" indent="-342900">
              <a:buFont typeface="Arial" panose="020B0604020202020204" pitchFamily="34" charset="0"/>
              <a:buChar char="•"/>
            </a:pPr>
            <a:r>
              <a:rPr lang="en-US" dirty="0" smtClean="0"/>
              <a:t>Robust DNS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6787194" y="1149850"/>
            <a:ext cx="4772722" cy="5834270"/>
          </a:xfrm>
          <a:prstGeom prst="rect">
            <a:avLst/>
          </a:prstGeom>
        </p:spPr>
      </p:pic>
    </p:spTree>
    <p:extLst>
      <p:ext uri="{BB962C8B-B14F-4D97-AF65-F5344CB8AC3E}">
        <p14:creationId xmlns:p14="http://schemas.microsoft.com/office/powerpoint/2010/main" val="254018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How did we get here?</a:t>
            </a:r>
          </a:p>
          <a:p>
            <a:pPr marL="742950" indent="-742950">
              <a:lnSpc>
                <a:spcPct val="100000"/>
              </a:lnSpc>
              <a:buAutoNum type="arabicParenR"/>
            </a:pPr>
            <a:r>
              <a:rPr lang="en-US" sz="5400" dirty="0" smtClean="0">
                <a:latin typeface="+mj-lt"/>
              </a:rPr>
              <a:t>Building </a:t>
            </a:r>
            <a:r>
              <a:rPr lang="en-US" sz="5400" dirty="0" err="1" smtClean="0">
                <a:latin typeface="+mj-lt"/>
              </a:rPr>
              <a:t>yourConf</a:t>
            </a:r>
            <a:r>
              <a:rPr lang="en-US" sz="5400" dirty="0" smtClean="0">
                <a:latin typeface="+mj-lt"/>
              </a:rPr>
              <a:t> </a:t>
            </a:r>
          </a:p>
          <a:p>
            <a:pPr marL="742950" indent="-742950">
              <a:lnSpc>
                <a:spcPct val="100000"/>
              </a:lnSpc>
              <a:buAutoNum type="arabicParenR"/>
            </a:pPr>
            <a:r>
              <a:rPr lang="en-US" sz="5400" dirty="0" smtClean="0">
                <a:latin typeface="+mj-lt"/>
              </a:rPr>
              <a:t>Demos</a:t>
            </a:r>
          </a:p>
          <a:p>
            <a:pPr marL="742950" indent="-742950">
              <a:lnSpc>
                <a:spcPct val="100000"/>
              </a:lnSpc>
              <a:buAutoNum type="arabicParenR"/>
            </a:pPr>
            <a:r>
              <a:rPr lang="en-US" sz="5400" dirty="0" smtClean="0">
                <a:latin typeface="+mj-lt"/>
              </a:rPr>
              <a:t>In closing</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CAVEAT</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rmAutofit lnSpcReduction="10000"/>
          </a:bodyPr>
          <a:lstStyle/>
          <a:p>
            <a:pPr lvl="0">
              <a:lnSpc>
                <a:spcPct val="100000"/>
              </a:lnSpc>
              <a:spcBef>
                <a:spcPts val="0"/>
              </a:spcBef>
              <a:tabLst>
                <a:tab pos="1110625" algn="l"/>
              </a:tabLst>
            </a:pPr>
            <a:r>
              <a:rPr lang="en-US" sz="5506" dirty="0">
                <a:gradFill>
                  <a:gsLst>
                    <a:gs pos="0">
                      <a:srgbClr val="FFFFFF"/>
                    </a:gs>
                    <a:gs pos="50000">
                      <a:srgbClr val="FFFFFF"/>
                    </a:gs>
                    <a:gs pos="100000">
                      <a:srgbClr val="FFFFFF"/>
                    </a:gs>
                  </a:gsLst>
                  <a:lin ang="2700000" scaled="1"/>
                </a:gradFill>
                <a:latin typeface="+mj-lt"/>
              </a:rPr>
              <a:t>S</a:t>
            </a:r>
            <a:r>
              <a:rPr lang="en-US" sz="5506" dirty="0" smtClean="0">
                <a:gradFill>
                  <a:gsLst>
                    <a:gs pos="0">
                      <a:srgbClr val="FFFFFF"/>
                    </a:gs>
                    <a:gs pos="50000">
                      <a:srgbClr val="FFFFFF"/>
                    </a:gs>
                    <a:gs pos="100000">
                      <a:srgbClr val="FFFFFF"/>
                    </a:gs>
                  </a:gsLst>
                  <a:lin ang="2700000" scaled="1"/>
                </a:gradFill>
                <a:latin typeface="+mj-lt"/>
              </a:rPr>
              <a:t>howing only some of the things we do for the conferences.</a:t>
            </a:r>
            <a:endParaRPr lang="en-US" sz="5506" dirty="0">
              <a:gradFill>
                <a:gsLst>
                  <a:gs pos="0">
                    <a:srgbClr val="FFFFFF"/>
                  </a:gs>
                  <a:gs pos="50000">
                    <a:srgbClr val="FFFFFF"/>
                  </a:gs>
                  <a:gs pos="100000">
                    <a:srgbClr val="FFFFFF"/>
                  </a:gs>
                </a:gsLst>
                <a:lin ang="2700000" scaled="1"/>
              </a:gradFill>
              <a:latin typeface="+mj-lt"/>
            </a:endParaRPr>
          </a:p>
        </p:txBody>
      </p:sp>
    </p:spTree>
    <p:extLst>
      <p:ext uri="{BB962C8B-B14F-4D97-AF65-F5344CB8AC3E}">
        <p14:creationId xmlns:p14="http://schemas.microsoft.com/office/powerpoint/2010/main" val="2307837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Demos </a:t>
            </a:r>
            <a:endParaRPr lang="en-US" dirty="0"/>
          </a:p>
        </p:txBody>
      </p:sp>
      <p:sp>
        <p:nvSpPr>
          <p:cNvPr id="3" name="Subtitle 2"/>
          <p:cNvSpPr>
            <a:spLocks noGrp="1"/>
          </p:cNvSpPr>
          <p:nvPr>
            <p:ph type="subTitle" idx="1"/>
          </p:nvPr>
        </p:nvSpPr>
        <p:spPr/>
        <p:txBody>
          <a:bodyPr/>
          <a:lstStyle/>
          <a:p>
            <a:r>
              <a:rPr lang="en-US" dirty="0" smtClean="0"/>
              <a:t>Bringing all the pieces together…</a:t>
            </a:r>
            <a:endParaRPr lang="en-US" dirty="0"/>
          </a:p>
        </p:txBody>
      </p:sp>
    </p:spTree>
    <p:extLst>
      <p:ext uri="{BB962C8B-B14F-4D97-AF65-F5344CB8AC3E}">
        <p14:creationId xmlns:p14="http://schemas.microsoft.com/office/powerpoint/2010/main" val="1104933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closing </a:t>
            </a:r>
            <a:endParaRPr lang="en-US" dirty="0"/>
          </a:p>
        </p:txBody>
      </p:sp>
      <p:sp>
        <p:nvSpPr>
          <p:cNvPr id="3" name="Subtitle 2"/>
          <p:cNvSpPr>
            <a:spLocks noGrp="1"/>
          </p:cNvSpPr>
          <p:nvPr>
            <p:ph type="subTitle" idx="1"/>
          </p:nvPr>
        </p:nvSpPr>
        <p:spPr/>
        <p:txBody>
          <a:bodyPr/>
          <a:lstStyle/>
          <a:p>
            <a:r>
              <a:rPr lang="en-US" dirty="0" smtClean="0"/>
              <a:t>Hope this was useful information…</a:t>
            </a:r>
            <a:endParaRPr lang="en-US" dirty="0"/>
          </a:p>
        </p:txBody>
      </p:sp>
    </p:spTree>
    <p:extLst>
      <p:ext uri="{BB962C8B-B14F-4D97-AF65-F5344CB8AC3E}">
        <p14:creationId xmlns:p14="http://schemas.microsoft.com/office/powerpoint/2010/main" val="3703441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Logistics</a:t>
            </a:r>
            <a:endParaRPr lang="en-US" dirty="0"/>
          </a:p>
        </p:txBody>
      </p:sp>
      <p:sp>
        <p:nvSpPr>
          <p:cNvPr id="6" name="TextBox 5"/>
          <p:cNvSpPr txBox="1"/>
          <p:nvPr/>
        </p:nvSpPr>
        <p:spPr>
          <a:xfrm>
            <a:off x="503518" y="1974774"/>
            <a:ext cx="9911752" cy="523220"/>
          </a:xfrm>
          <a:prstGeom prst="rect">
            <a:avLst/>
          </a:prstGeom>
          <a:noFill/>
        </p:spPr>
        <p:txBody>
          <a:bodyPr wrap="none" rtlCol="0">
            <a:spAutoFit/>
          </a:bodyPr>
          <a:lstStyle/>
          <a:p>
            <a:r>
              <a:rPr lang="en-US" sz="2800" dirty="0">
                <a:solidFill>
                  <a:schemeClr val="bg1"/>
                </a:solidFill>
              </a:rPr>
              <a:t>https</a:t>
            </a:r>
            <a:r>
              <a:rPr lang="en-US" sz="2800" dirty="0" smtClean="0">
                <a:solidFill>
                  <a:schemeClr val="bg1"/>
                </a:solidFill>
              </a:rPr>
              <a:t>://</a:t>
            </a:r>
            <a:r>
              <a:rPr lang="en-US" sz="2800" dirty="0">
                <a:solidFill>
                  <a:schemeClr val="bg1"/>
                </a:solidFill>
              </a:rPr>
              <a:t>github.com/lozanotek/BuildYourVirtualConfWithAzure</a:t>
            </a:r>
          </a:p>
        </p:txBody>
      </p:sp>
      <p:sp>
        <p:nvSpPr>
          <p:cNvPr id="7" name="TextBox 6"/>
          <p:cNvSpPr txBox="1"/>
          <p:nvPr/>
        </p:nvSpPr>
        <p:spPr>
          <a:xfrm>
            <a:off x="503518" y="3053468"/>
            <a:ext cx="6431825" cy="523220"/>
          </a:xfrm>
          <a:prstGeom prst="rect">
            <a:avLst/>
          </a:prstGeom>
          <a:noFill/>
        </p:spPr>
        <p:txBody>
          <a:bodyPr wrap="none" rtlCol="0">
            <a:spAutoFit/>
          </a:bodyPr>
          <a:lstStyle/>
          <a:p>
            <a:r>
              <a:rPr lang="en-US" sz="2800" dirty="0">
                <a:solidFill>
                  <a:schemeClr val="bg1"/>
                </a:solidFill>
                <a:latin typeface="+mn-lt"/>
              </a:rPr>
              <a:t>https://</a:t>
            </a:r>
            <a:r>
              <a:rPr lang="en-US" sz="2800" dirty="0" smtClean="0">
                <a:solidFill>
                  <a:schemeClr val="bg1"/>
                </a:solidFill>
                <a:latin typeface="+mn-lt"/>
              </a:rPr>
              <a:t>github.com/lozanotek/yourConf</a:t>
            </a:r>
            <a:endParaRPr lang="en-US" sz="2800" dirty="0">
              <a:solidFill>
                <a:schemeClr val="bg1"/>
              </a:solidFill>
              <a:latin typeface="+mn-lt"/>
            </a:endParaRPr>
          </a:p>
        </p:txBody>
      </p:sp>
      <p:sp>
        <p:nvSpPr>
          <p:cNvPr id="8" name="TextBox 7"/>
          <p:cNvSpPr txBox="1"/>
          <p:nvPr/>
        </p:nvSpPr>
        <p:spPr>
          <a:xfrm>
            <a:off x="692203" y="2540802"/>
            <a:ext cx="3452355" cy="461665"/>
          </a:xfrm>
          <a:prstGeom prst="rect">
            <a:avLst/>
          </a:prstGeom>
          <a:noFill/>
        </p:spPr>
        <p:txBody>
          <a:bodyPr wrap="none" rtlCol="0">
            <a:spAutoFit/>
          </a:bodyPr>
          <a:lstStyle/>
          <a:p>
            <a:r>
              <a:rPr lang="en-US" sz="2400" dirty="0" smtClean="0">
                <a:solidFill>
                  <a:schemeClr val="bg1"/>
                </a:solidFill>
              </a:rPr>
              <a:t>Full Source, Slides, Misc.</a:t>
            </a:r>
            <a:endParaRPr lang="en-US" sz="2400" dirty="0">
              <a:solidFill>
                <a:schemeClr val="bg1"/>
              </a:solidFill>
            </a:endParaRPr>
          </a:p>
        </p:txBody>
      </p:sp>
      <p:sp>
        <p:nvSpPr>
          <p:cNvPr id="9" name="TextBox 8"/>
          <p:cNvSpPr txBox="1"/>
          <p:nvPr/>
        </p:nvSpPr>
        <p:spPr>
          <a:xfrm>
            <a:off x="692203" y="3620388"/>
            <a:ext cx="4445641" cy="461665"/>
          </a:xfrm>
          <a:prstGeom prst="rect">
            <a:avLst/>
          </a:prstGeom>
          <a:noFill/>
        </p:spPr>
        <p:txBody>
          <a:bodyPr wrap="none" rtlCol="0">
            <a:spAutoFit/>
          </a:bodyPr>
          <a:lstStyle/>
          <a:p>
            <a:r>
              <a:rPr lang="en-US" sz="2400" dirty="0" smtClean="0">
                <a:solidFill>
                  <a:schemeClr val="bg1"/>
                </a:solidFill>
              </a:rPr>
              <a:t>Deployment Repo – Full Source</a:t>
            </a:r>
            <a:endParaRPr lang="en-US" sz="2400" dirty="0">
              <a:solidFill>
                <a:schemeClr val="bg1"/>
              </a:solidFill>
            </a:endParaRPr>
          </a:p>
        </p:txBody>
      </p:sp>
      <p:sp>
        <p:nvSpPr>
          <p:cNvPr id="10" name="TextBox 9"/>
          <p:cNvSpPr txBox="1"/>
          <p:nvPr/>
        </p:nvSpPr>
        <p:spPr>
          <a:xfrm>
            <a:off x="560798" y="4313876"/>
            <a:ext cx="8193525" cy="523220"/>
          </a:xfrm>
          <a:prstGeom prst="rect">
            <a:avLst/>
          </a:prstGeom>
          <a:noFill/>
        </p:spPr>
        <p:txBody>
          <a:bodyPr wrap="none" rtlCol="0">
            <a:spAutoFit/>
          </a:bodyPr>
          <a:lstStyle/>
          <a:p>
            <a:r>
              <a:rPr lang="en-US" sz="2800" dirty="0">
                <a:solidFill>
                  <a:schemeClr val="bg1"/>
                </a:solidFill>
                <a:latin typeface="+mn-lt"/>
              </a:rPr>
              <a:t>https</a:t>
            </a:r>
            <a:r>
              <a:rPr lang="en-US" sz="2800" dirty="0">
                <a:solidFill>
                  <a:schemeClr val="bg1"/>
                </a:solidFill>
              </a:rPr>
              <a:t>://</a:t>
            </a:r>
            <a:r>
              <a:rPr lang="en-US" sz="2800" dirty="0" smtClean="0">
                <a:solidFill>
                  <a:schemeClr val="bg1"/>
                </a:solidFill>
              </a:rPr>
              <a:t>github.com/lozanotek/yourConfVideoHub</a:t>
            </a:r>
            <a:endParaRPr lang="en-US" sz="2800" dirty="0">
              <a:solidFill>
                <a:schemeClr val="bg1"/>
              </a:solidFill>
              <a:latin typeface="+mn-lt"/>
            </a:endParaRPr>
          </a:p>
        </p:txBody>
      </p:sp>
      <p:sp>
        <p:nvSpPr>
          <p:cNvPr id="11" name="TextBox 10"/>
          <p:cNvSpPr txBox="1"/>
          <p:nvPr/>
        </p:nvSpPr>
        <p:spPr>
          <a:xfrm>
            <a:off x="692203" y="4846984"/>
            <a:ext cx="2728632" cy="461665"/>
          </a:xfrm>
          <a:prstGeom prst="rect">
            <a:avLst/>
          </a:prstGeom>
          <a:noFill/>
        </p:spPr>
        <p:txBody>
          <a:bodyPr wrap="none" rtlCol="0">
            <a:spAutoFit/>
          </a:bodyPr>
          <a:lstStyle/>
          <a:p>
            <a:r>
              <a:rPr lang="en-US" sz="2400" dirty="0" smtClean="0">
                <a:solidFill>
                  <a:schemeClr val="bg1"/>
                </a:solidFill>
              </a:rPr>
              <a:t>Video SignalR Hub</a:t>
            </a:r>
            <a:endParaRPr lang="en-US" sz="2400" dirty="0">
              <a:solidFill>
                <a:schemeClr val="bg1"/>
              </a:solidFill>
            </a:endParaRPr>
          </a:p>
        </p:txBody>
      </p:sp>
    </p:spTree>
    <p:extLst>
      <p:ext uri="{BB962C8B-B14F-4D97-AF65-F5344CB8AC3E}">
        <p14:creationId xmlns:p14="http://schemas.microsoft.com/office/powerpoint/2010/main" val="2113464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Me</a:t>
            </a:r>
            <a:endParaRPr lang="en-US" dirty="0"/>
          </a:p>
        </p:txBody>
      </p:sp>
      <p:sp>
        <p:nvSpPr>
          <p:cNvPr id="6" name="Content Placeholder 2"/>
          <p:cNvSpPr>
            <a:spLocks noGrp="1"/>
          </p:cNvSpPr>
          <p:nvPr>
            <p:ph idx="1"/>
          </p:nvPr>
        </p:nvSpPr>
        <p:spPr>
          <a:xfrm>
            <a:off x="560798" y="1951677"/>
            <a:ext cx="6400796" cy="1717393"/>
          </a:xfrm>
        </p:spPr>
        <p:txBody>
          <a:bodyPr>
            <a:noAutofit/>
          </a:bodyPr>
          <a:lstStyle/>
          <a:p>
            <a:pPr marL="0" indent="0">
              <a:buNone/>
            </a:pPr>
            <a:r>
              <a:rPr lang="en-US" dirty="0" smtClean="0"/>
              <a:t>javier@lozanotek.com</a:t>
            </a:r>
          </a:p>
          <a:p>
            <a:pPr marL="0" indent="0">
              <a:buNone/>
            </a:pPr>
            <a:r>
              <a:rPr lang="en-US" dirty="0" smtClean="0"/>
              <a:t>@jglozano</a:t>
            </a:r>
          </a:p>
          <a:p>
            <a:pPr marL="0" indent="0">
              <a:buNone/>
            </a:pPr>
            <a:r>
              <a:rPr lang="en-US" dirty="0" smtClean="0"/>
              <a:t>http://jglozano.io</a:t>
            </a:r>
          </a:p>
          <a:p>
            <a:pPr marL="0" indent="0">
              <a:buNone/>
            </a:pPr>
            <a:endParaRPr lang="en-US" dirty="0" smtClean="0"/>
          </a:p>
          <a:p>
            <a:pPr marL="0" indent="0">
              <a:buNone/>
            </a:pPr>
            <a:r>
              <a:rPr lang="en-US" dirty="0" smtClean="0"/>
              <a:t>Des Moines, Iowa</a:t>
            </a:r>
          </a:p>
          <a:p>
            <a:pPr marL="0" indent="0">
              <a:buNone/>
            </a:pPr>
            <a:endParaRPr lang="en-US" dirty="0" smtClean="0"/>
          </a:p>
        </p:txBody>
      </p:sp>
      <p:pic>
        <p:nvPicPr>
          <p:cNvPr id="7" name="Picture 2" descr="C:\Users\javier\Pictures\mvp_logo.jpg"/>
          <p:cNvPicPr>
            <a:picLocks noChangeAspect="1" noChangeArrowheads="1"/>
          </p:cNvPicPr>
          <p:nvPr/>
        </p:nvPicPr>
        <p:blipFill>
          <a:blip r:embed="rId2" cstate="print"/>
          <a:srcRect/>
          <a:stretch>
            <a:fillRect/>
          </a:stretch>
        </p:blipFill>
        <p:spPr bwMode="auto">
          <a:xfrm>
            <a:off x="8130351" y="3043877"/>
            <a:ext cx="3115733" cy="945848"/>
          </a:xfrm>
          <a:prstGeom prst="rect">
            <a:avLst/>
          </a:prstGeom>
          <a:noFill/>
          <a:ln w="9525">
            <a:noFill/>
            <a:miter lim="800000"/>
            <a:headEnd/>
            <a:tailEnd/>
          </a:ln>
        </p:spPr>
      </p:pic>
      <p:pic>
        <p:nvPicPr>
          <p:cNvPr id="8" name="Picture 3" descr="C:\Users\javier\Pictures\aspinsiders_logo.gif"/>
          <p:cNvPicPr>
            <a:picLocks noChangeAspect="1" noChangeArrowheads="1"/>
          </p:cNvPicPr>
          <p:nvPr/>
        </p:nvPicPr>
        <p:blipFill>
          <a:blip r:embed="rId3" cstate="print"/>
          <a:srcRect/>
          <a:stretch>
            <a:fillRect/>
          </a:stretch>
        </p:blipFill>
        <p:spPr bwMode="auto">
          <a:xfrm>
            <a:off x="8423862" y="1951677"/>
            <a:ext cx="2822223" cy="762000"/>
          </a:xfrm>
          <a:prstGeom prst="rect">
            <a:avLst/>
          </a:prstGeom>
          <a:noFill/>
          <a:ln w="9525">
            <a:noFill/>
            <a:miter lim="800000"/>
            <a:headEnd/>
            <a:tailEnd/>
          </a:ln>
        </p:spPr>
      </p:pic>
    </p:spTree>
    <p:extLst>
      <p:ext uri="{BB962C8B-B14F-4D97-AF65-F5344CB8AC3E}">
        <p14:creationId xmlns:p14="http://schemas.microsoft.com/office/powerpoint/2010/main" val="2809012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Logistics</a:t>
            </a:r>
            <a:endParaRPr lang="en-US" dirty="0"/>
          </a:p>
        </p:txBody>
      </p:sp>
      <p:sp>
        <p:nvSpPr>
          <p:cNvPr id="6" name="TextBox 5"/>
          <p:cNvSpPr txBox="1"/>
          <p:nvPr/>
        </p:nvSpPr>
        <p:spPr>
          <a:xfrm>
            <a:off x="503518" y="1974774"/>
            <a:ext cx="9911752" cy="523220"/>
          </a:xfrm>
          <a:prstGeom prst="rect">
            <a:avLst/>
          </a:prstGeom>
          <a:noFill/>
        </p:spPr>
        <p:txBody>
          <a:bodyPr wrap="none" rtlCol="0">
            <a:spAutoFit/>
          </a:bodyPr>
          <a:lstStyle/>
          <a:p>
            <a:r>
              <a:rPr lang="en-US" sz="2800" dirty="0">
                <a:solidFill>
                  <a:schemeClr val="bg1"/>
                </a:solidFill>
              </a:rPr>
              <a:t>https</a:t>
            </a:r>
            <a:r>
              <a:rPr lang="en-US" sz="2800" dirty="0" smtClean="0">
                <a:solidFill>
                  <a:schemeClr val="bg1"/>
                </a:solidFill>
              </a:rPr>
              <a:t>://</a:t>
            </a:r>
            <a:r>
              <a:rPr lang="en-US" sz="2800" dirty="0">
                <a:solidFill>
                  <a:schemeClr val="bg1"/>
                </a:solidFill>
              </a:rPr>
              <a:t>github.com/lozanotek/BuildYourVirtualConfWithAzure</a:t>
            </a:r>
          </a:p>
        </p:txBody>
      </p:sp>
      <p:sp>
        <p:nvSpPr>
          <p:cNvPr id="7" name="TextBox 6"/>
          <p:cNvSpPr txBox="1"/>
          <p:nvPr/>
        </p:nvSpPr>
        <p:spPr>
          <a:xfrm>
            <a:off x="503518" y="3053468"/>
            <a:ext cx="6431825" cy="523220"/>
          </a:xfrm>
          <a:prstGeom prst="rect">
            <a:avLst/>
          </a:prstGeom>
          <a:noFill/>
        </p:spPr>
        <p:txBody>
          <a:bodyPr wrap="none" rtlCol="0">
            <a:spAutoFit/>
          </a:bodyPr>
          <a:lstStyle/>
          <a:p>
            <a:r>
              <a:rPr lang="en-US" sz="2800" dirty="0">
                <a:solidFill>
                  <a:schemeClr val="bg1"/>
                </a:solidFill>
                <a:latin typeface="+mn-lt"/>
              </a:rPr>
              <a:t>https://</a:t>
            </a:r>
            <a:r>
              <a:rPr lang="en-US" sz="2800" dirty="0" smtClean="0">
                <a:solidFill>
                  <a:schemeClr val="bg1"/>
                </a:solidFill>
                <a:latin typeface="+mn-lt"/>
              </a:rPr>
              <a:t>github.com/lozanotek/yourConf</a:t>
            </a:r>
            <a:endParaRPr lang="en-US" sz="2800" dirty="0">
              <a:solidFill>
                <a:schemeClr val="bg1"/>
              </a:solidFill>
              <a:latin typeface="+mn-lt"/>
            </a:endParaRPr>
          </a:p>
        </p:txBody>
      </p:sp>
      <p:sp>
        <p:nvSpPr>
          <p:cNvPr id="8" name="TextBox 7"/>
          <p:cNvSpPr txBox="1"/>
          <p:nvPr/>
        </p:nvSpPr>
        <p:spPr>
          <a:xfrm>
            <a:off x="692203" y="2540802"/>
            <a:ext cx="3452355" cy="461665"/>
          </a:xfrm>
          <a:prstGeom prst="rect">
            <a:avLst/>
          </a:prstGeom>
          <a:noFill/>
        </p:spPr>
        <p:txBody>
          <a:bodyPr wrap="none" rtlCol="0">
            <a:spAutoFit/>
          </a:bodyPr>
          <a:lstStyle/>
          <a:p>
            <a:r>
              <a:rPr lang="en-US" sz="2400" dirty="0" smtClean="0">
                <a:solidFill>
                  <a:schemeClr val="bg1"/>
                </a:solidFill>
              </a:rPr>
              <a:t>Full Source, Slides, Misc.</a:t>
            </a:r>
            <a:endParaRPr lang="en-US" sz="2400" dirty="0">
              <a:solidFill>
                <a:schemeClr val="bg1"/>
              </a:solidFill>
            </a:endParaRPr>
          </a:p>
        </p:txBody>
      </p:sp>
      <p:sp>
        <p:nvSpPr>
          <p:cNvPr id="9" name="TextBox 8"/>
          <p:cNvSpPr txBox="1"/>
          <p:nvPr/>
        </p:nvSpPr>
        <p:spPr>
          <a:xfrm>
            <a:off x="692203" y="3620388"/>
            <a:ext cx="4445641" cy="461665"/>
          </a:xfrm>
          <a:prstGeom prst="rect">
            <a:avLst/>
          </a:prstGeom>
          <a:noFill/>
        </p:spPr>
        <p:txBody>
          <a:bodyPr wrap="none" rtlCol="0">
            <a:spAutoFit/>
          </a:bodyPr>
          <a:lstStyle/>
          <a:p>
            <a:r>
              <a:rPr lang="en-US" sz="2400" dirty="0" smtClean="0">
                <a:solidFill>
                  <a:schemeClr val="bg1"/>
                </a:solidFill>
              </a:rPr>
              <a:t>Deployment Repo – Full Source</a:t>
            </a:r>
            <a:endParaRPr lang="en-US" sz="2400" dirty="0">
              <a:solidFill>
                <a:schemeClr val="bg1"/>
              </a:solidFill>
            </a:endParaRPr>
          </a:p>
        </p:txBody>
      </p:sp>
      <p:sp>
        <p:nvSpPr>
          <p:cNvPr id="10" name="TextBox 9"/>
          <p:cNvSpPr txBox="1"/>
          <p:nvPr/>
        </p:nvSpPr>
        <p:spPr>
          <a:xfrm>
            <a:off x="560798" y="4313876"/>
            <a:ext cx="8193525" cy="523220"/>
          </a:xfrm>
          <a:prstGeom prst="rect">
            <a:avLst/>
          </a:prstGeom>
          <a:noFill/>
        </p:spPr>
        <p:txBody>
          <a:bodyPr wrap="none" rtlCol="0">
            <a:spAutoFit/>
          </a:bodyPr>
          <a:lstStyle/>
          <a:p>
            <a:r>
              <a:rPr lang="en-US" sz="2800" dirty="0">
                <a:solidFill>
                  <a:schemeClr val="bg1"/>
                </a:solidFill>
                <a:latin typeface="+mn-lt"/>
              </a:rPr>
              <a:t>https</a:t>
            </a:r>
            <a:r>
              <a:rPr lang="en-US" sz="2800" dirty="0">
                <a:solidFill>
                  <a:schemeClr val="bg1"/>
                </a:solidFill>
              </a:rPr>
              <a:t>://</a:t>
            </a:r>
            <a:r>
              <a:rPr lang="en-US" sz="2800" dirty="0" smtClean="0">
                <a:solidFill>
                  <a:schemeClr val="bg1"/>
                </a:solidFill>
              </a:rPr>
              <a:t>github.com/lozanotek/yourConfVideoHub</a:t>
            </a:r>
            <a:endParaRPr lang="en-US" sz="2800" dirty="0">
              <a:solidFill>
                <a:schemeClr val="bg1"/>
              </a:solidFill>
              <a:latin typeface="+mn-lt"/>
            </a:endParaRPr>
          </a:p>
        </p:txBody>
      </p:sp>
      <p:sp>
        <p:nvSpPr>
          <p:cNvPr id="11" name="TextBox 10"/>
          <p:cNvSpPr txBox="1"/>
          <p:nvPr/>
        </p:nvSpPr>
        <p:spPr>
          <a:xfrm>
            <a:off x="692203" y="4846984"/>
            <a:ext cx="2728632" cy="461665"/>
          </a:xfrm>
          <a:prstGeom prst="rect">
            <a:avLst/>
          </a:prstGeom>
          <a:noFill/>
        </p:spPr>
        <p:txBody>
          <a:bodyPr wrap="none" rtlCol="0">
            <a:spAutoFit/>
          </a:bodyPr>
          <a:lstStyle/>
          <a:p>
            <a:r>
              <a:rPr lang="en-US" sz="2400" dirty="0" smtClean="0">
                <a:solidFill>
                  <a:schemeClr val="bg1"/>
                </a:solidFill>
              </a:rPr>
              <a:t>Video SignalR Hub</a:t>
            </a:r>
            <a:endParaRPr lang="en-US" sz="2400" dirty="0">
              <a:solidFill>
                <a:schemeClr val="bg1"/>
              </a:solidFill>
            </a:endParaRPr>
          </a:p>
        </p:txBody>
      </p:sp>
    </p:spTree>
    <p:extLst>
      <p:ext uri="{BB962C8B-B14F-4D97-AF65-F5344CB8AC3E}">
        <p14:creationId xmlns:p14="http://schemas.microsoft.com/office/powerpoint/2010/main" val="43647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GOAL #1</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rmAutofit fontScale="92500"/>
          </a:bodyPr>
          <a:lstStyle/>
          <a:p>
            <a:pPr lvl="0">
              <a:lnSpc>
                <a:spcPct val="100000"/>
              </a:lnSpc>
              <a:spcBef>
                <a:spcPts val="0"/>
              </a:spcBef>
              <a:tabLst>
                <a:tab pos="1110625" algn="l"/>
              </a:tabLst>
            </a:pPr>
            <a:r>
              <a:rPr lang="en-US" altLang="ja-JP" sz="5506" dirty="0" smtClean="0">
                <a:gradFill>
                  <a:gsLst>
                    <a:gs pos="0">
                      <a:srgbClr val="FFFFFF"/>
                    </a:gs>
                    <a:gs pos="50000">
                      <a:srgbClr val="FFFFFF"/>
                    </a:gs>
                    <a:gs pos="100000">
                      <a:srgbClr val="FFFFFF"/>
                    </a:gs>
                  </a:gsLst>
                  <a:lin ang="2700000" scaled="1"/>
                </a:gradFill>
                <a:latin typeface="+mj-lt"/>
              </a:rPr>
              <a:t>Provide a solution-based look on how to use and configure Azure services.</a:t>
            </a:r>
            <a:endParaRPr lang="en-US" sz="5506" dirty="0">
              <a:gradFill>
                <a:gsLst>
                  <a:gs pos="0">
                    <a:srgbClr val="FFFFFF"/>
                  </a:gs>
                  <a:gs pos="50000">
                    <a:srgbClr val="FFFFFF"/>
                  </a:gs>
                  <a:gs pos="100000">
                    <a:srgbClr val="FFFFFF"/>
                  </a:gs>
                </a:gsLst>
                <a:lin ang="2700000" scaled="1"/>
              </a:gradFill>
              <a:latin typeface="+mj-lt"/>
            </a:endParaRPr>
          </a:p>
        </p:txBody>
      </p:sp>
    </p:spTree>
    <p:extLst>
      <p:ext uri="{BB962C8B-B14F-4D97-AF65-F5344CB8AC3E}">
        <p14:creationId xmlns:p14="http://schemas.microsoft.com/office/powerpoint/2010/main" val="998721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GOAL #2</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Autofit/>
          </a:bodyPr>
          <a:lstStyle/>
          <a:p>
            <a:pPr lvl="0">
              <a:lnSpc>
                <a:spcPct val="100000"/>
              </a:lnSpc>
              <a:spcBef>
                <a:spcPts val="0"/>
              </a:spcBef>
              <a:tabLst>
                <a:tab pos="1110625" algn="l"/>
              </a:tabLst>
            </a:pPr>
            <a:r>
              <a:rPr lang="en-US" sz="5100" dirty="0" smtClean="0">
                <a:gradFill>
                  <a:gsLst>
                    <a:gs pos="0">
                      <a:srgbClr val="FFFFFF"/>
                    </a:gs>
                    <a:gs pos="50000">
                      <a:srgbClr val="FFFFFF"/>
                    </a:gs>
                    <a:gs pos="100000">
                      <a:srgbClr val="FFFFFF"/>
                    </a:gs>
                  </a:gsLst>
                  <a:lin ang="2700000" scaled="1"/>
                </a:gradFill>
                <a:latin typeface="+mj-lt"/>
              </a:rPr>
              <a:t>Implement features in your application by leveraging Azure</a:t>
            </a:r>
            <a:r>
              <a:rPr lang="en-US" sz="5100" dirty="0">
                <a:gradFill>
                  <a:gsLst>
                    <a:gs pos="0">
                      <a:srgbClr val="FFFFFF"/>
                    </a:gs>
                    <a:gs pos="50000">
                      <a:srgbClr val="FFFFFF"/>
                    </a:gs>
                    <a:gs pos="100000">
                      <a:srgbClr val="FFFFFF"/>
                    </a:gs>
                  </a:gsLst>
                  <a:lin ang="2700000" scaled="1"/>
                </a:gradFill>
                <a:latin typeface="+mj-lt"/>
              </a:rPr>
              <a:t> </a:t>
            </a:r>
            <a:r>
              <a:rPr lang="en-US" sz="5100" dirty="0" smtClean="0">
                <a:gradFill>
                  <a:gsLst>
                    <a:gs pos="0">
                      <a:srgbClr val="FFFFFF"/>
                    </a:gs>
                    <a:gs pos="50000">
                      <a:srgbClr val="FFFFFF"/>
                    </a:gs>
                    <a:gs pos="100000">
                      <a:srgbClr val="FFFFFF"/>
                    </a:gs>
                  </a:gsLst>
                  <a:lin ang="2700000" scaled="1"/>
                </a:gradFill>
                <a:latin typeface="+mj-lt"/>
              </a:rPr>
              <a:t>&amp; 3</a:t>
            </a:r>
            <a:r>
              <a:rPr lang="en-US" sz="5100" baseline="30000" dirty="0" smtClean="0">
                <a:gradFill>
                  <a:gsLst>
                    <a:gs pos="0">
                      <a:srgbClr val="FFFFFF"/>
                    </a:gs>
                    <a:gs pos="50000">
                      <a:srgbClr val="FFFFFF"/>
                    </a:gs>
                    <a:gs pos="100000">
                      <a:srgbClr val="FFFFFF"/>
                    </a:gs>
                  </a:gsLst>
                  <a:lin ang="2700000" scaled="1"/>
                </a:gradFill>
                <a:latin typeface="+mj-lt"/>
              </a:rPr>
              <a:t>rd</a:t>
            </a:r>
            <a:r>
              <a:rPr lang="en-US" sz="5100" dirty="0" smtClean="0">
                <a:gradFill>
                  <a:gsLst>
                    <a:gs pos="0">
                      <a:srgbClr val="FFFFFF"/>
                    </a:gs>
                    <a:gs pos="50000">
                      <a:srgbClr val="FFFFFF"/>
                    </a:gs>
                    <a:gs pos="100000">
                      <a:srgbClr val="FFFFFF"/>
                    </a:gs>
                  </a:gsLst>
                  <a:lin ang="2700000" scaled="1"/>
                </a:gradFill>
                <a:latin typeface="+mj-lt"/>
              </a:rPr>
              <a:t> party services.</a:t>
            </a:r>
          </a:p>
        </p:txBody>
      </p:sp>
    </p:spTree>
    <p:extLst>
      <p:ext uri="{BB962C8B-B14F-4D97-AF65-F5344CB8AC3E}">
        <p14:creationId xmlns:p14="http://schemas.microsoft.com/office/powerpoint/2010/main" val="276186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GOAL #3</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Autofit/>
          </a:bodyPr>
          <a:lstStyle/>
          <a:p>
            <a:pPr lvl="0">
              <a:lnSpc>
                <a:spcPct val="100000"/>
              </a:lnSpc>
              <a:spcBef>
                <a:spcPts val="0"/>
              </a:spcBef>
              <a:tabLst>
                <a:tab pos="1110625" algn="l"/>
              </a:tabLst>
            </a:pPr>
            <a:r>
              <a:rPr lang="en-US" sz="5100" dirty="0" smtClean="0">
                <a:gradFill>
                  <a:gsLst>
                    <a:gs pos="0">
                      <a:srgbClr val="FFFFFF"/>
                    </a:gs>
                    <a:gs pos="50000">
                      <a:srgbClr val="FFFFFF"/>
                    </a:gs>
                    <a:gs pos="100000">
                      <a:srgbClr val="FFFFFF"/>
                    </a:gs>
                  </a:gsLst>
                  <a:lin ang="2700000" scaled="1"/>
                </a:gradFill>
                <a:latin typeface="+mj-lt"/>
              </a:rPr>
              <a:t>Show an ASP.NET</a:t>
            </a:r>
            <a:r>
              <a:rPr lang="en-US" sz="5100" dirty="0">
                <a:gradFill>
                  <a:gsLst>
                    <a:gs pos="0">
                      <a:srgbClr val="FFFFFF"/>
                    </a:gs>
                    <a:gs pos="50000">
                      <a:srgbClr val="FFFFFF"/>
                    </a:gs>
                    <a:gs pos="100000">
                      <a:srgbClr val="FFFFFF"/>
                    </a:gs>
                  </a:gsLst>
                  <a:lin ang="2700000" scaled="1"/>
                </a:gradFill>
                <a:latin typeface="+mj-lt"/>
              </a:rPr>
              <a:t> </a:t>
            </a:r>
            <a:r>
              <a:rPr lang="en-US" sz="5100" dirty="0" smtClean="0">
                <a:gradFill>
                  <a:gsLst>
                    <a:gs pos="0">
                      <a:srgbClr val="FFFFFF"/>
                    </a:gs>
                    <a:gs pos="50000">
                      <a:srgbClr val="FFFFFF"/>
                    </a:gs>
                    <a:gs pos="100000">
                      <a:srgbClr val="FFFFFF"/>
                    </a:gs>
                  </a:gsLst>
                  <a:lin ang="2700000" scaled="1"/>
                </a:gradFill>
                <a:latin typeface="+mj-lt"/>
              </a:rPr>
              <a:t>perspective on how to build awesome applications on Azure.</a:t>
            </a:r>
          </a:p>
        </p:txBody>
      </p:sp>
    </p:spTree>
    <p:extLst>
      <p:ext uri="{BB962C8B-B14F-4D97-AF65-F5344CB8AC3E}">
        <p14:creationId xmlns:p14="http://schemas.microsoft.com/office/powerpoint/2010/main" val="3848060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did we get here? </a:t>
            </a:r>
            <a:endParaRPr lang="en-US" dirty="0"/>
          </a:p>
        </p:txBody>
      </p:sp>
      <p:sp>
        <p:nvSpPr>
          <p:cNvPr id="3" name="Subtitle 2"/>
          <p:cNvSpPr>
            <a:spLocks noGrp="1"/>
          </p:cNvSpPr>
          <p:nvPr>
            <p:ph type="subTitle" idx="1"/>
          </p:nvPr>
        </p:nvSpPr>
        <p:spPr/>
        <p:txBody>
          <a:bodyPr/>
          <a:lstStyle/>
          <a:p>
            <a:r>
              <a:rPr lang="en-US" dirty="0" smtClean="0"/>
              <a:t>It took a little luck and a lot of hard work…</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t>mvcConf</a:t>
            </a:r>
            <a:r>
              <a:rPr lang="en-US" dirty="0" smtClean="0"/>
              <a:t> 1 &amp; 2</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Single shared host</a:t>
            </a:r>
            <a:endParaRPr lang="en-US" dirty="0" smtClean="0"/>
          </a:p>
          <a:p>
            <a:pPr>
              <a:lnSpc>
                <a:spcPct val="110000"/>
              </a:lnSpc>
            </a:pPr>
            <a:r>
              <a:rPr lang="en-US" dirty="0" smtClean="0">
                <a:sym typeface="Wingdings" panose="05000000000000000000" pitchFamily="2" charset="2"/>
              </a:rPr>
              <a:t> Unforeseen capacity </a:t>
            </a:r>
            <a:r>
              <a:rPr lang="en-US" dirty="0">
                <a:sym typeface="Wingdings" panose="05000000000000000000" pitchFamily="2" charset="2"/>
              </a:rPr>
              <a:t>i</a:t>
            </a:r>
            <a:r>
              <a:rPr lang="en-US" dirty="0" smtClean="0">
                <a:sym typeface="Wingdings" panose="05000000000000000000" pitchFamily="2" charset="2"/>
              </a:rPr>
              <a:t>ssues (Good Problem)</a:t>
            </a:r>
            <a:endParaRPr lang="en-US" dirty="0" smtClean="0"/>
          </a:p>
          <a:p>
            <a:pPr>
              <a:lnSpc>
                <a:spcPct val="110000"/>
              </a:lnSpc>
            </a:pPr>
            <a:r>
              <a:rPr lang="en-US" dirty="0" smtClean="0">
                <a:sym typeface="Wingdings" panose="05000000000000000000" pitchFamily="2" charset="2"/>
              </a:rPr>
              <a:t> Better </a:t>
            </a:r>
            <a:r>
              <a:rPr lang="en-US" dirty="0">
                <a:sym typeface="Wingdings" panose="05000000000000000000" pitchFamily="2" charset="2"/>
              </a:rPr>
              <a:t>d</a:t>
            </a:r>
            <a:r>
              <a:rPr lang="en-US" dirty="0" smtClean="0">
                <a:sym typeface="Wingdings" panose="05000000000000000000" pitchFamily="2" charset="2"/>
              </a:rPr>
              <a:t>eployment story</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1025</Words>
  <Application>Microsoft Office PowerPoint</Application>
  <PresentationFormat>Widescreen</PresentationFormat>
  <Paragraphs>184</Paragraphs>
  <Slides>24</Slides>
  <Notes>3</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24</vt:i4>
      </vt:variant>
    </vt:vector>
  </HeadingPairs>
  <TitlesOfParts>
    <vt:vector size="37"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Build your Virtual Conference on Microsoft Azure</vt:lpstr>
      <vt:lpstr>Agenda</vt:lpstr>
      <vt:lpstr>About Me</vt:lpstr>
      <vt:lpstr>Logistics</vt:lpstr>
      <vt:lpstr>GOAL #1</vt:lpstr>
      <vt:lpstr>GOAL #2</vt:lpstr>
      <vt:lpstr>GOAL #3</vt:lpstr>
      <vt:lpstr>How did we get here? </vt:lpstr>
      <vt:lpstr>mvcConf 1 &amp; 2</vt:lpstr>
      <vt:lpstr>PowerPoint Presentation</vt:lpstr>
      <vt:lpstr>Fast and Nimble</vt:lpstr>
      <vt:lpstr>aspConf 1 &amp; 2</vt:lpstr>
      <vt:lpstr>PowerPoint Presentation</vt:lpstr>
      <vt:lpstr>dotnetConf 1 &amp; 2</vt:lpstr>
      <vt:lpstr>PowerPoint Presentation</vt:lpstr>
      <vt:lpstr>Building yourConf </vt:lpstr>
      <vt:lpstr>yourConf 2014</vt:lpstr>
      <vt:lpstr>yourConf 2014</vt:lpstr>
      <vt:lpstr>Our Toolset</vt:lpstr>
      <vt:lpstr>CAVEAT</vt:lpstr>
      <vt:lpstr>Demos </vt:lpstr>
      <vt:lpstr>In closing </vt:lpstr>
      <vt:lpstr>Logistics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Javier Lozano</cp:lastModifiedBy>
  <cp:revision>65</cp:revision>
  <dcterms:created xsi:type="dcterms:W3CDTF">2013-08-05T17:04:56Z</dcterms:created>
  <dcterms:modified xsi:type="dcterms:W3CDTF">2014-09-15T02:21:29Z</dcterms:modified>
</cp:coreProperties>
</file>