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16"/>
  </p:notesMasterIdLst>
  <p:handoutMasterIdLst>
    <p:handoutMasterId r:id="rId17"/>
  </p:handoutMasterIdLst>
  <p:sldIdLst>
    <p:sldId id="676" r:id="rId3"/>
    <p:sldId id="702" r:id="rId4"/>
    <p:sldId id="677" r:id="rId5"/>
    <p:sldId id="703" r:id="rId6"/>
    <p:sldId id="698" r:id="rId7"/>
    <p:sldId id="699" r:id="rId8"/>
    <p:sldId id="704" r:id="rId9"/>
    <p:sldId id="705" r:id="rId10"/>
    <p:sldId id="706" r:id="rId11"/>
    <p:sldId id="707" r:id="rId12"/>
    <p:sldId id="701" r:id="rId13"/>
    <p:sldId id="696" r:id="rId14"/>
    <p:sldId id="708" r:id="rId15"/>
  </p:sldIdLst>
  <p:sldSz cx="9144000" cy="6858000" type="screen4x3"/>
  <p:notesSz cx="9601200" cy="7315200"/>
  <p:custDataLst>
    <p:tags r:id="rId19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96" autoAdjust="0"/>
    <p:restoredTop sz="87971" autoAdjust="0"/>
  </p:normalViewPr>
  <p:slideViewPr>
    <p:cSldViewPr>
      <p:cViewPr>
        <p:scale>
          <a:sx n="99" d="100"/>
          <a:sy n="99" d="100"/>
        </p:scale>
        <p:origin x="-1640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7/25/12 17:20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15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7/25/12 17:20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39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7/25/12 17:20</a:t>
            </a:fld>
            <a:endParaRPr lang="en-US" smtClean="0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914401" y="649698"/>
            <a:ext cx="7991475" cy="72943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smtClean="0">
                <a:solidFill>
                  <a:schemeClr val="tx2"/>
                </a:solidFill>
              </a:rPr>
              <a:t>Click to edit Master title style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4800" y="5257800"/>
            <a:ext cx="8077200" cy="86793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2"/>
                </a:solidFill>
              </a:rPr>
              <a:t>Click to edit Master subtitle style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4005773" y="1417638"/>
            <a:ext cx="12797349" cy="1675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88176-831A-484E-B623-F6F36D9CEE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2519" y="228600"/>
            <a:ext cx="2179058" cy="340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39" y="228600"/>
            <a:ext cx="3213187" cy="340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A06B7-38C5-4C08-BE73-7F767404F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753EC-566D-40B0-951D-58F31B925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200329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37568"/>
            <a:ext cx="7772400" cy="36933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149F8-8ADD-4D75-A885-78E7C5985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7639"/>
            <a:ext cx="4129088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90" y="1417639"/>
            <a:ext cx="4129087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3ADD5-AD60-4918-A2E4-B76AAFBBD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713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417745"/>
            <a:ext cx="4040188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17745"/>
            <a:ext cx="4041775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9B3E0-EA19-4126-ADA4-33DFDDF64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C1B83-F1ED-41DF-B506-0156CFE66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497B8-0A58-42C7-BA62-0DAC32F4C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88770"/>
            <a:ext cx="3008313" cy="64633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1" cy="26776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29F1E-1006-4417-B7C7-D0FBBF494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8006"/>
            <a:ext cx="5486400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5355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75F9F-B676-438C-9F9B-07465088A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8200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2" y="1417638"/>
            <a:ext cx="8410575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619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5300" y="64452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 b="1">
                <a:latin typeface="Times New Roman" pitchFamily="18" charset="0"/>
              </a:defRPr>
            </a:lvl1pPr>
          </a:lstStyle>
          <a:p>
            <a:pPr>
              <a:defRPr/>
            </a:pPr>
            <a:fld id="{3CC0A027-A719-40CD-9809-0A4D87F31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9pPr>
    </p:titleStyle>
    <p:bodyStyle>
      <a:lvl1pPr marL="461963" indent="-461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0900" indent="-3873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7300" indent="-4048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57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26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098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70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42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14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3.png"/><Relationship Id="rId21" Type="http://schemas.openxmlformats.org/officeDocument/2006/relationships/image" Target="../media/image24.png"/><Relationship Id="rId22" Type="http://schemas.openxmlformats.org/officeDocument/2006/relationships/image" Target="../media/image25.jpeg"/><Relationship Id="rId23" Type="http://schemas.openxmlformats.org/officeDocument/2006/relationships/image" Target="../media/image26.jpeg"/><Relationship Id="rId24" Type="http://schemas.openxmlformats.org/officeDocument/2006/relationships/image" Target="../media/image27.jpeg"/><Relationship Id="rId25" Type="http://schemas.openxmlformats.org/officeDocument/2006/relationships/image" Target="../media/image28.jpeg"/><Relationship Id="rId26" Type="http://schemas.openxmlformats.org/officeDocument/2006/relationships/image" Target="../media/image29.png"/><Relationship Id="rId27" Type="http://schemas.openxmlformats.org/officeDocument/2006/relationships/image" Target="../media/image30.jpeg"/><Relationship Id="rId28" Type="http://schemas.openxmlformats.org/officeDocument/2006/relationships/image" Target="../media/image31.jpeg"/><Relationship Id="rId29" Type="http://schemas.openxmlformats.org/officeDocument/2006/relationships/image" Target="../media/image32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30" Type="http://schemas.openxmlformats.org/officeDocument/2006/relationships/image" Target="../media/image33.jpeg"/><Relationship Id="rId31" Type="http://schemas.openxmlformats.org/officeDocument/2006/relationships/image" Target="../media/image34.png"/><Relationship Id="rId32" Type="http://schemas.openxmlformats.org/officeDocument/2006/relationships/image" Target="../media/image35.png"/><Relationship Id="rId9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0.jpeg"/><Relationship Id="rId8" Type="http://schemas.openxmlformats.org/officeDocument/2006/relationships/image" Target="../media/image11.png"/><Relationship Id="rId33" Type="http://schemas.openxmlformats.org/officeDocument/2006/relationships/image" Target="../media/image36.png"/><Relationship Id="rId34" Type="http://schemas.openxmlformats.org/officeDocument/2006/relationships/image" Target="../media/image37.png"/><Relationship Id="rId35" Type="http://schemas.openxmlformats.org/officeDocument/2006/relationships/image" Target="../media/image38.gif"/><Relationship Id="rId36" Type="http://schemas.openxmlformats.org/officeDocument/2006/relationships/image" Target="../media/image39.jpeg"/><Relationship Id="rId10" Type="http://schemas.openxmlformats.org/officeDocument/2006/relationships/image" Target="../media/image13.png"/><Relationship Id="rId11" Type="http://schemas.openxmlformats.org/officeDocument/2006/relationships/image" Target="../media/image14.jpe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jpe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gif"/><Relationship Id="rId37" Type="http://schemas.openxmlformats.org/officeDocument/2006/relationships/image" Target="../media/image40.png"/><Relationship Id="rId38" Type="http://schemas.openxmlformats.org/officeDocument/2006/relationships/image" Target="../media/image41.png"/><Relationship Id="rId39" Type="http://schemas.openxmlformats.org/officeDocument/2006/relationships/image" Target="../media/image42.png"/><Relationship Id="rId40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3.png"/><Relationship Id="rId21" Type="http://schemas.openxmlformats.org/officeDocument/2006/relationships/image" Target="../media/image24.png"/><Relationship Id="rId22" Type="http://schemas.openxmlformats.org/officeDocument/2006/relationships/image" Target="../media/image25.jpeg"/><Relationship Id="rId23" Type="http://schemas.openxmlformats.org/officeDocument/2006/relationships/image" Target="../media/image26.jpeg"/><Relationship Id="rId24" Type="http://schemas.openxmlformats.org/officeDocument/2006/relationships/image" Target="../media/image27.jpeg"/><Relationship Id="rId25" Type="http://schemas.openxmlformats.org/officeDocument/2006/relationships/image" Target="../media/image28.jpeg"/><Relationship Id="rId26" Type="http://schemas.openxmlformats.org/officeDocument/2006/relationships/image" Target="../media/image29.png"/><Relationship Id="rId27" Type="http://schemas.openxmlformats.org/officeDocument/2006/relationships/image" Target="../media/image30.jpeg"/><Relationship Id="rId28" Type="http://schemas.openxmlformats.org/officeDocument/2006/relationships/image" Target="../media/image31.jpeg"/><Relationship Id="rId29" Type="http://schemas.openxmlformats.org/officeDocument/2006/relationships/image" Target="../media/image32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30" Type="http://schemas.openxmlformats.org/officeDocument/2006/relationships/image" Target="../media/image33.jpeg"/><Relationship Id="rId31" Type="http://schemas.openxmlformats.org/officeDocument/2006/relationships/image" Target="../media/image34.png"/><Relationship Id="rId32" Type="http://schemas.openxmlformats.org/officeDocument/2006/relationships/image" Target="../media/image35.png"/><Relationship Id="rId9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0.jpeg"/><Relationship Id="rId8" Type="http://schemas.openxmlformats.org/officeDocument/2006/relationships/image" Target="../media/image11.png"/><Relationship Id="rId33" Type="http://schemas.openxmlformats.org/officeDocument/2006/relationships/image" Target="../media/image36.png"/><Relationship Id="rId34" Type="http://schemas.openxmlformats.org/officeDocument/2006/relationships/image" Target="../media/image37.png"/><Relationship Id="rId35" Type="http://schemas.openxmlformats.org/officeDocument/2006/relationships/image" Target="../media/image38.gif"/><Relationship Id="rId36" Type="http://schemas.openxmlformats.org/officeDocument/2006/relationships/image" Target="../media/image39.jpeg"/><Relationship Id="rId10" Type="http://schemas.openxmlformats.org/officeDocument/2006/relationships/image" Target="../media/image13.png"/><Relationship Id="rId11" Type="http://schemas.openxmlformats.org/officeDocument/2006/relationships/image" Target="../media/image14.jpe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jpe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gif"/><Relationship Id="rId37" Type="http://schemas.openxmlformats.org/officeDocument/2006/relationships/image" Target="../media/image40.png"/><Relationship Id="rId38" Type="http://schemas.openxmlformats.org/officeDocument/2006/relationships/image" Target="../media/image41.png"/><Relationship Id="rId39" Type="http://schemas.openxmlformats.org/officeDocument/2006/relationships/image" Target="../media/image42.png"/><Relationship Id="rId40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zanotek.com/blo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1" y="649698"/>
            <a:ext cx="7991475" cy="1366528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dirty="0" smtClean="0"/>
              <a:t>Refresh your Development with </a:t>
            </a:r>
            <a:r>
              <a:rPr lang="en-US" sz="4600" b="1" dirty="0" err="1" smtClean="0"/>
              <a:t>NuGet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1369092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304800" y="4953000"/>
            <a:ext cx="8077200" cy="175260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b="1" dirty="0" smtClean="0">
                <a:solidFill>
                  <a:schemeClr val="tx2"/>
                </a:solidFill>
              </a:rPr>
              <a:t>Javier G. Lozano</a:t>
            </a:r>
          </a:p>
          <a:p>
            <a:pPr eaLnBrk="1" hangingPunct="1">
              <a:buNone/>
              <a:defRPr/>
            </a:pPr>
            <a:r>
              <a:rPr lang="en-US" b="1" dirty="0" smtClean="0">
                <a:solidFill>
                  <a:schemeClr val="tx2"/>
                </a:solidFill>
              </a:rPr>
              <a:t>javier@lozanotek.com</a:t>
            </a:r>
          </a:p>
          <a:p>
            <a:pPr eaLnBrk="1" hangingPunct="1">
              <a:buNone/>
              <a:defRPr/>
            </a:pPr>
            <a:r>
              <a:rPr lang="en-US" b="1" dirty="0" smtClean="0">
                <a:solidFill>
                  <a:schemeClr val="tx2"/>
                </a:solidFill>
              </a:rPr>
              <a:t>@</a:t>
            </a:r>
            <a:r>
              <a:rPr lang="en-US" b="1" dirty="0" err="1" smtClean="0">
                <a:solidFill>
                  <a:schemeClr val="tx2"/>
                </a:solidFill>
              </a:rPr>
              <a:t>jglozano</a:t>
            </a:r>
            <a:endParaRPr lang="en-US" b="1" dirty="0" smtClean="0">
              <a:solidFill>
                <a:schemeClr val="tx2"/>
              </a:solidFill>
            </a:endParaRPr>
          </a:p>
          <a:p>
            <a:pPr eaLnBrk="1" hangingPunct="1">
              <a:buNone/>
              <a:defRPr/>
            </a:pPr>
            <a:endParaRPr lang="en-US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69441"/>
          </a:xfrm>
        </p:spPr>
        <p:txBody>
          <a:bodyPr/>
          <a:lstStyle/>
          <a:p>
            <a:r>
              <a:rPr lang="en-US" b="1" dirty="0" smtClean="0"/>
              <a:t>Why?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9"/>
            <a:ext cx="8410575" cy="54373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this context, the </a:t>
            </a:r>
            <a:r>
              <a:rPr lang="en-US" b="1" i="1" dirty="0" smtClean="0"/>
              <a:t>client</a:t>
            </a:r>
            <a:r>
              <a:rPr lang="en-US" dirty="0" smtClean="0"/>
              <a:t> is…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2278" y="2494129"/>
            <a:ext cx="7539444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+mn-lt"/>
              </a:rPr>
              <a:t>Us</a:t>
            </a:r>
          </a:p>
          <a:p>
            <a:r>
              <a:rPr lang="en-US" sz="6000" b="1" dirty="0" smtClean="0">
                <a:latin typeface="+mn-lt"/>
              </a:rPr>
              <a:t>(software developers)</a:t>
            </a:r>
            <a:endParaRPr lang="en-US" sz="6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787601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69441"/>
          </a:xfrm>
        </p:spPr>
        <p:txBody>
          <a:bodyPr/>
          <a:lstStyle/>
          <a:p>
            <a:r>
              <a:rPr lang="en-US" b="1" dirty="0" smtClean="0"/>
              <a:t>How?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3044280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Enough slides, let’s code.</a:t>
            </a:r>
            <a:endParaRPr lang="en-US" sz="2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075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69441"/>
          </a:xfrm>
        </p:spPr>
        <p:txBody>
          <a:bodyPr/>
          <a:lstStyle/>
          <a:p>
            <a:r>
              <a:rPr lang="en-US" b="1" dirty="0" smtClean="0"/>
              <a:t>Thanks!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3050435"/>
            <a:ext cx="8410575" cy="757130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Questions?</a:t>
            </a:r>
            <a:endParaRPr lang="en-US" sz="2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23216" y="84026"/>
            <a:ext cx="8915400" cy="6714790"/>
            <a:chOff x="123216" y="84026"/>
            <a:chExt cx="8915400" cy="6714790"/>
          </a:xfrm>
        </p:grpSpPr>
        <p:grpSp>
          <p:nvGrpSpPr>
            <p:cNvPr id="43" name="Group 42"/>
            <p:cNvGrpSpPr/>
            <p:nvPr/>
          </p:nvGrpSpPr>
          <p:grpSpPr>
            <a:xfrm>
              <a:off x="152400" y="84026"/>
              <a:ext cx="8855055" cy="1371600"/>
              <a:chOff x="152400" y="93754"/>
              <a:chExt cx="8855055" cy="1371600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152400" y="93754"/>
                <a:ext cx="8855055" cy="13716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7030A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187" y="590516"/>
                <a:ext cx="1662307" cy="7810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365" y="756630"/>
                <a:ext cx="1652035" cy="4625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9600" y="238328"/>
                <a:ext cx="2302412" cy="4368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5800" y="695528"/>
                <a:ext cx="1826320" cy="5619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9" descr="http://www.stlouisdayofdotnet.com/2012/Media/Default/Sponsors/microsoft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7000" y="238328"/>
                <a:ext cx="1652035" cy="4543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11" descr="http://www.stlouisdayofdotnet.com/2012/Media/Default/Sponsors/nokia-developer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1800" y="314528"/>
                <a:ext cx="2048751" cy="8792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Title 1"/>
              <p:cNvSpPr txBox="1">
                <a:spLocks/>
              </p:cNvSpPr>
              <p:nvPr/>
            </p:nvSpPr>
            <p:spPr>
              <a:xfrm>
                <a:off x="257963" y="179663"/>
                <a:ext cx="2561437" cy="429937"/>
              </a:xfrm>
              <a:prstGeom prst="rect">
                <a:avLst/>
              </a:prstGeom>
            </p:spPr>
            <p:txBody>
              <a:bodyPr lIns="68586" tIns="34294" rIns="68586" bIns="34294"/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 dirty="0" smtClean="0">
                    <a:ln w="3175">
                      <a:noFill/>
                    </a:ln>
                    <a:gradFill>
                      <a:gsLst>
                        <a:gs pos="0">
                          <a:schemeClr val="tx2"/>
                        </a:gs>
                        <a:gs pos="86000">
                          <a:schemeClr val="tx2"/>
                        </a:gs>
                      </a:gsLst>
                      <a:lin ang="5400000" scaled="0"/>
                    </a:gra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r>
                  <a:rPr lang="en-US" sz="2000" b="1" spc="-70" dirty="0" smtClean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Platinum Sponsors</a:t>
                </a:r>
                <a:endParaRPr lang="en-US" sz="2000" b="1" spc="-7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69091" y="5610966"/>
              <a:ext cx="8838364" cy="1187850"/>
              <a:chOff x="169091" y="5620694"/>
              <a:chExt cx="8838364" cy="118785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69091" y="5620694"/>
                <a:ext cx="8838364" cy="11878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7030A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 descr="http://www.stlouisdayofdotnet.com/2012/Media/Default/Sponsors/discountasp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50262" y="5711831"/>
                <a:ext cx="1010350" cy="540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http://www.stlouisdayofdotnet.com/2012/Media/Default/Sponsors/logicnp.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947" y="6252369"/>
                <a:ext cx="1858505" cy="4206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http://www.stlouisdayofdotnet.com/2012/Media/Default/Sponsors/pluralsight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7307" y="6280070"/>
                <a:ext cx="1720893" cy="4477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://www.stlouisdayofdotnet.com/2012/Media/Default/Sponsors/TransITions.jpg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0618" y="5704943"/>
                <a:ext cx="15240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http://www.stlouisdayofdotnet.com/2012/Media/Default/Sponsors/stackoverflow.png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6014" y="6092786"/>
                <a:ext cx="2252372" cy="6350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Title 1"/>
              <p:cNvSpPr txBox="1">
                <a:spLocks/>
              </p:cNvSpPr>
              <p:nvPr/>
            </p:nvSpPr>
            <p:spPr>
              <a:xfrm>
                <a:off x="369961" y="5782511"/>
                <a:ext cx="2678039" cy="303592"/>
              </a:xfrm>
              <a:prstGeom prst="rect">
                <a:avLst/>
              </a:prstGeom>
            </p:spPr>
            <p:txBody>
              <a:bodyPr lIns="68586" tIns="34294" rIns="68586" bIns="34294"/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 dirty="0" smtClean="0">
                    <a:ln w="3175">
                      <a:noFill/>
                    </a:ln>
                    <a:gradFill>
                      <a:gsLst>
                        <a:gs pos="0">
                          <a:schemeClr val="tx2"/>
                        </a:gs>
                        <a:gs pos="86000">
                          <a:schemeClr val="tx2"/>
                        </a:gs>
                      </a:gsLst>
                      <a:lin ang="5400000" scaled="0"/>
                    </a:gra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r>
                  <a:rPr lang="en-US" sz="2000" b="1" spc="-70" dirty="0" smtClean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Silver Sponsors</a:t>
                </a:r>
                <a:endParaRPr lang="en-US" sz="2000" b="1" spc="-7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23216" y="1543456"/>
              <a:ext cx="8915400" cy="3948849"/>
              <a:chOff x="123216" y="1617952"/>
              <a:chExt cx="8915400" cy="3948849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123216" y="1617952"/>
                <a:ext cx="8915400" cy="394884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7030A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4" descr="http://www.stlouisdayofdotnet.com/2012/Media/Default/Sponsors/equifax.png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200" y="2286000"/>
                <a:ext cx="1847723" cy="4203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8" descr="http://www.stlouisdayofdotnet.com/2012/Media/Default/Sponsors/architectnow.jpg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283" y="2446424"/>
                <a:ext cx="1148222" cy="1052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6" descr="http://www.stlouisdayofdotnet.com/2012/Media/Default/Sponsors/talentporte.png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8386" y="4258248"/>
                <a:ext cx="1583678" cy="4751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12" descr="http://www.stlouisdayofdotnet.com/2012/Media/Default/Sponsors/vantagelinks.png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92446" y="2264343"/>
                <a:ext cx="899154" cy="9531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0" descr="http://www.stlouisdayofdotnet.com/2012/Media/Default/Sponsors/ctp.png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6084" y="4953000"/>
                <a:ext cx="2152916" cy="516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4" descr="http://www.stlouisdayofdotnet.com/2012/Media/Default/Sponsors/kellymitchell.png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3800" y="1827096"/>
                <a:ext cx="2489975" cy="3102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6" descr="http://www.stlouisdayofdotnet.com/2012/Media/Default/Sponsors/daugherty.gif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5400" y="3436761"/>
                <a:ext cx="1693084" cy="6018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2" descr="http://www.stlouisdayofdotnet.com/2012/Media/Default/Sponsors/componentone.png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7039" y="1755412"/>
                <a:ext cx="2343176" cy="531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4" descr="http://www.stlouisdayofdotnet.com/2012/Media/Default/Sponsors/busyevent.png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7978" y="3065663"/>
                <a:ext cx="770871" cy="5934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6" descr="http://www.stlouisdayofdotnet.com/2012/Media/Default/Sponsors/fastsearch.jp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3570" y="2345528"/>
                <a:ext cx="797422" cy="6219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8" descr="http://www.stlouisdayofdotnet.com/2012/Media/Default/Sponsors/washuit.jpg"/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0400" y="2836446"/>
                <a:ext cx="1342463" cy="7744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30" descr="http://www.stlouisdayofdotnet.com/2012/Media/Default/Sponsors/AdvancedResources.jpg"/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832" y="5035052"/>
                <a:ext cx="1784229" cy="4443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34" descr="http://www.stlouisdayofdotnet.com/2012/Media/Default/Sponsors/preferredresources.jpg"/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7675" y="4953000"/>
                <a:ext cx="2002495" cy="5106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38" descr="http://www.stlouisdayofdotnet.com/2012/Media/Default/Sponsors/ungerboeck.png"/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1872" y="2797534"/>
                <a:ext cx="1715726" cy="5331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40" descr="http://www.stlouisdayofdotnet.com/2012/Media/Default/Sponsors/byrne-software.jpg"/>
              <p:cNvPicPr>
                <a:picLocks noChangeAspect="1" noChangeArrowheads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200" y="1750896"/>
                <a:ext cx="1197684" cy="4415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42" descr="http://www.stlouisdayofdotnet.com/2012/Media/Default/Sponsors/PerceptiveSoftware.jpg"/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9864" y="2209800"/>
                <a:ext cx="2292992" cy="6079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44" descr="http://www.stlouisdayofdotnet.com/2012/Media/Default/Sponsors/LRS.jpg"/>
              <p:cNvPicPr>
                <a:picLocks noChangeAspect="1" noChangeArrowheads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9578" y="3581400"/>
                <a:ext cx="778645" cy="5737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48" descr="http://www.stlouisdayofdotnet.com/2012/Media/Default/Sponsors/xiolink.jpg"/>
              <p:cNvPicPr>
                <a:picLocks noChangeAspect="1" noChangeArrowheads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6119" y="2345528"/>
                <a:ext cx="720481" cy="4553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Title 1"/>
              <p:cNvSpPr txBox="1">
                <a:spLocks/>
              </p:cNvSpPr>
              <p:nvPr/>
            </p:nvSpPr>
            <p:spPr>
              <a:xfrm>
                <a:off x="457200" y="1759918"/>
                <a:ext cx="1849789" cy="457200"/>
              </a:xfrm>
              <a:prstGeom prst="rect">
                <a:avLst/>
              </a:prstGeom>
            </p:spPr>
            <p:txBody>
              <a:bodyPr lIns="68586" tIns="34294" rIns="68586" bIns="34294"/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 dirty="0" smtClean="0">
                    <a:ln w="3175">
                      <a:noFill/>
                    </a:ln>
                    <a:gradFill>
                      <a:gsLst>
                        <a:gs pos="0">
                          <a:schemeClr val="tx2"/>
                        </a:gs>
                        <a:gs pos="86000">
                          <a:schemeClr val="tx2"/>
                        </a:gs>
                      </a:gsLst>
                      <a:lin ang="5400000" scaled="0"/>
                    </a:gra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r>
                  <a:rPr lang="en-US" sz="2000" b="1" spc="-70" dirty="0" smtClean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Gold Sponsors</a:t>
                </a:r>
                <a:endParaRPr lang="en-US" sz="2000" b="1" spc="-7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52" name="Picture 51" descr="http://www.stlouisdayofdotnet.com/2012/Media/Default/Sponsors/scottrade.png"/>
              <p:cNvPicPr>
                <a:picLocks noChangeAspect="1" noChangeArrowheads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1214" y="3413759"/>
                <a:ext cx="1514807" cy="4544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46" descr="http://www.stlouisdayofdotnet.com/2012/Media/Default/Sponsors/MissouriState.png"/>
              <p:cNvPicPr>
                <a:picLocks noChangeAspect="1" noChangeArrowheads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3378" y="2819400"/>
                <a:ext cx="1824600" cy="512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57" descr="http://www.stlouisdayofdotnet.com/2012/Media/Default/Sponsors/telerik.png"/>
              <p:cNvPicPr>
                <a:picLocks noChangeAspect="1" noChangeArrowheads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8386" y="4791137"/>
                <a:ext cx="1413998" cy="4878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32" descr="http://www.stlouisdayofdotnet.com/2012/Media/Default/Sponsors/infragistics.png"/>
              <p:cNvPicPr>
                <a:picLocks noChangeAspect="1" noChangeArrowheads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9673" y="3999761"/>
                <a:ext cx="2166365" cy="4960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36" descr="http://www.stlouisdayofdotnet.com/2012/Media/Default/Sponsors/cait.gif"/>
              <p:cNvPicPr>
                <a:picLocks noChangeAspect="1" noChangeArrowheads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4816" y="4212307"/>
                <a:ext cx="2177162" cy="5442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50" descr="http://www.stlouisdayofdotnet.com/2012/Media/Default/Sponsors/adaptivesg.jpg"/>
              <p:cNvPicPr>
                <a:picLocks noChangeAspect="1" noChangeArrowheads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2827" y="4563917"/>
                <a:ext cx="1978951" cy="3890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http://www.stlouisdayofdotnet.com/2012/Media/Default/Sponsors/centriq.png"/>
              <p:cNvPicPr>
                <a:picLocks noChangeAspect="1" noChangeArrowheads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6135" y="3692775"/>
                <a:ext cx="1414024" cy="650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4" descr="http://www.stlouisdayofdotnet.com/2012/Media/Default/Sponsors/TDKtechnologies.png"/>
              <p:cNvPicPr>
                <a:picLocks noChangeAspect="1" noChangeArrowheads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30385" y="3473093"/>
                <a:ext cx="1661215" cy="6727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6" descr="http://www.stlouisdayofdotnet.com/2012/Media/Default/Sponsors/Twilio.png"/>
              <p:cNvPicPr>
                <a:picLocks noChangeAspect="1" noChangeArrowheads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835" y="4213671"/>
                <a:ext cx="1628775" cy="5429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http://www.stlouisdayofdotnet.com/2012/Media/Default/Sponsors/perficient.png"/>
              <p:cNvPicPr>
                <a:picLocks noChangeAspect="1" noChangeArrowheads="1"/>
              </p:cNvPicPr>
              <p:nvPr/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5765" y="2127412"/>
                <a:ext cx="1068927" cy="4685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64514777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23216" y="84026"/>
            <a:ext cx="8915400" cy="6714790"/>
            <a:chOff x="123216" y="84026"/>
            <a:chExt cx="8915400" cy="6714790"/>
          </a:xfrm>
        </p:grpSpPr>
        <p:grpSp>
          <p:nvGrpSpPr>
            <p:cNvPr id="43" name="Group 42"/>
            <p:cNvGrpSpPr/>
            <p:nvPr/>
          </p:nvGrpSpPr>
          <p:grpSpPr>
            <a:xfrm>
              <a:off x="152400" y="84026"/>
              <a:ext cx="8855055" cy="1371600"/>
              <a:chOff x="152400" y="93754"/>
              <a:chExt cx="8855055" cy="1371600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152400" y="93754"/>
                <a:ext cx="8855055" cy="13716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7030A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187" y="590516"/>
                <a:ext cx="1662307" cy="7810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365" y="756630"/>
                <a:ext cx="1652035" cy="4625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9600" y="238328"/>
                <a:ext cx="2302412" cy="4368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5800" y="695528"/>
                <a:ext cx="1826320" cy="5619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9" descr="http://www.stlouisdayofdotnet.com/2012/Media/Default/Sponsors/microsoft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7000" y="238328"/>
                <a:ext cx="1652035" cy="4543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11" descr="http://www.stlouisdayofdotnet.com/2012/Media/Default/Sponsors/nokia-developer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1800" y="314528"/>
                <a:ext cx="2048751" cy="8792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Title 1"/>
              <p:cNvSpPr txBox="1">
                <a:spLocks/>
              </p:cNvSpPr>
              <p:nvPr/>
            </p:nvSpPr>
            <p:spPr>
              <a:xfrm>
                <a:off x="257963" y="179663"/>
                <a:ext cx="2561437" cy="429937"/>
              </a:xfrm>
              <a:prstGeom prst="rect">
                <a:avLst/>
              </a:prstGeom>
            </p:spPr>
            <p:txBody>
              <a:bodyPr lIns="68586" tIns="34294" rIns="68586" bIns="34294"/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 dirty="0" smtClean="0">
                    <a:ln w="3175">
                      <a:noFill/>
                    </a:ln>
                    <a:gradFill>
                      <a:gsLst>
                        <a:gs pos="0">
                          <a:schemeClr val="tx2"/>
                        </a:gs>
                        <a:gs pos="86000">
                          <a:schemeClr val="tx2"/>
                        </a:gs>
                      </a:gsLst>
                      <a:lin ang="5400000" scaled="0"/>
                    </a:gra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r>
                  <a:rPr lang="en-US" sz="2000" b="1" spc="-70" dirty="0" smtClean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Platinum Sponsors</a:t>
                </a:r>
                <a:endParaRPr lang="en-US" sz="2000" b="1" spc="-7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69091" y="5610966"/>
              <a:ext cx="8838364" cy="1187850"/>
              <a:chOff x="169091" y="5620694"/>
              <a:chExt cx="8838364" cy="118785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69091" y="5620694"/>
                <a:ext cx="8838364" cy="11878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7030A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 descr="http://www.stlouisdayofdotnet.com/2012/Media/Default/Sponsors/discountasp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50262" y="5711831"/>
                <a:ext cx="1010350" cy="540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http://www.stlouisdayofdotnet.com/2012/Media/Default/Sponsors/logicnp.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947" y="6252369"/>
                <a:ext cx="1858505" cy="4206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http://www.stlouisdayofdotnet.com/2012/Media/Default/Sponsors/pluralsight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7307" y="6280070"/>
                <a:ext cx="1720893" cy="4477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://www.stlouisdayofdotnet.com/2012/Media/Default/Sponsors/TransITions.jpg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0618" y="5704943"/>
                <a:ext cx="15240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http://www.stlouisdayofdotnet.com/2012/Media/Default/Sponsors/stackoverflow.png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6014" y="6092786"/>
                <a:ext cx="2252372" cy="6350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Title 1"/>
              <p:cNvSpPr txBox="1">
                <a:spLocks/>
              </p:cNvSpPr>
              <p:nvPr/>
            </p:nvSpPr>
            <p:spPr>
              <a:xfrm>
                <a:off x="369961" y="5782511"/>
                <a:ext cx="2678039" cy="303592"/>
              </a:xfrm>
              <a:prstGeom prst="rect">
                <a:avLst/>
              </a:prstGeom>
            </p:spPr>
            <p:txBody>
              <a:bodyPr lIns="68586" tIns="34294" rIns="68586" bIns="34294"/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 dirty="0" smtClean="0">
                    <a:ln w="3175">
                      <a:noFill/>
                    </a:ln>
                    <a:gradFill>
                      <a:gsLst>
                        <a:gs pos="0">
                          <a:schemeClr val="tx2"/>
                        </a:gs>
                        <a:gs pos="86000">
                          <a:schemeClr val="tx2"/>
                        </a:gs>
                      </a:gsLst>
                      <a:lin ang="5400000" scaled="0"/>
                    </a:gra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r>
                  <a:rPr lang="en-US" sz="2000" b="1" spc="-70" dirty="0" smtClean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Silver Sponsors</a:t>
                </a:r>
                <a:endParaRPr lang="en-US" sz="2000" b="1" spc="-7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23216" y="1543456"/>
              <a:ext cx="8915400" cy="3948849"/>
              <a:chOff x="123216" y="1617952"/>
              <a:chExt cx="8915400" cy="3948849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123216" y="1617952"/>
                <a:ext cx="8915400" cy="394884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7030A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4" descr="http://www.stlouisdayofdotnet.com/2012/Media/Default/Sponsors/equifax.png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200" y="2286000"/>
                <a:ext cx="1847723" cy="4203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8" descr="http://www.stlouisdayofdotnet.com/2012/Media/Default/Sponsors/architectnow.jpg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283" y="2446424"/>
                <a:ext cx="1148222" cy="1052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6" descr="http://www.stlouisdayofdotnet.com/2012/Media/Default/Sponsors/talentporte.png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8386" y="4258248"/>
                <a:ext cx="1583678" cy="4751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12" descr="http://www.stlouisdayofdotnet.com/2012/Media/Default/Sponsors/vantagelinks.png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92446" y="2264343"/>
                <a:ext cx="899154" cy="9531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0" descr="http://www.stlouisdayofdotnet.com/2012/Media/Default/Sponsors/ctp.png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6084" y="4953000"/>
                <a:ext cx="2152916" cy="516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4" descr="http://www.stlouisdayofdotnet.com/2012/Media/Default/Sponsors/kellymitchell.png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3800" y="1827096"/>
                <a:ext cx="2489975" cy="3102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6" descr="http://www.stlouisdayofdotnet.com/2012/Media/Default/Sponsors/daugherty.gif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5400" y="3436761"/>
                <a:ext cx="1693084" cy="6018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2" descr="http://www.stlouisdayofdotnet.com/2012/Media/Default/Sponsors/componentone.png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7039" y="1755412"/>
                <a:ext cx="2343176" cy="531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4" descr="http://www.stlouisdayofdotnet.com/2012/Media/Default/Sponsors/busyevent.png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7978" y="3065663"/>
                <a:ext cx="770871" cy="5934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6" descr="http://www.stlouisdayofdotnet.com/2012/Media/Default/Sponsors/fastsearch.jp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3570" y="2345528"/>
                <a:ext cx="797422" cy="6219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8" descr="http://www.stlouisdayofdotnet.com/2012/Media/Default/Sponsors/washuit.jpg"/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0400" y="2836446"/>
                <a:ext cx="1342463" cy="7744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30" descr="http://www.stlouisdayofdotnet.com/2012/Media/Default/Sponsors/AdvancedResources.jpg"/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832" y="5035052"/>
                <a:ext cx="1784229" cy="4443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34" descr="http://www.stlouisdayofdotnet.com/2012/Media/Default/Sponsors/preferredresources.jpg"/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7675" y="4953000"/>
                <a:ext cx="2002495" cy="5106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38" descr="http://www.stlouisdayofdotnet.com/2012/Media/Default/Sponsors/ungerboeck.png"/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1872" y="2797534"/>
                <a:ext cx="1715726" cy="5331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40" descr="http://www.stlouisdayofdotnet.com/2012/Media/Default/Sponsors/byrne-software.jpg"/>
              <p:cNvPicPr>
                <a:picLocks noChangeAspect="1" noChangeArrowheads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200" y="1750896"/>
                <a:ext cx="1197684" cy="4415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42" descr="http://www.stlouisdayofdotnet.com/2012/Media/Default/Sponsors/PerceptiveSoftware.jpg"/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9864" y="2209800"/>
                <a:ext cx="2292992" cy="6079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44" descr="http://www.stlouisdayofdotnet.com/2012/Media/Default/Sponsors/LRS.jpg"/>
              <p:cNvPicPr>
                <a:picLocks noChangeAspect="1" noChangeArrowheads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9578" y="3581400"/>
                <a:ext cx="778645" cy="5737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48" descr="http://www.stlouisdayofdotnet.com/2012/Media/Default/Sponsors/xiolink.jpg"/>
              <p:cNvPicPr>
                <a:picLocks noChangeAspect="1" noChangeArrowheads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6119" y="2345528"/>
                <a:ext cx="720481" cy="4553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Title 1"/>
              <p:cNvSpPr txBox="1">
                <a:spLocks/>
              </p:cNvSpPr>
              <p:nvPr/>
            </p:nvSpPr>
            <p:spPr>
              <a:xfrm>
                <a:off x="457200" y="1759918"/>
                <a:ext cx="1849789" cy="457200"/>
              </a:xfrm>
              <a:prstGeom prst="rect">
                <a:avLst/>
              </a:prstGeom>
            </p:spPr>
            <p:txBody>
              <a:bodyPr lIns="68586" tIns="34294" rIns="68586" bIns="34294"/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 dirty="0" smtClean="0">
                    <a:ln w="3175">
                      <a:noFill/>
                    </a:ln>
                    <a:gradFill>
                      <a:gsLst>
                        <a:gs pos="0">
                          <a:schemeClr val="tx2"/>
                        </a:gs>
                        <a:gs pos="86000">
                          <a:schemeClr val="tx2"/>
                        </a:gs>
                      </a:gsLst>
                      <a:lin ang="5400000" scaled="0"/>
                    </a:gra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r>
                  <a:rPr lang="en-US" sz="2000" b="1" spc="-70" dirty="0" smtClean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Gold Sponsors</a:t>
                </a:r>
                <a:endParaRPr lang="en-US" sz="2000" b="1" spc="-7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52" name="Picture 51" descr="http://www.stlouisdayofdotnet.com/2012/Media/Default/Sponsors/scottrade.png"/>
              <p:cNvPicPr>
                <a:picLocks noChangeAspect="1" noChangeArrowheads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1214" y="3413759"/>
                <a:ext cx="1514807" cy="4544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46" descr="http://www.stlouisdayofdotnet.com/2012/Media/Default/Sponsors/MissouriState.png"/>
              <p:cNvPicPr>
                <a:picLocks noChangeAspect="1" noChangeArrowheads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3378" y="2819400"/>
                <a:ext cx="1824600" cy="512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57" descr="http://www.stlouisdayofdotnet.com/2012/Media/Default/Sponsors/telerik.png"/>
              <p:cNvPicPr>
                <a:picLocks noChangeAspect="1" noChangeArrowheads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8386" y="4791137"/>
                <a:ext cx="1413998" cy="4878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32" descr="http://www.stlouisdayofdotnet.com/2012/Media/Default/Sponsors/infragistics.png"/>
              <p:cNvPicPr>
                <a:picLocks noChangeAspect="1" noChangeArrowheads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9673" y="3999761"/>
                <a:ext cx="2166365" cy="4960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36" descr="http://www.stlouisdayofdotnet.com/2012/Media/Default/Sponsors/cait.gif"/>
              <p:cNvPicPr>
                <a:picLocks noChangeAspect="1" noChangeArrowheads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4816" y="4212307"/>
                <a:ext cx="2177162" cy="5442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50" descr="http://www.stlouisdayofdotnet.com/2012/Media/Default/Sponsors/adaptivesg.jpg"/>
              <p:cNvPicPr>
                <a:picLocks noChangeAspect="1" noChangeArrowheads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2827" y="4563917"/>
                <a:ext cx="1978951" cy="3890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http://www.stlouisdayofdotnet.com/2012/Media/Default/Sponsors/centriq.png"/>
              <p:cNvPicPr>
                <a:picLocks noChangeAspect="1" noChangeArrowheads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6135" y="3692775"/>
                <a:ext cx="1414024" cy="650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4" descr="http://www.stlouisdayofdotnet.com/2012/Media/Default/Sponsors/TDKtechnologies.png"/>
              <p:cNvPicPr>
                <a:picLocks noChangeAspect="1" noChangeArrowheads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30385" y="3473093"/>
                <a:ext cx="1661215" cy="6727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6" descr="http://www.stlouisdayofdotnet.com/2012/Media/Default/Sponsors/Twilio.png"/>
              <p:cNvPicPr>
                <a:picLocks noChangeAspect="1" noChangeArrowheads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835" y="4213671"/>
                <a:ext cx="1628775" cy="5429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http://www.stlouisdayofdotnet.com/2012/Media/Default/Sponsors/perficient.png"/>
              <p:cNvPicPr>
                <a:picLocks noChangeAspect="1" noChangeArrowheads="1"/>
              </p:cNvPicPr>
              <p:nvPr/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5765" y="2127412"/>
                <a:ext cx="1068927" cy="4685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6182982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69441"/>
          </a:xfrm>
        </p:spPr>
        <p:txBody>
          <a:bodyPr/>
          <a:lstStyle/>
          <a:p>
            <a:r>
              <a:rPr lang="en-US" b="1" dirty="0" smtClean="0"/>
              <a:t>Goal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2196868"/>
            <a:ext cx="8410575" cy="2464264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For you to gain a different understanding on how you can use </a:t>
            </a:r>
            <a:r>
              <a:rPr lang="en-US" b="1" i="1" dirty="0" err="1" smtClean="0"/>
              <a:t>NuGet</a:t>
            </a:r>
            <a:r>
              <a:rPr lang="en-US" b="1" i="1" dirty="0" smtClean="0"/>
              <a:t> to your development efforts easier.</a:t>
            </a:r>
          </a:p>
          <a:p>
            <a:pPr marL="0" indent="0">
              <a:buNone/>
            </a:pPr>
            <a:r>
              <a:rPr lang="en-US" b="1" i="1" dirty="0" smtClean="0"/>
              <a:t>Start thinking of </a:t>
            </a:r>
            <a:r>
              <a:rPr lang="en-US" b="1" i="1" dirty="0" err="1" smtClean="0"/>
              <a:t>NuGet</a:t>
            </a:r>
            <a:r>
              <a:rPr lang="en-US" b="1" i="1" dirty="0" smtClean="0"/>
              <a:t> as a protocol rather than a tool…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1134670"/>
          </a:xfrm>
        </p:spPr>
        <p:txBody>
          <a:bodyPr/>
          <a:lstStyle/>
          <a:p>
            <a:r>
              <a:rPr lang="en-US" dirty="0" smtClean="0"/>
              <a:t>Why?</a:t>
            </a:r>
          </a:p>
          <a:p>
            <a:r>
              <a:rPr lang="en-US" dirty="0" smtClean="0"/>
              <a:t>How?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310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172560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javier@lozanotek.com</a:t>
            </a:r>
          </a:p>
          <a:p>
            <a:pPr marL="0" indent="0">
              <a:buNone/>
            </a:pPr>
            <a:r>
              <a:rPr lang="en-US" b="1" dirty="0" smtClean="0"/>
              <a:t>@jglozano</a:t>
            </a:r>
          </a:p>
          <a:p>
            <a:pPr marL="0" indent="0">
              <a:buNone/>
            </a:pPr>
            <a:r>
              <a:rPr lang="en-US" b="1" dirty="0" smtClean="0">
                <a:hlinkClick r:id="rId2"/>
              </a:rPr>
              <a:t>http://lozanotek.com/blog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2" descr="C:\Users\javier\Pictures\mvp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1400" y="2540000"/>
            <a:ext cx="2133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0000" y="1447800"/>
            <a:ext cx="1905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5181600"/>
            <a:ext cx="855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n-lt"/>
              </a:rPr>
              <a:t>https:</a:t>
            </a:r>
            <a:r>
              <a:rPr lang="en-US" sz="3200" dirty="0">
                <a:latin typeface="+mn-lt"/>
              </a:rPr>
              <a:t>//</a:t>
            </a:r>
            <a:r>
              <a:rPr lang="en-US" sz="3200" dirty="0" err="1">
                <a:latin typeface="+mn-lt"/>
              </a:rPr>
              <a:t>github.com</a:t>
            </a:r>
            <a:r>
              <a:rPr lang="en-US" sz="3200" dirty="0">
                <a:latin typeface="+mn-lt"/>
              </a:rPr>
              <a:t>/lozanotek/</a:t>
            </a:r>
            <a:r>
              <a:rPr lang="en-US" sz="3200" dirty="0" err="1">
                <a:latin typeface="+mn-lt"/>
              </a:rPr>
              <a:t>RefreshWithNuGet</a:t>
            </a:r>
            <a:endParaRPr lang="en-US" sz="3200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3657600"/>
            <a:ext cx="25400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69441"/>
          </a:xfrm>
        </p:spPr>
        <p:txBody>
          <a:bodyPr/>
          <a:lstStyle/>
          <a:p>
            <a:r>
              <a:rPr lang="en-US" b="1" dirty="0" smtClean="0"/>
              <a:t>Why?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394159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software development we’re always striving for…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Component Reuse</a:t>
            </a:r>
          </a:p>
          <a:p>
            <a:r>
              <a:rPr lang="en-US" dirty="0" smtClean="0"/>
              <a:t>Versioning Control</a:t>
            </a:r>
          </a:p>
          <a:p>
            <a:r>
              <a:rPr lang="en-US" dirty="0" smtClean="0"/>
              <a:t>Stronger Community</a:t>
            </a:r>
          </a:p>
          <a:p>
            <a:r>
              <a:rPr lang="en-US" dirty="0" smtClean="0"/>
              <a:t>Reducing Friction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673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69441"/>
          </a:xfrm>
        </p:spPr>
        <p:txBody>
          <a:bodyPr/>
          <a:lstStyle/>
          <a:p>
            <a:r>
              <a:rPr lang="en-US" b="1" dirty="0" smtClean="0"/>
              <a:t>Why?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143013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However, often we end up turning into Architecture Astronauts and we miss the entire point…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00" y="2743200"/>
            <a:ext cx="3911600" cy="28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258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69441"/>
          </a:xfrm>
        </p:spPr>
        <p:txBody>
          <a:bodyPr/>
          <a:lstStyle/>
          <a:p>
            <a:r>
              <a:rPr lang="en-US" b="1" dirty="0" smtClean="0"/>
              <a:t>Why?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453252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Ar</a:t>
            </a:r>
            <a:r>
              <a:rPr lang="en-US" dirty="0" err="1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err="1" smtClean="0">
                <a:sym typeface="Wingdings"/>
              </a:rPr>
              <a:t>chi</a:t>
            </a:r>
            <a:r>
              <a:rPr lang="en-US" dirty="0" err="1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err="1" smtClean="0">
                <a:ea typeface="Wingdings"/>
                <a:cs typeface="Wingdings"/>
                <a:sym typeface="Wingdings"/>
              </a:rPr>
              <a:t>tect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 </a:t>
            </a:r>
            <a:r>
              <a:rPr lang="en-US" dirty="0" err="1" smtClean="0">
                <a:ea typeface="Wingdings"/>
                <a:cs typeface="Wingdings"/>
                <a:sym typeface="Wingdings"/>
              </a:rPr>
              <a:t>As</a:t>
            </a:r>
            <a:r>
              <a:rPr lang="en-US" dirty="0" err="1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err="1" smtClean="0">
                <a:sym typeface="Wingdings"/>
              </a:rPr>
              <a:t>tro</a:t>
            </a:r>
            <a:r>
              <a:rPr lang="en-US" dirty="0" err="1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err="1" smtClean="0">
                <a:sym typeface="Wingdings"/>
              </a:rPr>
              <a:t>naut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- </a:t>
            </a:r>
            <a:r>
              <a:rPr lang="en-US" dirty="0" smtClean="0"/>
              <a:t>/</a:t>
            </a:r>
            <a:r>
              <a:rPr lang="en-US" dirty="0"/>
              <a:t>ˈ</a:t>
            </a:r>
            <a:r>
              <a:rPr lang="en-US" dirty="0" err="1"/>
              <a:t>ärkiˌtekt</a:t>
            </a:r>
            <a:r>
              <a:rPr lang="en-US" dirty="0"/>
              <a:t> ˈ</a:t>
            </a:r>
            <a:r>
              <a:rPr lang="en-US" dirty="0" err="1"/>
              <a:t>astrəˌnôt</a:t>
            </a:r>
            <a:r>
              <a:rPr lang="en-US" dirty="0"/>
              <a:t>/</a:t>
            </a:r>
          </a:p>
          <a:p>
            <a:pPr marL="0" indent="0">
              <a:buNone/>
            </a:pPr>
            <a:r>
              <a:rPr lang="en-US" dirty="0" smtClean="0"/>
              <a:t>Noun: 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When you go too far up, abstraction-wise, you run out of oxygen. Sometimes smart thinkers just don't know when to stop, and they create these absurd, all-encompassing, high-level pictures of the universe that are all good and fine, but don't actually mean anything at all.</a:t>
            </a:r>
          </a:p>
          <a:p>
            <a:pPr marL="0" indent="0" algn="r">
              <a:buNone/>
            </a:pPr>
            <a:r>
              <a:rPr lang="en-US" b="1" i="1" dirty="0" smtClean="0"/>
              <a:t>- Joel </a:t>
            </a:r>
            <a:r>
              <a:rPr lang="en-US" b="1" i="1" dirty="0" err="1" smtClean="0"/>
              <a:t>Spolksy</a:t>
            </a:r>
            <a:endParaRPr lang="en-US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000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69441"/>
          </a:xfrm>
        </p:spPr>
        <p:txBody>
          <a:bodyPr/>
          <a:lstStyle/>
          <a:p>
            <a:r>
              <a:rPr lang="en-US" b="1" dirty="0" smtClean="0"/>
              <a:t>Why?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9"/>
            <a:ext cx="8410575" cy="17256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should be focusing on providing value by…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2057400"/>
            <a:ext cx="8410575" cy="1725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dirty="0" smtClean="0"/>
              <a:t>Releasing smaller components</a:t>
            </a:r>
          </a:p>
          <a:p>
            <a:r>
              <a:rPr lang="en-US" dirty="0" smtClean="0"/>
              <a:t>Quick time to market</a:t>
            </a:r>
          </a:p>
          <a:p>
            <a:r>
              <a:rPr lang="en-US" dirty="0" smtClean="0"/>
              <a:t>Benefit </a:t>
            </a:r>
            <a:r>
              <a:rPr lang="en-US" dirty="0" smtClean="0"/>
              <a:t>our </a:t>
            </a:r>
            <a:r>
              <a:rPr lang="en-US" b="1" i="1" dirty="0" smtClean="0"/>
              <a:t>client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249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lozanotek_template">
  <a:themeElements>
    <a:clrScheme name="PDC_Template_2005 3">
      <a:dk1>
        <a:srgbClr val="000000"/>
      </a:dk1>
      <a:lt1>
        <a:srgbClr val="FFFFFF"/>
      </a:lt1>
      <a:dk2>
        <a:srgbClr val="18536E"/>
      </a:dk2>
      <a:lt2>
        <a:srgbClr val="FFB601"/>
      </a:lt2>
      <a:accent1>
        <a:srgbClr val="F7E993"/>
      </a:accent1>
      <a:accent2>
        <a:srgbClr val="B2BB1D"/>
      </a:accent2>
      <a:accent3>
        <a:srgbClr val="ABB3BA"/>
      </a:accent3>
      <a:accent4>
        <a:srgbClr val="DADADA"/>
      </a:accent4>
      <a:accent5>
        <a:srgbClr val="FAF2C8"/>
      </a:accent5>
      <a:accent6>
        <a:srgbClr val="A1A919"/>
      </a:accent6>
      <a:hlink>
        <a:srgbClr val="0078FA"/>
      </a:hlink>
      <a:folHlink>
        <a:srgbClr val="B51A8A"/>
      </a:folHlink>
    </a:clrScheme>
    <a:fontScheme name="PDC_Template_2005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PDC_Template_2005 1">
        <a:dk1>
          <a:srgbClr val="000000"/>
        </a:dk1>
        <a:lt1>
          <a:srgbClr val="FFFFFF"/>
        </a:lt1>
        <a:dk2>
          <a:srgbClr val="194489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0C4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2">
        <a:dk1>
          <a:srgbClr val="000000"/>
        </a:dk1>
        <a:lt1>
          <a:srgbClr val="FFFFFF"/>
        </a:lt1>
        <a:dk2>
          <a:srgbClr val="176B6F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ABB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3">
        <a:dk1>
          <a:srgbClr val="000000"/>
        </a:dk1>
        <a:lt1>
          <a:srgbClr val="FFFFFF"/>
        </a:lt1>
        <a:dk2>
          <a:srgbClr val="18536E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3BA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3754</TotalTime>
  <Words>263</Words>
  <Application>Microsoft Macintosh PowerPoint</Application>
  <PresentationFormat>On-screen Show (4:3)</PresentationFormat>
  <Paragraphs>60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lozanotek_template</vt:lpstr>
      <vt:lpstr>Custom Design</vt:lpstr>
      <vt:lpstr>Refresh your Development with NuGet</vt:lpstr>
      <vt:lpstr>PowerPoint Presentation</vt:lpstr>
      <vt:lpstr>Goal</vt:lpstr>
      <vt:lpstr>Agenda</vt:lpstr>
      <vt:lpstr>Info</vt:lpstr>
      <vt:lpstr>Why?</vt:lpstr>
      <vt:lpstr>Why?</vt:lpstr>
      <vt:lpstr>Why?</vt:lpstr>
      <vt:lpstr>Why?</vt:lpstr>
      <vt:lpstr>Why?</vt:lpstr>
      <vt:lpstr>How?</vt:lpstr>
      <vt:lpstr>Thanks!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Javier Lozano</cp:lastModifiedBy>
  <cp:revision>293</cp:revision>
  <dcterms:created xsi:type="dcterms:W3CDTF">2010-08-26T02:02:00Z</dcterms:created>
  <dcterms:modified xsi:type="dcterms:W3CDTF">2012-07-25T22:26:25Z</dcterms:modified>
</cp:coreProperties>
</file>