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0"/>
  </p:notesMasterIdLst>
  <p:handoutMasterIdLst>
    <p:handoutMasterId r:id="rId21"/>
  </p:handoutMasterIdLst>
  <p:sldIdLst>
    <p:sldId id="676" r:id="rId3"/>
    <p:sldId id="700" r:id="rId4"/>
    <p:sldId id="715" r:id="rId5"/>
    <p:sldId id="701" r:id="rId6"/>
    <p:sldId id="677" r:id="rId7"/>
    <p:sldId id="705" r:id="rId8"/>
    <p:sldId id="708" r:id="rId9"/>
    <p:sldId id="709" r:id="rId10"/>
    <p:sldId id="713" r:id="rId11"/>
    <p:sldId id="714" r:id="rId12"/>
    <p:sldId id="710" r:id="rId13"/>
    <p:sldId id="711" r:id="rId14"/>
    <p:sldId id="706" r:id="rId15"/>
    <p:sldId id="712" r:id="rId16"/>
    <p:sldId id="707" r:id="rId17"/>
    <p:sldId id="702" r:id="rId18"/>
    <p:sldId id="696" r:id="rId19"/>
  </p:sldIdLst>
  <p:sldSz cx="9144000" cy="5143500" type="screen16x9"/>
  <p:notesSz cx="9601200" cy="7315200"/>
  <p:custDataLst>
    <p:tags r:id="rId2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81" d="100"/>
          <a:sy n="81" d="100"/>
        </p:scale>
        <p:origin x="80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3/17/2016 9:20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3/17/2016 9:20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3/17/2016 9:20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Implementing Web Security in Your ASP.NET Applications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160591"/>
          </a:xfrm>
        </p:spPr>
        <p:txBody>
          <a:bodyPr/>
          <a:lstStyle/>
          <a:p>
            <a:r>
              <a:rPr lang="en-US" dirty="0">
                <a:effectLst/>
              </a:rPr>
              <a:t> </a:t>
            </a:r>
            <a:r>
              <a:rPr lang="en-US" dirty="0"/>
              <a:t>OpenID Connect</a:t>
            </a:r>
          </a:p>
          <a:p>
            <a:pPr lvl="1"/>
            <a:r>
              <a:rPr lang="en-US" dirty="0" smtClean="0"/>
              <a:t>Uses OAuth 2 flow</a:t>
            </a:r>
          </a:p>
          <a:p>
            <a:pPr lvl="1"/>
            <a:r>
              <a:rPr lang="en-US" dirty="0" smtClean="0"/>
              <a:t>Adds </a:t>
            </a:r>
            <a:r>
              <a:rPr lang="en-US" dirty="0"/>
              <a:t>User Information exchange via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2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b="1" dirty="0" smtClean="0"/>
              <a:t>Application</a:t>
            </a:r>
            <a:r>
              <a:rPr lang="en-US" dirty="0" smtClean="0"/>
              <a:t> redirects </a:t>
            </a:r>
            <a:r>
              <a:rPr lang="en-US" b="1" dirty="0" smtClean="0"/>
              <a:t>User</a:t>
            </a:r>
            <a:r>
              <a:rPr lang="en-US" dirty="0" smtClean="0"/>
              <a:t> to </a:t>
            </a:r>
            <a:r>
              <a:rPr lang="en-US" b="1" dirty="0" smtClean="0"/>
              <a:t>Service</a:t>
            </a:r>
            <a:r>
              <a:rPr lang="en-US" dirty="0" smtClean="0"/>
              <a:t> for </a:t>
            </a:r>
            <a:r>
              <a:rPr lang="en-US" i="1" dirty="0" smtClean="0"/>
              <a:t>authorization</a:t>
            </a:r>
            <a:endParaRPr lang="en-US" b="1" dirty="0" smtClean="0"/>
          </a:p>
          <a:p>
            <a:r>
              <a:rPr lang="en-US" dirty="0" smtClean="0"/>
              <a:t>User </a:t>
            </a:r>
            <a:r>
              <a:rPr lang="en-US" i="1" dirty="0" smtClean="0"/>
              <a:t>authenticates</a:t>
            </a:r>
            <a:r>
              <a:rPr lang="en-US" dirty="0" smtClean="0"/>
              <a:t> into Service and grants Application access to </a:t>
            </a:r>
            <a:r>
              <a:rPr lang="en-US" b="1" dirty="0" smtClean="0"/>
              <a:t>Resources</a:t>
            </a:r>
          </a:p>
          <a:p>
            <a:r>
              <a:rPr lang="en-US" dirty="0" smtClean="0"/>
              <a:t>Service redirects User back to Application (via Redirect URL) with a special </a:t>
            </a:r>
            <a:r>
              <a:rPr lang="en-US" b="1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2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dirty="0" smtClean="0"/>
              <a:t>Application uses Code to get an </a:t>
            </a:r>
            <a:r>
              <a:rPr lang="en-US" b="1" dirty="0" smtClean="0"/>
              <a:t>Access Token</a:t>
            </a:r>
            <a:endParaRPr lang="en-US" dirty="0" smtClean="0"/>
          </a:p>
          <a:p>
            <a:r>
              <a:rPr lang="en-US" dirty="0" smtClean="0"/>
              <a:t>Service returns Access Token for the User</a:t>
            </a:r>
          </a:p>
          <a:p>
            <a:r>
              <a:rPr lang="en-US" dirty="0" smtClean="0"/>
              <a:t>Application can use Access Token for subsequent requests to Service on User’s behalf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8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OpenID Connect Flow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dirty="0" smtClean="0">
                <a:effectLst/>
              </a:rPr>
              <a:t>Relying </a:t>
            </a:r>
            <a:r>
              <a:rPr lang="en-US" b="1" dirty="0">
                <a:effectLst/>
              </a:rPr>
              <a:t>P</a:t>
            </a:r>
            <a:r>
              <a:rPr lang="en-US" b="1" dirty="0" smtClean="0">
                <a:effectLst/>
              </a:rPr>
              <a:t>arty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sends </a:t>
            </a:r>
            <a:r>
              <a:rPr lang="en-US" dirty="0" smtClean="0">
                <a:effectLst/>
              </a:rPr>
              <a:t>request </a:t>
            </a:r>
            <a:r>
              <a:rPr lang="en-US" dirty="0">
                <a:effectLst/>
              </a:rPr>
              <a:t>to the </a:t>
            </a:r>
            <a:r>
              <a:rPr lang="en-US" b="1" dirty="0">
                <a:effectLst/>
              </a:rPr>
              <a:t>OpenID </a:t>
            </a:r>
            <a:r>
              <a:rPr lang="en-US" b="1" dirty="0" smtClean="0">
                <a:effectLst/>
              </a:rPr>
              <a:t>Provider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 authenticate the end user</a:t>
            </a:r>
          </a:p>
          <a:p>
            <a:r>
              <a:rPr lang="en-US" dirty="0" smtClean="0">
                <a:effectLst/>
              </a:rPr>
              <a:t>OpenID </a:t>
            </a:r>
            <a:r>
              <a:rPr lang="en-US" dirty="0">
                <a:effectLst/>
              </a:rPr>
              <a:t>provider authenticates the user</a:t>
            </a:r>
          </a:p>
          <a:p>
            <a:r>
              <a:rPr lang="en-US" dirty="0" smtClean="0">
                <a:effectLst/>
              </a:rPr>
              <a:t>OpenID </a:t>
            </a:r>
            <a:r>
              <a:rPr lang="en-US" dirty="0">
                <a:effectLst/>
              </a:rPr>
              <a:t>provider sends the </a:t>
            </a:r>
            <a:r>
              <a:rPr lang="en-US" b="1" dirty="0">
                <a:effectLst/>
              </a:rPr>
              <a:t>ID </a:t>
            </a:r>
            <a:r>
              <a:rPr lang="en-US" b="1" dirty="0" smtClean="0">
                <a:effectLst/>
              </a:rPr>
              <a:t>Token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and </a:t>
            </a:r>
            <a:r>
              <a:rPr lang="en-US" b="1" dirty="0">
                <a:effectLst/>
              </a:rPr>
              <a:t>A</a:t>
            </a:r>
            <a:r>
              <a:rPr lang="en-US" b="1" dirty="0" smtClean="0">
                <a:effectLst/>
              </a:rPr>
              <a:t>ccess Token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 the </a:t>
            </a:r>
            <a:r>
              <a:rPr lang="en-US" dirty="0" smtClean="0">
                <a:effectLst/>
              </a:rPr>
              <a:t>Relying Party</a:t>
            </a: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934845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OpenID Connect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012859"/>
          </a:xfrm>
        </p:spPr>
        <p:txBody>
          <a:bodyPr/>
          <a:lstStyle/>
          <a:p>
            <a:r>
              <a:rPr lang="en-US" dirty="0">
                <a:effectLst/>
              </a:rPr>
              <a:t>R</a:t>
            </a:r>
            <a:r>
              <a:rPr lang="en-US" dirty="0" smtClean="0">
                <a:effectLst/>
              </a:rPr>
              <a:t>elying </a:t>
            </a:r>
            <a:r>
              <a:rPr lang="en-US" dirty="0">
                <a:effectLst/>
              </a:rPr>
              <a:t>P</a:t>
            </a:r>
            <a:r>
              <a:rPr lang="en-US" dirty="0" smtClean="0">
                <a:effectLst/>
              </a:rPr>
              <a:t>arty </a:t>
            </a:r>
            <a:r>
              <a:rPr lang="en-US" dirty="0">
                <a:effectLst/>
              </a:rPr>
              <a:t>sends a request to the </a:t>
            </a:r>
            <a:r>
              <a:rPr lang="en-US" b="1" dirty="0" smtClean="0">
                <a:effectLst/>
              </a:rPr>
              <a:t>User </a:t>
            </a:r>
            <a:r>
              <a:rPr lang="en-US" b="1" dirty="0">
                <a:effectLst/>
              </a:rPr>
              <a:t>I</a:t>
            </a:r>
            <a:r>
              <a:rPr lang="en-US" b="1" dirty="0" smtClean="0">
                <a:effectLst/>
              </a:rPr>
              <a:t>nfo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endpoint with the access </a:t>
            </a:r>
            <a:r>
              <a:rPr lang="en-US" dirty="0" smtClean="0">
                <a:effectLst/>
              </a:rPr>
              <a:t>token.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User Info </a:t>
            </a:r>
            <a:r>
              <a:rPr lang="en-US" dirty="0">
                <a:effectLst/>
              </a:rPr>
              <a:t>endpoint returns the </a:t>
            </a:r>
            <a:r>
              <a:rPr lang="en-US" b="1" dirty="0" smtClean="0">
                <a:effectLst/>
              </a:rPr>
              <a:t>Claims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for the User.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48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Huh?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Huh?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55297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45605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Get a basic understanding of open source tooling that helps YOUR security solution.</a:t>
            </a:r>
          </a:p>
          <a:p>
            <a:pPr marL="0" indent="0">
              <a:buNone/>
            </a:pPr>
            <a:r>
              <a:rPr lang="en-US" b="1" i="1" dirty="0" smtClean="0"/>
              <a:t>Spark ideas about what you add to your application to make user authentication easier and simple.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Caveat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Your mileage may vary with the topics and approaches discussed. </a:t>
            </a:r>
          </a:p>
          <a:p>
            <a:pPr marL="0" indent="0">
              <a:buNone/>
            </a:pPr>
            <a:r>
              <a:rPr lang="en-US" b="1" i="1" dirty="0" smtClean="0"/>
              <a:t>Implementation of an SSO solution will vary depending on your business needs.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9031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8220" y="3886200"/>
            <a:ext cx="759053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n-lt"/>
              </a:rPr>
              <a:t>https:</a:t>
            </a:r>
            <a:r>
              <a:rPr lang="en-US" sz="3000" b="1" dirty="0">
                <a:latin typeface="+mn-lt"/>
              </a:rPr>
              <a:t>//</a:t>
            </a:r>
            <a:r>
              <a:rPr lang="en-US" sz="3000" b="1" dirty="0" smtClean="0">
                <a:latin typeface="+mn-lt"/>
              </a:rPr>
              <a:t>github.com/lozanotek/aspnet-security</a:t>
            </a:r>
            <a:endParaRPr lang="en-US" sz="30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9" y="2209800"/>
            <a:ext cx="3033889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 smtClean="0"/>
              <a:t>Quick Overview</a:t>
            </a:r>
          </a:p>
          <a:p>
            <a:r>
              <a:rPr lang="en-US" dirty="0" smtClean="0"/>
              <a:t>Demos, Demos, Demos!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Helps define </a:t>
            </a:r>
            <a:r>
              <a:rPr lang="en-US" i="1" kern="0" dirty="0" smtClean="0"/>
              <a:t>delegation protocol</a:t>
            </a:r>
            <a:r>
              <a:rPr lang="en-US" kern="0" dirty="0" smtClean="0"/>
              <a:t> for conveying </a:t>
            </a:r>
            <a:r>
              <a:rPr lang="en-US" i="1" kern="0" dirty="0" smtClean="0"/>
              <a:t>authorization decisions</a:t>
            </a:r>
            <a:r>
              <a:rPr lang="en-US" kern="0" dirty="0" smtClean="0"/>
              <a:t> for applications and APIs….</a:t>
            </a:r>
          </a:p>
          <a:p>
            <a:endParaRPr lang="en-US" kern="0" dirty="0"/>
          </a:p>
          <a:p>
            <a:pPr marL="0" indent="0">
              <a:buNone/>
            </a:pPr>
            <a:r>
              <a:rPr lang="en-US" sz="2800" i="1" kern="0" dirty="0"/>
              <a:t>http://oauth.net/articles/authentication/</a:t>
            </a:r>
            <a:endParaRPr lang="en-US" sz="2800" i="1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4" y="1317780"/>
            <a:ext cx="305117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600" y="3943350"/>
            <a:ext cx="1750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Rumba (Men)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0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84" y="1317780"/>
            <a:ext cx="299583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549" y="3943350"/>
            <a:ext cx="2130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Rumba (Women)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42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62322"/>
          </a:xfrm>
        </p:spPr>
        <p:txBody>
          <a:bodyPr/>
          <a:lstStyle/>
          <a:p>
            <a:r>
              <a:rPr lang="en-US" dirty="0" smtClean="0"/>
              <a:t>OAuth 2</a:t>
            </a:r>
          </a:p>
          <a:p>
            <a:pPr lvl="1"/>
            <a:r>
              <a:rPr lang="en-US" dirty="0" smtClean="0">
                <a:effectLst/>
              </a:rPr>
              <a:t>Delegation protocol for authorization decisions</a:t>
            </a:r>
          </a:p>
          <a:p>
            <a:pPr lvl="1"/>
            <a:r>
              <a:rPr lang="en-US" dirty="0" smtClean="0">
                <a:effectLst/>
              </a:rPr>
              <a:t>Allows issuance of access </a:t>
            </a:r>
            <a:r>
              <a:rPr lang="en-US" dirty="0">
                <a:effectLst/>
              </a:rPr>
              <a:t>tokens </a:t>
            </a:r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third-party clients </a:t>
            </a:r>
            <a:r>
              <a:rPr lang="en-US" dirty="0" smtClean="0">
                <a:effectLst/>
              </a:rPr>
              <a:t>once approved by an owner (user)</a:t>
            </a:r>
          </a:p>
          <a:p>
            <a:pPr lvl="1"/>
            <a:r>
              <a:rPr lang="en-US" dirty="0" smtClean="0">
                <a:effectLst/>
              </a:rPr>
              <a:t>Access tokens grant (limited) access to owner resources (pictures, timeline, tweets, etc.)</a:t>
            </a:r>
          </a:p>
        </p:txBody>
      </p:sp>
    </p:spTree>
    <p:extLst>
      <p:ext uri="{BB962C8B-B14F-4D97-AF65-F5344CB8AC3E}">
        <p14:creationId xmlns:p14="http://schemas.microsoft.com/office/powerpoint/2010/main" val="230671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6594</TotalTime>
  <Words>301</Words>
  <Application>Microsoft Office PowerPoint</Application>
  <PresentationFormat>On-screen Show (16:9)</PresentationFormat>
  <Paragraphs>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Implementing Web Security in Your ASP.NET Applications</vt:lpstr>
      <vt:lpstr>Goal</vt:lpstr>
      <vt:lpstr>Caveat</vt:lpstr>
      <vt:lpstr>Info</vt:lpstr>
      <vt:lpstr>Agenda</vt:lpstr>
      <vt:lpstr>Authentication Flow</vt:lpstr>
      <vt:lpstr>Authentication Flow</vt:lpstr>
      <vt:lpstr>Authentication Flow</vt:lpstr>
      <vt:lpstr>Authentication Flow</vt:lpstr>
      <vt:lpstr>Authentication Flow</vt:lpstr>
      <vt:lpstr>OAuth 2 Flow</vt:lpstr>
      <vt:lpstr>OAuth 2 Flow</vt:lpstr>
      <vt:lpstr>OpenID Connect Flow</vt:lpstr>
      <vt:lpstr>OpenID Connect Flow</vt:lpstr>
      <vt:lpstr>Huh?</vt:lpstr>
      <vt:lpstr>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326</cp:revision>
  <dcterms:created xsi:type="dcterms:W3CDTF">2010-08-26T02:02:00Z</dcterms:created>
  <dcterms:modified xsi:type="dcterms:W3CDTF">2016-03-17T14:40:42Z</dcterms:modified>
</cp:coreProperties>
</file>