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463" r:id="rId5"/>
    <p:sldId id="551" r:id="rId6"/>
    <p:sldId id="552" r:id="rId7"/>
    <p:sldId id="553" r:id="rId8"/>
    <p:sldId id="554" r:id="rId9"/>
    <p:sldId id="567" r:id="rId10"/>
    <p:sldId id="556" r:id="rId11"/>
    <p:sldId id="557" r:id="rId12"/>
    <p:sldId id="558" r:id="rId13"/>
    <p:sldId id="559" r:id="rId14"/>
    <p:sldId id="565" r:id="rId15"/>
    <p:sldId id="546" r:id="rId16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551"/>
            <p14:sldId id="552"/>
            <p14:sldId id="553"/>
            <p14:sldId id="554"/>
            <p14:sldId id="567"/>
            <p14:sldId id="556"/>
            <p14:sldId id="557"/>
            <p14:sldId id="558"/>
            <p14:sldId id="559"/>
            <p14:sldId id="565"/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F89"/>
    <a:srgbClr val="133D80"/>
    <a:srgbClr val="882483"/>
    <a:srgbClr val="8935C8"/>
    <a:srgbClr val="22AFE7"/>
    <a:srgbClr val="005087"/>
    <a:srgbClr val="336699"/>
    <a:srgbClr val="FFFFCC"/>
    <a:srgbClr val="EF8B19"/>
    <a:srgbClr val="5EA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3842" autoAdjust="0"/>
  </p:normalViewPr>
  <p:slideViewPr>
    <p:cSldViewPr>
      <p:cViewPr varScale="1">
        <p:scale>
          <a:sx n="73" d="100"/>
          <a:sy n="73" d="100"/>
        </p:scale>
        <p:origin x="1090" y="2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9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400050"/>
            <a:ext cx="7772400" cy="188595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" name="Picture 2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47325"/>
            <a:ext cx="3200400" cy="108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990600" cy="3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990600" cy="3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200150"/>
            <a:ext cx="6172200" cy="2971800"/>
          </a:xfr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/>
          <a:lstStyle>
            <a:lvl1pPr>
              <a:buNone/>
              <a:defRPr sz="1900" b="0">
                <a:latin typeface="Calibri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990600" cy="3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5" name="Picture 4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990600" cy="3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7" name="Picture 6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990600" cy="3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7" name="Picture 6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990600" cy="3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990600" cy="3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 descr="DEV F2014_hybri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990600" cy="3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/>
  </p:transition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tx2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0050"/>
            <a:ext cx="7772400" cy="1543050"/>
          </a:xfrm>
        </p:spPr>
        <p:txBody>
          <a:bodyPr/>
          <a:lstStyle/>
          <a:p>
            <a:br>
              <a:rPr lang="en-US" sz="3600" dirty="0">
                <a:solidFill>
                  <a:srgbClr val="133D80"/>
                </a:solidFill>
              </a:rPr>
            </a:br>
            <a:r>
              <a:rPr lang="en-US" sz="3600" dirty="0"/>
              <a:t>Implementing Web Security in Your ASP.NET Applications</a:t>
            </a:r>
            <a:endParaRPr lang="en-US" sz="3600" dirty="0">
              <a:solidFill>
                <a:srgbClr val="133D8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000250"/>
            <a:ext cx="6400800" cy="971550"/>
          </a:xfrm>
        </p:spPr>
        <p:txBody>
          <a:bodyPr/>
          <a:lstStyle/>
          <a:p>
            <a:r>
              <a:rPr lang="en-US" dirty="0"/>
              <a:t>Javier G. Lozano</a:t>
            </a:r>
          </a:p>
          <a:p>
            <a:r>
              <a:rPr lang="en-US" dirty="0"/>
              <a:t>Javier@lozanotek.com</a:t>
            </a:r>
          </a:p>
        </p:txBody>
      </p:sp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mp:transition xmlns:mp="http://schemas.microsoft.com/office/mac/powerpoint/2008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160591"/>
          </a:xfrm>
        </p:spPr>
        <p:txBody>
          <a:bodyPr/>
          <a:lstStyle/>
          <a:p>
            <a:r>
              <a:rPr lang="en-US" dirty="0">
                <a:effectLst/>
              </a:rPr>
              <a:t> </a:t>
            </a:r>
            <a:r>
              <a:rPr lang="en-US" dirty="0"/>
              <a:t>OpenID Connect</a:t>
            </a:r>
          </a:p>
          <a:p>
            <a:pPr lvl="1"/>
            <a:r>
              <a:rPr lang="en-US" dirty="0"/>
              <a:t>Uses OAuth 2 flow</a:t>
            </a:r>
          </a:p>
          <a:p>
            <a:pPr lvl="1"/>
            <a:r>
              <a:rPr lang="en-US" dirty="0"/>
              <a:t>Adds User Information exchange via claims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3442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218703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/>
              <a:t>Enough slides, let’s code.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821824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218010"/>
            <a:ext cx="7772400" cy="1125140"/>
          </a:xfrm>
        </p:spPr>
        <p:txBody>
          <a:bodyPr/>
          <a:lstStyle/>
          <a:p>
            <a:pPr algn="ctr"/>
            <a:r>
              <a:rPr lang="en-US" sz="2400" i="1" dirty="0">
                <a:solidFill>
                  <a:schemeClr val="tx2"/>
                </a:solidFill>
                <a:latin typeface="+mj-lt"/>
              </a:rPr>
              <a:t>Please use Event Board </a:t>
            </a:r>
            <a:br>
              <a:rPr lang="en-US" sz="2400" i="1" dirty="0">
                <a:solidFill>
                  <a:schemeClr val="tx2"/>
                </a:solidFill>
                <a:latin typeface="+mj-lt"/>
              </a:rPr>
            </a:br>
            <a:r>
              <a:rPr lang="en-US" sz="2400" i="1" dirty="0">
                <a:solidFill>
                  <a:schemeClr val="tx2"/>
                </a:solidFill>
                <a:latin typeface="+mj-lt"/>
              </a:rPr>
              <a:t>to fill out a session evaluation.</a:t>
            </a:r>
            <a:br>
              <a:rPr lang="en-US" sz="2400" i="1" dirty="0">
                <a:solidFill>
                  <a:schemeClr val="tx2"/>
                </a:solidFill>
                <a:latin typeface="+mj-lt"/>
              </a:rPr>
            </a:br>
            <a:endParaRPr lang="en-US" sz="24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571500"/>
            <a:ext cx="7772400" cy="571500"/>
          </a:xfrm>
        </p:spPr>
        <p:txBody>
          <a:bodyPr/>
          <a:lstStyle/>
          <a:p>
            <a:r>
              <a:rPr lang="en-US" sz="4800" dirty="0">
                <a:solidFill>
                  <a:srgbClr val="133D80"/>
                </a:solidFill>
                <a:cs typeface="Mangal" pitchFamily="18" charset="0"/>
              </a:rPr>
              <a:t>Questions?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685800" y="2400300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r"/>
            <a:r>
              <a:rPr lang="en-US" sz="4800" kern="0" dirty="0">
                <a:solidFill>
                  <a:srgbClr val="418F89"/>
                </a:solidFill>
                <a:latin typeface="+mj-lt"/>
                <a:cs typeface="Mangal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2456057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Get a basic understanding of open source tooling that helps YOUR security solution.</a:t>
            </a:r>
          </a:p>
          <a:p>
            <a:pPr marL="0" indent="0">
              <a:buNone/>
            </a:pPr>
            <a:r>
              <a:rPr lang="en-US" b="1" i="1" dirty="0"/>
              <a:t>Spark ideas about what you add to your application to make user authentication easier and simple.</a:t>
            </a:r>
          </a:p>
        </p:txBody>
      </p:sp>
    </p:spTree>
    <p:extLst>
      <p:ext uri="{BB962C8B-B14F-4D97-AF65-F5344CB8AC3E}">
        <p14:creationId xmlns:p14="http://schemas.microsoft.com/office/powerpoint/2010/main" val="27520013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Caveat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2012859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Your mileage may vary with the topics and approaches discussed. </a:t>
            </a:r>
          </a:p>
          <a:p>
            <a:pPr marL="0" indent="0">
              <a:buNone/>
            </a:pPr>
            <a:r>
              <a:rPr lang="en-US" b="1" i="1" dirty="0"/>
              <a:t>Implementation of an SSO solution will vary depending on your business needs.</a:t>
            </a:r>
          </a:p>
        </p:txBody>
      </p:sp>
    </p:spTree>
    <p:extLst>
      <p:ext uri="{BB962C8B-B14F-4D97-AF65-F5344CB8AC3E}">
        <p14:creationId xmlns:p14="http://schemas.microsoft.com/office/powerpoint/2010/main" val="244375017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9"/>
            <a:ext cx="4800597" cy="1725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javier@lozanotek.com</a:t>
            </a:r>
          </a:p>
          <a:p>
            <a:pPr marL="0" indent="0">
              <a:buNone/>
            </a:pPr>
            <a:r>
              <a:rPr lang="en-US" b="1" dirty="0"/>
              <a:t>@jglozano</a:t>
            </a:r>
          </a:p>
          <a:p>
            <a:pPr marL="0" indent="0">
              <a:buNone/>
            </a:pPr>
            <a:r>
              <a:rPr lang="en-US" b="1" dirty="0"/>
              <a:t>http://jglozano.io</a:t>
            </a:r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2088" y="1371600"/>
            <a:ext cx="2336800" cy="7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2221" y="552450"/>
            <a:ext cx="211666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3083331"/>
            <a:ext cx="838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+mj-lt"/>
              </a:rPr>
              <a:t>https://github.com/lozanotek/aspnet-security</a:t>
            </a:r>
          </a:p>
        </p:txBody>
      </p:sp>
    </p:spTree>
    <p:extLst>
      <p:ext uri="{BB962C8B-B14F-4D97-AF65-F5344CB8AC3E}">
        <p14:creationId xmlns:p14="http://schemas.microsoft.com/office/powerpoint/2010/main" val="111378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1126462"/>
          </a:xfrm>
        </p:spPr>
        <p:txBody>
          <a:bodyPr/>
          <a:lstStyle/>
          <a:p>
            <a:r>
              <a:rPr lang="en-US" dirty="0"/>
              <a:t>Quick Overview</a:t>
            </a:r>
          </a:p>
          <a:p>
            <a:r>
              <a:rPr lang="en-US" dirty="0"/>
              <a:t>Demos, Demos, Demos!</a:t>
            </a:r>
          </a:p>
        </p:txBody>
      </p:sp>
    </p:spTree>
    <p:extLst>
      <p:ext uri="{BB962C8B-B14F-4D97-AF65-F5344CB8AC3E}">
        <p14:creationId xmlns:p14="http://schemas.microsoft.com/office/powerpoint/2010/main" val="3285854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1126462"/>
          </a:xfrm>
        </p:spPr>
        <p:txBody>
          <a:bodyPr/>
          <a:lstStyle/>
          <a:p>
            <a:r>
              <a:rPr lang="en-US" dirty="0"/>
              <a:t>Helps define </a:t>
            </a:r>
            <a:r>
              <a:rPr lang="en-US" i="1" dirty="0"/>
              <a:t>delegation protocol</a:t>
            </a:r>
            <a:r>
              <a:rPr lang="en-US" dirty="0"/>
              <a:t> for conveying </a:t>
            </a:r>
            <a:r>
              <a:rPr lang="en-US" i="1" dirty="0"/>
              <a:t>authorization decisions</a:t>
            </a:r>
            <a:r>
              <a:rPr lang="en-US" dirty="0"/>
              <a:t> for applications and APIs….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600" dirty="0"/>
              <a:t>http://oauth.net/articles/authentication/</a:t>
            </a:r>
          </a:p>
        </p:txBody>
      </p:sp>
    </p:spTree>
    <p:extLst>
      <p:ext uri="{BB962C8B-B14F-4D97-AF65-F5344CB8AC3E}">
        <p14:creationId xmlns:p14="http://schemas.microsoft.com/office/powerpoint/2010/main" val="228171565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4" y="1317780"/>
            <a:ext cx="3051173" cy="2507941"/>
          </a:xfrm>
        </p:spPr>
      </p:pic>
      <p:sp>
        <p:nvSpPr>
          <p:cNvPr id="5" name="TextBox 4"/>
          <p:cNvSpPr txBox="1"/>
          <p:nvPr/>
        </p:nvSpPr>
        <p:spPr>
          <a:xfrm>
            <a:off x="2122579" y="4411469"/>
            <a:ext cx="4898842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http://www.dancing4beginners.com/rumba-dance-steps.htm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6600" y="3943350"/>
            <a:ext cx="175080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Rumba (Men)</a:t>
            </a:r>
          </a:p>
        </p:txBody>
      </p:sp>
    </p:spTree>
    <p:extLst>
      <p:ext uri="{BB962C8B-B14F-4D97-AF65-F5344CB8AC3E}">
        <p14:creationId xmlns:p14="http://schemas.microsoft.com/office/powerpoint/2010/main" val="79332332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084" y="1317780"/>
            <a:ext cx="2995833" cy="2507941"/>
          </a:xfrm>
        </p:spPr>
      </p:pic>
      <p:sp>
        <p:nvSpPr>
          <p:cNvPr id="5" name="TextBox 4"/>
          <p:cNvSpPr txBox="1"/>
          <p:nvPr/>
        </p:nvSpPr>
        <p:spPr>
          <a:xfrm>
            <a:off x="2122579" y="4411469"/>
            <a:ext cx="4898842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http://www.dancing4beginners.com/rumba-dance-steps.htm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6549" y="3943350"/>
            <a:ext cx="213090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Rumba (Women)</a:t>
            </a:r>
          </a:p>
        </p:txBody>
      </p:sp>
    </p:spTree>
    <p:extLst>
      <p:ext uri="{BB962C8B-B14F-4D97-AF65-F5344CB8AC3E}">
        <p14:creationId xmlns:p14="http://schemas.microsoft.com/office/powerpoint/2010/main" val="344992987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862322"/>
          </a:xfrm>
        </p:spPr>
        <p:txBody>
          <a:bodyPr/>
          <a:lstStyle/>
          <a:p>
            <a:r>
              <a:rPr lang="en-US" dirty="0"/>
              <a:t>OAuth 2</a:t>
            </a:r>
          </a:p>
          <a:p>
            <a:pPr lvl="1"/>
            <a:r>
              <a:rPr lang="en-US" dirty="0">
                <a:effectLst/>
              </a:rPr>
              <a:t>Delegation protocol for authorization decisions</a:t>
            </a:r>
          </a:p>
          <a:p>
            <a:pPr lvl="1"/>
            <a:r>
              <a:rPr lang="en-US" dirty="0">
                <a:effectLst/>
              </a:rPr>
              <a:t>Allows issuance of access tokens to third-party clients once approved by an owner (user)</a:t>
            </a:r>
          </a:p>
          <a:p>
            <a:pPr lvl="1"/>
            <a:r>
              <a:rPr lang="en-US" dirty="0">
                <a:effectLst/>
              </a:rPr>
              <a:t>Access tokens grant (limited) access to owner resources (pictures, timeline, tweets, etc.)</a:t>
            </a:r>
          </a:p>
        </p:txBody>
      </p:sp>
    </p:spTree>
    <p:extLst>
      <p:ext uri="{BB962C8B-B14F-4D97-AF65-F5344CB8AC3E}">
        <p14:creationId xmlns:p14="http://schemas.microsoft.com/office/powerpoint/2010/main" val="17261962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QLintersec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D498799-B0FC-4B7A-8396-BFC34D805990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164</Words>
  <Application>Microsoft Office PowerPoint</Application>
  <PresentationFormat>On-screen Show (16:9)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Mangal</vt:lpstr>
      <vt:lpstr>Myriad Pro</vt:lpstr>
      <vt:lpstr>Segoe UI</vt:lpstr>
      <vt:lpstr>Verdana</vt:lpstr>
      <vt:lpstr>Wingdings</vt:lpstr>
      <vt:lpstr>SQLintersection</vt:lpstr>
      <vt:lpstr> Implementing Web Security in Your ASP.NET Applications</vt:lpstr>
      <vt:lpstr>Goal</vt:lpstr>
      <vt:lpstr>Caveat</vt:lpstr>
      <vt:lpstr>Info</vt:lpstr>
      <vt:lpstr>Agenda</vt:lpstr>
      <vt:lpstr>Authentication Flow</vt:lpstr>
      <vt:lpstr>Authentication Flow</vt:lpstr>
      <vt:lpstr>Authentication Flow</vt:lpstr>
      <vt:lpstr>Authentication Flow</vt:lpstr>
      <vt:lpstr>Authentication Flow</vt:lpstr>
      <vt:lpstr>Demo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SQL213  Session Name</dc:title>
  <dc:subject>From raw Ajax to ASP.NET</dc:subject>
  <dc:creator>Kimberly L. Tripp</dc:creator>
  <cp:lastModifiedBy>Javier Lozano</cp:lastModifiedBy>
  <cp:revision>27</cp:revision>
  <cp:lastPrinted>2012-12-21T20:05:00Z</cp:lastPrinted>
  <dcterms:created xsi:type="dcterms:W3CDTF">2014-10-22T19:18:01Z</dcterms:created>
  <dcterms:modified xsi:type="dcterms:W3CDTF">2016-10-25T20:54:48Z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