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20"/>
  </p:notesMasterIdLst>
  <p:handoutMasterIdLst>
    <p:handoutMasterId r:id="rId21"/>
  </p:handoutMasterIdLst>
  <p:sldIdLst>
    <p:sldId id="676" r:id="rId3"/>
    <p:sldId id="700" r:id="rId4"/>
    <p:sldId id="715" r:id="rId5"/>
    <p:sldId id="701" r:id="rId6"/>
    <p:sldId id="677" r:id="rId7"/>
    <p:sldId id="705" r:id="rId8"/>
    <p:sldId id="708" r:id="rId9"/>
    <p:sldId id="709" r:id="rId10"/>
    <p:sldId id="713" r:id="rId11"/>
    <p:sldId id="714" r:id="rId12"/>
    <p:sldId id="710" r:id="rId13"/>
    <p:sldId id="711" r:id="rId14"/>
    <p:sldId id="706" r:id="rId15"/>
    <p:sldId id="712" r:id="rId16"/>
    <p:sldId id="707" r:id="rId17"/>
    <p:sldId id="702" r:id="rId18"/>
    <p:sldId id="696" r:id="rId19"/>
  </p:sldIdLst>
  <p:sldSz cx="9144000" cy="5143500" type="screen16x9"/>
  <p:notesSz cx="9601200" cy="7315200"/>
  <p:custDataLst>
    <p:tags r:id="rId22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6" autoAdjust="0"/>
  </p:normalViewPr>
  <p:slideViewPr>
    <p:cSldViewPr>
      <p:cViewPr varScale="1">
        <p:scale>
          <a:sx n="77" d="100"/>
          <a:sy n="77" d="100"/>
        </p:scale>
        <p:origin x="919" y="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4/20/2016 12:06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4/20/2016 12:06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4/20/2016 12:06 PM</a:t>
            </a:fld>
            <a:endParaRPr lang="en-US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>
                <a:solidFill>
                  <a:schemeClr val="tx2"/>
                </a:solidFill>
              </a:rPr>
              <a:t>Click to edit Master title style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2"/>
                </a:solidFill>
              </a:rPr>
              <a:t>Click to edit Master subtitle style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/>
              <a:t>Implementing Web Security in Your ASP.NET Applications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@</a:t>
            </a:r>
            <a:r>
              <a:rPr lang="en-US" sz="2400" b="1" dirty="0" err="1">
                <a:solidFill>
                  <a:schemeClr val="tx2"/>
                </a:solidFill>
              </a:rPr>
              <a:t>jglozano</a:t>
            </a:r>
            <a:endParaRPr lang="en-US" sz="2400" b="1" dirty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160591"/>
          </a:xfrm>
        </p:spPr>
        <p:txBody>
          <a:bodyPr/>
          <a:lstStyle/>
          <a:p>
            <a:r>
              <a:rPr lang="en-US" dirty="0">
                <a:effectLst/>
              </a:rPr>
              <a:t> </a:t>
            </a:r>
            <a:r>
              <a:rPr lang="en-US" dirty="0"/>
              <a:t>OpenID Connect</a:t>
            </a:r>
          </a:p>
          <a:p>
            <a:pPr lvl="1"/>
            <a:r>
              <a:rPr lang="en-US" dirty="0"/>
              <a:t>Uses OAuth 2 flow</a:t>
            </a:r>
          </a:p>
          <a:p>
            <a:pPr lvl="1"/>
            <a:r>
              <a:rPr lang="en-US" dirty="0"/>
              <a:t>Adds User Information exchange via claims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1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OAuth 2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046988"/>
          </a:xfrm>
        </p:spPr>
        <p:txBody>
          <a:bodyPr/>
          <a:lstStyle/>
          <a:p>
            <a:r>
              <a:rPr lang="en-US" b="1" dirty="0"/>
              <a:t>Application</a:t>
            </a:r>
            <a:r>
              <a:rPr lang="en-US" dirty="0"/>
              <a:t> redirects </a:t>
            </a:r>
            <a:r>
              <a:rPr lang="en-US" b="1" dirty="0"/>
              <a:t>User</a:t>
            </a:r>
            <a:r>
              <a:rPr lang="en-US" dirty="0"/>
              <a:t> to </a:t>
            </a:r>
            <a:r>
              <a:rPr lang="en-US" b="1" dirty="0"/>
              <a:t>Service</a:t>
            </a:r>
            <a:r>
              <a:rPr lang="en-US" dirty="0"/>
              <a:t> for </a:t>
            </a:r>
            <a:r>
              <a:rPr lang="en-US" i="1" dirty="0"/>
              <a:t>authorization</a:t>
            </a:r>
            <a:endParaRPr lang="en-US" b="1" dirty="0"/>
          </a:p>
          <a:p>
            <a:r>
              <a:rPr lang="en-US" dirty="0"/>
              <a:t>User </a:t>
            </a:r>
            <a:r>
              <a:rPr lang="en-US" i="1" dirty="0"/>
              <a:t>authenticates</a:t>
            </a:r>
            <a:r>
              <a:rPr lang="en-US" dirty="0"/>
              <a:t> into Service and grants Application access to </a:t>
            </a:r>
            <a:r>
              <a:rPr lang="en-US" b="1" dirty="0"/>
              <a:t>Resources</a:t>
            </a:r>
          </a:p>
          <a:p>
            <a:r>
              <a:rPr lang="en-US" dirty="0"/>
              <a:t>Service redirects User back to Application (via Redirect URL) with a special </a:t>
            </a:r>
            <a:r>
              <a:rPr lang="en-US" b="1" dirty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271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OAuth 2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046988"/>
          </a:xfrm>
        </p:spPr>
        <p:txBody>
          <a:bodyPr/>
          <a:lstStyle/>
          <a:p>
            <a:r>
              <a:rPr lang="en-US" dirty="0"/>
              <a:t>Application uses Code to get an </a:t>
            </a:r>
            <a:r>
              <a:rPr lang="en-US" b="1" dirty="0"/>
              <a:t>Access Token</a:t>
            </a:r>
            <a:endParaRPr lang="en-US" dirty="0"/>
          </a:p>
          <a:p>
            <a:r>
              <a:rPr lang="en-US" dirty="0"/>
              <a:t>Service returns Access Token for the User</a:t>
            </a:r>
          </a:p>
          <a:p>
            <a:r>
              <a:rPr lang="en-US" dirty="0"/>
              <a:t>Application can use Access Token for subsequent requests to Service on User’s behalf</a:t>
            </a:r>
          </a:p>
        </p:txBody>
      </p:sp>
    </p:spTree>
    <p:extLst>
      <p:ext uri="{BB962C8B-B14F-4D97-AF65-F5344CB8AC3E}">
        <p14:creationId xmlns:p14="http://schemas.microsoft.com/office/powerpoint/2010/main" val="1754780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OpenID Connect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b="1" dirty="0">
                <a:effectLst/>
              </a:rPr>
              <a:t>Relying Party</a:t>
            </a:r>
            <a:r>
              <a:rPr lang="en-US" dirty="0">
                <a:effectLst/>
              </a:rPr>
              <a:t> sends request to the </a:t>
            </a:r>
            <a:r>
              <a:rPr lang="en-US" b="1" dirty="0">
                <a:effectLst/>
              </a:rPr>
              <a:t>OpenID Provider</a:t>
            </a:r>
            <a:r>
              <a:rPr lang="en-US" dirty="0">
                <a:effectLst/>
              </a:rPr>
              <a:t> to authenticate the end user</a:t>
            </a:r>
          </a:p>
          <a:p>
            <a:r>
              <a:rPr lang="en-US" dirty="0">
                <a:effectLst/>
              </a:rPr>
              <a:t>OpenID provider authenticates the user</a:t>
            </a:r>
          </a:p>
          <a:p>
            <a:r>
              <a:rPr lang="en-US" dirty="0">
                <a:effectLst/>
              </a:rPr>
              <a:t>OpenID provider sends the </a:t>
            </a:r>
            <a:r>
              <a:rPr lang="en-US" b="1" dirty="0">
                <a:effectLst/>
              </a:rPr>
              <a:t>ID Token</a:t>
            </a:r>
            <a:r>
              <a:rPr lang="en-US" dirty="0">
                <a:effectLst/>
              </a:rPr>
              <a:t> and </a:t>
            </a:r>
            <a:r>
              <a:rPr lang="en-US" b="1" dirty="0">
                <a:effectLst/>
              </a:rPr>
              <a:t>Access Token</a:t>
            </a:r>
            <a:r>
              <a:rPr lang="en-US" dirty="0">
                <a:effectLst/>
              </a:rPr>
              <a:t> to the Relying Party</a:t>
            </a:r>
            <a:endParaRPr lang="en-US" kern="0" dirty="0"/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3484503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OpenID Connect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012859"/>
          </a:xfrm>
        </p:spPr>
        <p:txBody>
          <a:bodyPr/>
          <a:lstStyle/>
          <a:p>
            <a:r>
              <a:rPr lang="en-US" dirty="0">
                <a:effectLst/>
              </a:rPr>
              <a:t>Relying Party sends a request to the </a:t>
            </a:r>
            <a:r>
              <a:rPr lang="en-US" b="1" dirty="0">
                <a:effectLst/>
              </a:rPr>
              <a:t>User Info</a:t>
            </a:r>
            <a:r>
              <a:rPr lang="en-US" dirty="0">
                <a:effectLst/>
              </a:rPr>
              <a:t> endpoint with the access token.</a:t>
            </a:r>
          </a:p>
          <a:p>
            <a:r>
              <a:rPr lang="en-US" dirty="0">
                <a:effectLst/>
              </a:rPr>
              <a:t>User Info endpoint returns the </a:t>
            </a:r>
            <a:r>
              <a:rPr lang="en-US" b="1" dirty="0">
                <a:effectLst/>
              </a:rPr>
              <a:t>Claims</a:t>
            </a:r>
            <a:r>
              <a:rPr lang="en-US" dirty="0">
                <a:effectLst/>
              </a:rPr>
              <a:t> for the User.</a:t>
            </a:r>
          </a:p>
        </p:txBody>
      </p:sp>
    </p:spTree>
    <p:extLst>
      <p:ext uri="{BB962C8B-B14F-4D97-AF65-F5344CB8AC3E}">
        <p14:creationId xmlns:p14="http://schemas.microsoft.com/office/powerpoint/2010/main" val="13444832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Huh?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Huh?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529749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Enough slides, let’s code.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Questions?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45605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Get a basic understanding of open source tooling that helps YOUR security solution.</a:t>
            </a:r>
          </a:p>
          <a:p>
            <a:pPr marL="0" indent="0">
              <a:buNone/>
            </a:pPr>
            <a:r>
              <a:rPr lang="en-US" b="1" i="1" dirty="0"/>
              <a:t>Spark ideas about what you add to your application to make user authentication easier and simple.</a:t>
            </a:r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128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Your mileage may vary with the topics and approaches discussed. </a:t>
            </a:r>
          </a:p>
          <a:p>
            <a:pPr marL="0" indent="0">
              <a:buNone/>
            </a:pPr>
            <a:r>
              <a:rPr lang="en-US" b="1" i="1" dirty="0"/>
              <a:t>Implementation of an SSO solution will vary depending on your business needs.</a:t>
            </a:r>
          </a:p>
        </p:txBody>
      </p:sp>
    </p:spTree>
    <p:extLst>
      <p:ext uri="{BB962C8B-B14F-4D97-AF65-F5344CB8AC3E}">
        <p14:creationId xmlns:p14="http://schemas.microsoft.com/office/powerpoint/2010/main" val="25903145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javier@lozanotek.com</a:t>
            </a:r>
          </a:p>
          <a:p>
            <a:pPr marL="0" indent="0">
              <a:buNone/>
            </a:pPr>
            <a:r>
              <a:rPr lang="en-US" b="1" dirty="0"/>
              <a:t>@jglozano</a:t>
            </a:r>
          </a:p>
          <a:p>
            <a:pPr marL="0" indent="0">
              <a:buNone/>
            </a:pPr>
            <a:r>
              <a:rPr lang="en-US" b="1" dirty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88220" y="3886200"/>
            <a:ext cx="7590539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+mn-lt"/>
              </a:rPr>
              <a:t>https://github.com/lozanotek/aspnet-security</a:t>
            </a:r>
          </a:p>
        </p:txBody>
      </p:sp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126462"/>
          </a:xfrm>
        </p:spPr>
        <p:txBody>
          <a:bodyPr/>
          <a:lstStyle/>
          <a:p>
            <a:r>
              <a:rPr lang="en-US" dirty="0"/>
              <a:t>Quick Overview</a:t>
            </a:r>
          </a:p>
          <a:p>
            <a:r>
              <a:rPr lang="en-US" dirty="0"/>
              <a:t>Demos, Demos, Demos!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Authentication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/>
              <a:t>Helps define </a:t>
            </a:r>
            <a:r>
              <a:rPr lang="en-US" i="1" kern="0" dirty="0"/>
              <a:t>delegation protocol</a:t>
            </a:r>
            <a:r>
              <a:rPr lang="en-US" kern="0" dirty="0"/>
              <a:t> for conveying </a:t>
            </a:r>
            <a:r>
              <a:rPr lang="en-US" i="1" kern="0" dirty="0"/>
              <a:t>authorization decisions</a:t>
            </a:r>
            <a:r>
              <a:rPr lang="en-US" kern="0" dirty="0"/>
              <a:t> for applications and APIs….</a:t>
            </a:r>
          </a:p>
          <a:p>
            <a:endParaRPr lang="en-US" kern="0" dirty="0"/>
          </a:p>
          <a:p>
            <a:pPr marL="0" indent="0">
              <a:buNone/>
            </a:pPr>
            <a:r>
              <a:rPr lang="en-US" sz="2800" i="1" kern="0" dirty="0"/>
              <a:t>http://oauth.net/articles/authentication/</a:t>
            </a:r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905802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4" y="1317780"/>
            <a:ext cx="3051173" cy="2507941"/>
          </a:xfrm>
        </p:spPr>
      </p:pic>
      <p:sp>
        <p:nvSpPr>
          <p:cNvPr id="5" name="TextBox 4"/>
          <p:cNvSpPr txBox="1"/>
          <p:nvPr/>
        </p:nvSpPr>
        <p:spPr>
          <a:xfrm>
            <a:off x="2122579" y="4411469"/>
            <a:ext cx="489884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http://www.dancing4beginners.com/rumba-dance-steps.htm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600" y="3943350"/>
            <a:ext cx="175080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Rumba (Men)</a:t>
            </a:r>
          </a:p>
        </p:txBody>
      </p:sp>
    </p:spTree>
    <p:extLst>
      <p:ext uri="{BB962C8B-B14F-4D97-AF65-F5344CB8AC3E}">
        <p14:creationId xmlns:p14="http://schemas.microsoft.com/office/powerpoint/2010/main" val="9224104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84" y="1317780"/>
            <a:ext cx="2995833" cy="2507941"/>
          </a:xfrm>
        </p:spPr>
      </p:pic>
      <p:sp>
        <p:nvSpPr>
          <p:cNvPr id="5" name="TextBox 4"/>
          <p:cNvSpPr txBox="1"/>
          <p:nvPr/>
        </p:nvSpPr>
        <p:spPr>
          <a:xfrm>
            <a:off x="2122579" y="4411469"/>
            <a:ext cx="489884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http://www.dancing4beginners.com/rumba-dance-steps.htm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6549" y="3943350"/>
            <a:ext cx="213090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Rumba (Women)</a:t>
            </a:r>
          </a:p>
        </p:txBody>
      </p:sp>
    </p:spTree>
    <p:extLst>
      <p:ext uri="{BB962C8B-B14F-4D97-AF65-F5344CB8AC3E}">
        <p14:creationId xmlns:p14="http://schemas.microsoft.com/office/powerpoint/2010/main" val="17448427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862322"/>
          </a:xfrm>
        </p:spPr>
        <p:txBody>
          <a:bodyPr/>
          <a:lstStyle/>
          <a:p>
            <a:r>
              <a:rPr lang="en-US" dirty="0"/>
              <a:t>OAuth 2</a:t>
            </a:r>
          </a:p>
          <a:p>
            <a:pPr lvl="1"/>
            <a:r>
              <a:rPr lang="en-US" dirty="0">
                <a:effectLst/>
              </a:rPr>
              <a:t>Delegation protocol for authorization decisions</a:t>
            </a:r>
          </a:p>
          <a:p>
            <a:pPr lvl="1"/>
            <a:r>
              <a:rPr lang="en-US" dirty="0">
                <a:effectLst/>
              </a:rPr>
              <a:t>Allows issuance of access tokens to third-party clients once approved by an owner (user)</a:t>
            </a:r>
          </a:p>
          <a:p>
            <a:pPr lvl="1"/>
            <a:r>
              <a:rPr lang="en-US" dirty="0">
                <a:effectLst/>
              </a:rPr>
              <a:t>Access tokens grant (limited) access to owner resources (pictures, timeline, tweets, etc.)</a:t>
            </a:r>
          </a:p>
        </p:txBody>
      </p:sp>
    </p:spTree>
    <p:extLst>
      <p:ext uri="{BB962C8B-B14F-4D97-AF65-F5344CB8AC3E}">
        <p14:creationId xmlns:p14="http://schemas.microsoft.com/office/powerpoint/2010/main" val="23067129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6647</TotalTime>
  <Words>301</Words>
  <Application>Microsoft Office PowerPoint</Application>
  <PresentationFormat>On-screen Show (16:9)</PresentationFormat>
  <Paragraphs>60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Implementing Web Security in Your ASP.NET Applications</vt:lpstr>
      <vt:lpstr>Goal</vt:lpstr>
      <vt:lpstr>Caveat</vt:lpstr>
      <vt:lpstr>Info</vt:lpstr>
      <vt:lpstr>Agenda</vt:lpstr>
      <vt:lpstr>Authentication Flow</vt:lpstr>
      <vt:lpstr>Authentication Flow</vt:lpstr>
      <vt:lpstr>Authentication Flow</vt:lpstr>
      <vt:lpstr>Authentication Flow</vt:lpstr>
      <vt:lpstr>Authentication Flow</vt:lpstr>
      <vt:lpstr>OAuth 2 Flow</vt:lpstr>
      <vt:lpstr>OAuth 2 Flow</vt:lpstr>
      <vt:lpstr>OpenID Connect Flow</vt:lpstr>
      <vt:lpstr>OpenID Connect Flow</vt:lpstr>
      <vt:lpstr>Huh?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328</cp:revision>
  <dcterms:created xsi:type="dcterms:W3CDTF">2010-08-26T02:02:00Z</dcterms:created>
  <dcterms:modified xsi:type="dcterms:W3CDTF">2016-04-20T16:06:14Z</dcterms:modified>
</cp:coreProperties>
</file>