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56" r:id="rId2"/>
  </p:sldMasterIdLst>
  <p:notesMasterIdLst>
    <p:notesMasterId r:id="rId19"/>
  </p:notesMasterIdLst>
  <p:handoutMasterIdLst>
    <p:handoutMasterId r:id="rId20"/>
  </p:handoutMasterIdLst>
  <p:sldIdLst>
    <p:sldId id="676" r:id="rId3"/>
    <p:sldId id="700" r:id="rId4"/>
    <p:sldId id="677" r:id="rId5"/>
    <p:sldId id="701" r:id="rId6"/>
    <p:sldId id="705" r:id="rId7"/>
    <p:sldId id="708" r:id="rId8"/>
    <p:sldId id="709" r:id="rId9"/>
    <p:sldId id="713" r:id="rId10"/>
    <p:sldId id="714" r:id="rId11"/>
    <p:sldId id="710" r:id="rId12"/>
    <p:sldId id="711" r:id="rId13"/>
    <p:sldId id="706" r:id="rId14"/>
    <p:sldId id="712" r:id="rId15"/>
    <p:sldId id="707" r:id="rId16"/>
    <p:sldId id="702" r:id="rId17"/>
    <p:sldId id="696" r:id="rId18"/>
  </p:sldIdLst>
  <p:sldSz cx="9144000" cy="5143500" type="screen16x9"/>
  <p:notesSz cx="9601200" cy="7315200"/>
  <p:custDataLst>
    <p:tags r:id="rId21"/>
  </p:custDataLst>
  <p:defaultTextStyle>
    <a:defPPr>
      <a:defRPr lang="en-US"/>
    </a:defPPr>
    <a:lvl1pPr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1pPr>
    <a:lvl2pPr marL="4572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2pPr>
    <a:lvl3pPr marL="9144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3pPr>
    <a:lvl4pPr marL="13716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4pPr>
    <a:lvl5pPr marL="18288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DDDDDD"/>
    <a:srgbClr val="7900F2"/>
    <a:srgbClr val="813E15"/>
    <a:srgbClr val="CC99FF"/>
    <a:srgbClr val="FF6699"/>
    <a:srgbClr val="6699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5" autoAdjust="0"/>
    <p:restoredTop sz="87826" autoAdjust="0"/>
  </p:normalViewPr>
  <p:slideViewPr>
    <p:cSldViewPr>
      <p:cViewPr varScale="1">
        <p:scale>
          <a:sx n="81" d="100"/>
          <a:sy n="81" d="100"/>
        </p:scale>
        <p:origin x="804" y="4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52"/>
    </p:cViewPr>
  </p:sorterViewPr>
  <p:notesViewPr>
    <p:cSldViewPr>
      <p:cViewPr varScale="1">
        <p:scale>
          <a:sx n="94" d="100"/>
          <a:sy n="94" d="100"/>
        </p:scale>
        <p:origin x="-1620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68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100">
                <a:latin typeface="Franklin Gothic Book" pitchFamily="34" charset="0"/>
              </a:defRPr>
            </a:lvl1pPr>
          </a:lstStyle>
          <a:p>
            <a:pPr>
              <a:defRPr/>
            </a:pPr>
            <a:fld id="{E7AFBD62-4013-4B2C-94FF-E697AA8A1FEA}" type="datetime8">
              <a:rPr lang="en-US"/>
              <a:pPr>
                <a:defRPr/>
              </a:pPr>
              <a:t>3/15/2016 10:32 PM</a:t>
            </a:fld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746094" y="6949440"/>
            <a:ext cx="85510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 b="1">
                <a:latin typeface="Franklin Gothic Medium" pitchFamily="34" charset="0"/>
              </a:defRPr>
            </a:lvl1pPr>
          </a:lstStyle>
          <a:p>
            <a:pPr>
              <a:defRPr/>
            </a:pPr>
            <a:fld id="{448CB9A3-3CEB-4FFC-B6DC-7AFA29E5DA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15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Next Generation Business Solutions Platform Strategy Review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4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F221B41-EE38-4A24-9B42-1A7A52D61DD7}" type="datetime8">
              <a:rPr lang="en-US"/>
              <a:pPr>
                <a:defRPr/>
              </a:pPr>
              <a:t>3/15/2016 10:32 PM</a:t>
            </a:fld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120" y="3474720"/>
            <a:ext cx="768096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7034106"/>
            <a:ext cx="7934325" cy="279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800">
                <a:latin typeface="Franklin Gothic Book" pitchFamily="34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© 2004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7815978" y="6947747"/>
            <a:ext cx="178355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A23F4E2-8E9C-4909-86DC-426E708CE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6390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45EDAD1-88E4-4536-AD95-0BFD82EC77E6}" type="datetime8">
              <a:rPr lang="en-US" smtClean="0"/>
              <a:pPr/>
              <a:t>3/15/2016 10:32 PM</a:t>
            </a:fld>
            <a:endParaRPr lang="en-US" smtClean="0"/>
          </a:p>
        </p:txBody>
      </p:sp>
      <p:sp>
        <p:nvSpPr>
          <p:cNvPr id="92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3C968D-9F96-41E1-ACE0-675264812409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92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9275"/>
            <a:ext cx="4876800" cy="2743200"/>
          </a:xfrm>
          <a:ln/>
        </p:spPr>
      </p:sp>
    </p:spTree>
    <p:extLst>
      <p:ext uri="{BB962C8B-B14F-4D97-AF65-F5344CB8AC3E}">
        <p14:creationId xmlns:p14="http://schemas.microsoft.com/office/powerpoint/2010/main" val="3845603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type="ctrTitle"/>
          </p:nvPr>
        </p:nvSpPr>
        <p:spPr>
          <a:xfrm>
            <a:off x="914402" y="487273"/>
            <a:ext cx="7991475" cy="741229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4600" b="1" smtClean="0">
                <a:solidFill>
                  <a:schemeClr val="tx2"/>
                </a:solidFill>
              </a:rPr>
              <a:t>Click to edit Master title style</a:t>
            </a:r>
            <a:endParaRPr lang="en-US" sz="4600" b="1" dirty="0" smtClean="0">
              <a:solidFill>
                <a:schemeClr val="tx2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304800" y="3943350"/>
            <a:ext cx="8077200" cy="543739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2"/>
                </a:solidFill>
              </a:rPr>
              <a:t>Click to edit Master subtitle style</a:t>
            </a:r>
            <a:endParaRPr lang="en-US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10326472" y="1063229"/>
            <a:ext cx="19118048" cy="125688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5410" y="171450"/>
            <a:ext cx="2856167" cy="2552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817" y="171450"/>
            <a:ext cx="5046510" cy="2552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3FE8C-31D4-4372-9A2A-A5A758DBC2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8CB98-0C6F-4438-B4D3-9F1281E24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424BA-0E2B-4D93-AD35-A31575D1E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42772-2468-49AD-AF7E-F5D81C15C1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9E1C5-5740-4142-8B97-79183DFF2B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AD24A-6050-4184-BF8E-10BC1056F8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A2E40-14D4-4A78-A1AB-67A1F3B2B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4587E-3885-444E-B4A4-00AEC8734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B1D43-BDF7-4994-840D-366591505B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79B33-7D94-4D10-841E-37CE5B34D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C9C27-5737-401D-A610-A5163FD50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210588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30714"/>
            <a:ext cx="7772400" cy="37446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3230"/>
            <a:ext cx="4129088" cy="23498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91" y="1063230"/>
            <a:ext cx="4129087" cy="23498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6944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867871"/>
            <a:ext cx="4040188" cy="7632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0538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867871"/>
            <a:ext cx="4041775" cy="7632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0538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424866"/>
            <a:ext cx="3008313" cy="6514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04788"/>
            <a:ext cx="5111751" cy="26827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2898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51043"/>
            <a:ext cx="5486400" cy="37446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5437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2898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71450"/>
            <a:ext cx="8382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 Slide</a:t>
            </a:r>
          </a:p>
        </p:txBody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3" y="1063228"/>
            <a:ext cx="8410575" cy="223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2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2pPr>
      <a:lvl3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3pPr>
      <a:lvl4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4pPr>
      <a:lvl5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9pPr>
    </p:titleStyle>
    <p:bodyStyle>
      <a:lvl1pPr marL="461963" indent="-4619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 2" pitchFamily="18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850900" indent="-3873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257300" indent="-40481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55763" indent="-39687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26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098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670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42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14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42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2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2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A71171B2-9AF6-4F38-AC7F-4295688C1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0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2" y="487273"/>
            <a:ext cx="7991475" cy="1366528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4600" b="1" dirty="0" smtClean="0"/>
              <a:t>Implementing Web Security in Your ASP.NET Applications</a:t>
            </a:r>
            <a:endParaRPr lang="en-US" sz="4600" b="1" dirty="0" smtClean="0">
              <a:solidFill>
                <a:schemeClr val="tx2"/>
              </a:solidFill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228600" y="3790950"/>
            <a:ext cx="8077200" cy="1760482"/>
          </a:xfrm>
        </p:spPr>
        <p:txBody>
          <a:bodyPr/>
          <a:lstStyle/>
          <a:p>
            <a:pPr eaLnBrk="1" hangingPunct="1">
              <a:buNone/>
              <a:defRPr/>
            </a:pPr>
            <a:r>
              <a:rPr lang="en-US" sz="2400" b="1" dirty="0" smtClean="0">
                <a:solidFill>
                  <a:schemeClr val="tx2"/>
                </a:solidFill>
              </a:rPr>
              <a:t>Javier G. Lozano</a:t>
            </a:r>
          </a:p>
          <a:p>
            <a:pPr eaLnBrk="1" hangingPunct="1">
              <a:buNone/>
              <a:defRPr/>
            </a:pPr>
            <a:r>
              <a:rPr lang="en-US" sz="2400" b="1" dirty="0" smtClean="0">
                <a:solidFill>
                  <a:schemeClr val="tx2"/>
                </a:solidFill>
              </a:rPr>
              <a:t>javier@lozanotek.com</a:t>
            </a:r>
          </a:p>
          <a:p>
            <a:pPr eaLnBrk="1" hangingPunct="1">
              <a:buNone/>
              <a:defRPr/>
            </a:pPr>
            <a:r>
              <a:rPr lang="en-US" sz="2400" b="1" dirty="0" smtClean="0">
                <a:solidFill>
                  <a:schemeClr val="tx2"/>
                </a:solidFill>
              </a:rPr>
              <a:t>@</a:t>
            </a:r>
            <a:r>
              <a:rPr lang="en-US" sz="2400" b="1" dirty="0" err="1" smtClean="0">
                <a:solidFill>
                  <a:schemeClr val="tx2"/>
                </a:solidFill>
              </a:rPr>
              <a:t>jglozano</a:t>
            </a:r>
            <a:endParaRPr lang="en-US" sz="2400" b="1" dirty="0" smtClean="0">
              <a:solidFill>
                <a:schemeClr val="tx2"/>
              </a:solidFill>
            </a:endParaRPr>
          </a:p>
          <a:p>
            <a:pPr eaLnBrk="1" hangingPunct="1">
              <a:buNone/>
              <a:defRPr/>
            </a:pPr>
            <a:endParaRPr lang="en-US" sz="2400" b="1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OAuth 2 Flow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8"/>
            <a:ext cx="8410575" cy="3046988"/>
          </a:xfrm>
        </p:spPr>
        <p:txBody>
          <a:bodyPr/>
          <a:lstStyle/>
          <a:p>
            <a:r>
              <a:rPr lang="en-US" b="1" dirty="0" smtClean="0"/>
              <a:t>Application</a:t>
            </a:r>
            <a:r>
              <a:rPr lang="en-US" dirty="0" smtClean="0"/>
              <a:t> redirects </a:t>
            </a:r>
            <a:r>
              <a:rPr lang="en-US" b="1" dirty="0" smtClean="0"/>
              <a:t>User</a:t>
            </a:r>
            <a:r>
              <a:rPr lang="en-US" dirty="0" smtClean="0"/>
              <a:t> to </a:t>
            </a:r>
            <a:r>
              <a:rPr lang="en-US" b="1" dirty="0" smtClean="0"/>
              <a:t>Service</a:t>
            </a:r>
            <a:r>
              <a:rPr lang="en-US" dirty="0" smtClean="0"/>
              <a:t> for </a:t>
            </a:r>
            <a:r>
              <a:rPr lang="en-US" i="1" dirty="0" smtClean="0"/>
              <a:t>authorization</a:t>
            </a:r>
            <a:endParaRPr lang="en-US" b="1" dirty="0" smtClean="0"/>
          </a:p>
          <a:p>
            <a:r>
              <a:rPr lang="en-US" dirty="0" smtClean="0"/>
              <a:t>User </a:t>
            </a:r>
            <a:r>
              <a:rPr lang="en-US" i="1" dirty="0" smtClean="0"/>
              <a:t>authenticates</a:t>
            </a:r>
            <a:r>
              <a:rPr lang="en-US" dirty="0" smtClean="0"/>
              <a:t> into Service and grants Application access to </a:t>
            </a:r>
            <a:r>
              <a:rPr lang="en-US" b="1" dirty="0" smtClean="0"/>
              <a:t>Resources</a:t>
            </a:r>
          </a:p>
          <a:p>
            <a:r>
              <a:rPr lang="en-US" dirty="0" smtClean="0"/>
              <a:t>Service redirects User back to Application (via Redirect URL) with a special </a:t>
            </a:r>
            <a:r>
              <a:rPr lang="en-US" b="1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9271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OAuth 2 Flow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8"/>
            <a:ext cx="8410575" cy="3046988"/>
          </a:xfrm>
        </p:spPr>
        <p:txBody>
          <a:bodyPr/>
          <a:lstStyle/>
          <a:p>
            <a:r>
              <a:rPr lang="en-US" dirty="0" smtClean="0"/>
              <a:t>Application uses Code to get an </a:t>
            </a:r>
            <a:r>
              <a:rPr lang="en-US" b="1" dirty="0" smtClean="0"/>
              <a:t>Access Token</a:t>
            </a:r>
            <a:endParaRPr lang="en-US" dirty="0" smtClean="0"/>
          </a:p>
          <a:p>
            <a:r>
              <a:rPr lang="en-US" dirty="0" smtClean="0"/>
              <a:t>Service returns Access Token for the User</a:t>
            </a:r>
          </a:p>
          <a:p>
            <a:r>
              <a:rPr lang="en-US" dirty="0" smtClean="0"/>
              <a:t>Application can use Access Token for subsequent requests to Service on User’s behalf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78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OpenID Connect Flow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3" y="1063228"/>
            <a:ext cx="8410575" cy="319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61963" indent="-46196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 2" pitchFamily="18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850900" indent="-3873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257300" indent="-40481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55763" indent="-39687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26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098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670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42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14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en-US" b="1" dirty="0" smtClean="0">
                <a:effectLst/>
              </a:rPr>
              <a:t>Relying </a:t>
            </a:r>
            <a:r>
              <a:rPr lang="en-US" b="1" dirty="0">
                <a:effectLst/>
              </a:rPr>
              <a:t>P</a:t>
            </a:r>
            <a:r>
              <a:rPr lang="en-US" b="1" dirty="0" smtClean="0">
                <a:effectLst/>
              </a:rPr>
              <a:t>arty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sends </a:t>
            </a:r>
            <a:r>
              <a:rPr lang="en-US" dirty="0" smtClean="0">
                <a:effectLst/>
              </a:rPr>
              <a:t>request </a:t>
            </a:r>
            <a:r>
              <a:rPr lang="en-US" dirty="0">
                <a:effectLst/>
              </a:rPr>
              <a:t>to the </a:t>
            </a:r>
            <a:r>
              <a:rPr lang="en-US" b="1" dirty="0">
                <a:effectLst/>
              </a:rPr>
              <a:t>OpenID </a:t>
            </a:r>
            <a:r>
              <a:rPr lang="en-US" b="1" dirty="0" smtClean="0">
                <a:effectLst/>
              </a:rPr>
              <a:t>Provider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to authenticate the end user</a:t>
            </a:r>
          </a:p>
          <a:p>
            <a:r>
              <a:rPr lang="en-US" dirty="0" smtClean="0">
                <a:effectLst/>
              </a:rPr>
              <a:t>OpenID </a:t>
            </a:r>
            <a:r>
              <a:rPr lang="en-US" dirty="0">
                <a:effectLst/>
              </a:rPr>
              <a:t>provider authenticates the user</a:t>
            </a:r>
          </a:p>
          <a:p>
            <a:r>
              <a:rPr lang="en-US" dirty="0" smtClean="0">
                <a:effectLst/>
              </a:rPr>
              <a:t>OpenID </a:t>
            </a:r>
            <a:r>
              <a:rPr lang="en-US" dirty="0">
                <a:effectLst/>
              </a:rPr>
              <a:t>provider sends the </a:t>
            </a:r>
            <a:r>
              <a:rPr lang="en-US" b="1" dirty="0">
                <a:effectLst/>
              </a:rPr>
              <a:t>ID </a:t>
            </a:r>
            <a:r>
              <a:rPr lang="en-US" b="1" dirty="0" smtClean="0">
                <a:effectLst/>
              </a:rPr>
              <a:t>Token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and </a:t>
            </a:r>
            <a:r>
              <a:rPr lang="en-US" b="1" dirty="0">
                <a:effectLst/>
              </a:rPr>
              <a:t>A</a:t>
            </a:r>
            <a:r>
              <a:rPr lang="en-US" b="1" dirty="0" smtClean="0">
                <a:effectLst/>
              </a:rPr>
              <a:t>ccess Token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to the </a:t>
            </a:r>
            <a:r>
              <a:rPr lang="en-US" dirty="0" smtClean="0">
                <a:effectLst/>
              </a:rPr>
              <a:t>Relying Party</a:t>
            </a:r>
            <a:endParaRPr lang="en-US" kern="0" dirty="0" smtClean="0"/>
          </a:p>
          <a:p>
            <a:pPr marL="0" indent="0">
              <a:buNone/>
            </a:pPr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19348450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OpenID Connect Flow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8"/>
            <a:ext cx="8410575" cy="2012859"/>
          </a:xfrm>
        </p:spPr>
        <p:txBody>
          <a:bodyPr/>
          <a:lstStyle/>
          <a:p>
            <a:r>
              <a:rPr lang="en-US" dirty="0">
                <a:effectLst/>
              </a:rPr>
              <a:t>R</a:t>
            </a:r>
            <a:r>
              <a:rPr lang="en-US" dirty="0" smtClean="0">
                <a:effectLst/>
              </a:rPr>
              <a:t>elying </a:t>
            </a:r>
            <a:r>
              <a:rPr lang="en-US" dirty="0">
                <a:effectLst/>
              </a:rPr>
              <a:t>P</a:t>
            </a:r>
            <a:r>
              <a:rPr lang="en-US" dirty="0" smtClean="0">
                <a:effectLst/>
              </a:rPr>
              <a:t>arty </a:t>
            </a:r>
            <a:r>
              <a:rPr lang="en-US" dirty="0">
                <a:effectLst/>
              </a:rPr>
              <a:t>sends a request to the </a:t>
            </a:r>
            <a:r>
              <a:rPr lang="en-US" b="1" dirty="0" smtClean="0">
                <a:effectLst/>
              </a:rPr>
              <a:t>User </a:t>
            </a:r>
            <a:r>
              <a:rPr lang="en-US" b="1" dirty="0">
                <a:effectLst/>
              </a:rPr>
              <a:t>I</a:t>
            </a:r>
            <a:r>
              <a:rPr lang="en-US" b="1" dirty="0" smtClean="0">
                <a:effectLst/>
              </a:rPr>
              <a:t>nfo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endpoint with the access </a:t>
            </a:r>
            <a:r>
              <a:rPr lang="en-US" dirty="0" smtClean="0">
                <a:effectLst/>
              </a:rPr>
              <a:t>token.</a:t>
            </a:r>
            <a:endParaRPr lang="en-US" dirty="0">
              <a:effectLst/>
            </a:endParaRPr>
          </a:p>
          <a:p>
            <a:r>
              <a:rPr lang="en-US" dirty="0" smtClean="0">
                <a:effectLst/>
              </a:rPr>
              <a:t>User Info </a:t>
            </a:r>
            <a:r>
              <a:rPr lang="en-US" dirty="0">
                <a:effectLst/>
              </a:rPr>
              <a:t>endpoint returns the </a:t>
            </a:r>
            <a:r>
              <a:rPr lang="en-US" b="1" dirty="0" smtClean="0">
                <a:effectLst/>
              </a:rPr>
              <a:t>Claims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for the User.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44483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Huh?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4" y="2283210"/>
            <a:ext cx="8410575" cy="769441"/>
          </a:xfrm>
        </p:spPr>
        <p:txBody>
          <a:bodyPr/>
          <a:lstStyle/>
          <a:p>
            <a:pPr algn="ctr">
              <a:buNone/>
            </a:pPr>
            <a:r>
              <a:rPr lang="en-US" sz="4800" b="1" dirty="0" smtClean="0"/>
              <a:t>Huh?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9552974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Demo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4" y="2283210"/>
            <a:ext cx="8410575" cy="769441"/>
          </a:xfrm>
        </p:spPr>
        <p:txBody>
          <a:bodyPr/>
          <a:lstStyle/>
          <a:p>
            <a:pPr algn="ctr">
              <a:buNone/>
            </a:pPr>
            <a:r>
              <a:rPr lang="en-US" sz="4800" b="1" dirty="0" smtClean="0"/>
              <a:t>Enough slides, let’s code.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9217852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Thanks!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2370926"/>
            <a:ext cx="8410575" cy="769441"/>
          </a:xfrm>
        </p:spPr>
        <p:txBody>
          <a:bodyPr/>
          <a:lstStyle/>
          <a:p>
            <a:pPr algn="ctr">
              <a:buNone/>
            </a:pPr>
            <a:r>
              <a:rPr lang="en-US" sz="4800" b="1" dirty="0" smtClean="0"/>
              <a:t>Questions?</a:t>
            </a:r>
            <a:endParaRPr lang="en-US" sz="2800" b="1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Goal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4" y="1647651"/>
            <a:ext cx="8410575" cy="2456057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 smtClean="0"/>
              <a:t>Get a basic understanding of </a:t>
            </a:r>
            <a:r>
              <a:rPr lang="en-US" b="1" i="1" dirty="0" smtClean="0"/>
              <a:t>open source tooling that helps YOUR security solution</a:t>
            </a:r>
            <a:r>
              <a:rPr lang="en-US" b="1" i="1" dirty="0" smtClean="0"/>
              <a:t>.</a:t>
            </a:r>
            <a:endParaRPr lang="en-US" b="1" i="1" dirty="0" smtClean="0"/>
          </a:p>
          <a:p>
            <a:pPr marL="0" indent="0">
              <a:buNone/>
            </a:pPr>
            <a:r>
              <a:rPr lang="en-US" b="1" i="1" dirty="0" smtClean="0"/>
              <a:t>Spark ideas about what you </a:t>
            </a:r>
            <a:r>
              <a:rPr lang="en-US" b="1" i="1" dirty="0" smtClean="0"/>
              <a:t>add to your application to make user authentication easier and simple.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1318273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8"/>
            <a:ext cx="8410575" cy="1126462"/>
          </a:xfrm>
        </p:spPr>
        <p:txBody>
          <a:bodyPr/>
          <a:lstStyle/>
          <a:p>
            <a:r>
              <a:rPr lang="en-US" dirty="0" smtClean="0"/>
              <a:t>Quick Overview</a:t>
            </a:r>
            <a:endParaRPr lang="en-US" dirty="0" smtClean="0"/>
          </a:p>
          <a:p>
            <a:r>
              <a:rPr lang="en-US" dirty="0" smtClean="0"/>
              <a:t>Demos, Demos, Demos!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Info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9"/>
            <a:ext cx="4800597" cy="1725601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javier@lozanotek.com</a:t>
            </a:r>
          </a:p>
          <a:p>
            <a:pPr marL="0" indent="0">
              <a:buNone/>
            </a:pPr>
            <a:r>
              <a:rPr lang="en-US" b="1" dirty="0" smtClean="0"/>
              <a:t>@jglozano</a:t>
            </a:r>
          </a:p>
          <a:p>
            <a:pPr marL="0" indent="0">
              <a:buNone/>
            </a:pPr>
            <a:r>
              <a:rPr lang="en-US" b="1" dirty="0" smtClean="0"/>
              <a:t>http://jglozano.io</a:t>
            </a:r>
          </a:p>
        </p:txBody>
      </p:sp>
      <p:pic>
        <p:nvPicPr>
          <p:cNvPr id="5" name="Picture 2" descr="C:\Users\javier\Pictures\mvp_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12088" y="1371600"/>
            <a:ext cx="2336800" cy="709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javier\Pictures\aspinsiders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2221" y="552450"/>
            <a:ext cx="2116667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88220" y="3886200"/>
            <a:ext cx="7590539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+mn-lt"/>
              </a:rPr>
              <a:t>https:</a:t>
            </a:r>
            <a:r>
              <a:rPr lang="en-US" sz="3000" b="1" dirty="0">
                <a:latin typeface="+mn-lt"/>
              </a:rPr>
              <a:t>//</a:t>
            </a:r>
            <a:r>
              <a:rPr lang="en-US" sz="3000" b="1" dirty="0" smtClean="0">
                <a:latin typeface="+mn-lt"/>
              </a:rPr>
              <a:t>github.com/lozanotek/aspnet-security</a:t>
            </a:r>
            <a:endParaRPr lang="en-US" sz="3000" b="1" dirty="0"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999" y="2209800"/>
            <a:ext cx="3033889" cy="8191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500" y="3086100"/>
            <a:ext cx="2838388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23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Authentication Flow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3" y="1063228"/>
            <a:ext cx="8410575" cy="319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61963" indent="-46196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 2" pitchFamily="18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850900" indent="-3873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257300" indent="-40481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55763" indent="-39687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26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098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670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42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14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en-US" kern="0" dirty="0" smtClean="0"/>
              <a:t>Helps define </a:t>
            </a:r>
            <a:r>
              <a:rPr lang="en-US" i="1" kern="0" dirty="0" smtClean="0"/>
              <a:t>delegation protocol</a:t>
            </a:r>
            <a:r>
              <a:rPr lang="en-US" kern="0" dirty="0" smtClean="0"/>
              <a:t> for conveying </a:t>
            </a:r>
            <a:r>
              <a:rPr lang="en-US" i="1" kern="0" dirty="0" smtClean="0"/>
              <a:t>authorization decisions</a:t>
            </a:r>
            <a:r>
              <a:rPr lang="en-US" kern="0" dirty="0" smtClean="0"/>
              <a:t> for applications and APIs….</a:t>
            </a:r>
          </a:p>
          <a:p>
            <a:endParaRPr lang="en-US" kern="0" dirty="0"/>
          </a:p>
          <a:p>
            <a:pPr marL="0" indent="0">
              <a:buNone/>
            </a:pPr>
            <a:r>
              <a:rPr lang="en-US" sz="2800" i="1" kern="0" dirty="0"/>
              <a:t>http://oauth.net/articles/authentication/</a:t>
            </a:r>
            <a:endParaRPr lang="en-US" sz="2800" i="1" kern="0" dirty="0" smtClean="0"/>
          </a:p>
          <a:p>
            <a:pPr marL="0" indent="0">
              <a:buNone/>
            </a:pPr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29905802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Authentication Flow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14" y="1317780"/>
            <a:ext cx="3051173" cy="2507941"/>
          </a:xfrm>
        </p:spPr>
      </p:pic>
      <p:sp>
        <p:nvSpPr>
          <p:cNvPr id="5" name="TextBox 4"/>
          <p:cNvSpPr txBox="1"/>
          <p:nvPr/>
        </p:nvSpPr>
        <p:spPr>
          <a:xfrm>
            <a:off x="2122579" y="4411469"/>
            <a:ext cx="4898842" cy="275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http://www.dancing4beginners.com/rumba-dance-steps.htm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96600" y="3943350"/>
            <a:ext cx="175080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Rumba (Men)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104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Authentication Flow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084" y="1317780"/>
            <a:ext cx="2995833" cy="2507941"/>
          </a:xfrm>
        </p:spPr>
      </p:pic>
      <p:sp>
        <p:nvSpPr>
          <p:cNvPr id="5" name="TextBox 4"/>
          <p:cNvSpPr txBox="1"/>
          <p:nvPr/>
        </p:nvSpPr>
        <p:spPr>
          <a:xfrm>
            <a:off x="2122579" y="4411469"/>
            <a:ext cx="4898842" cy="275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http://www.dancing4beginners.com/rumba-dance-steps.htm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06549" y="3943350"/>
            <a:ext cx="213090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Rumba (Women)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8427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Authentication Flow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8"/>
            <a:ext cx="8410575" cy="2862322"/>
          </a:xfrm>
        </p:spPr>
        <p:txBody>
          <a:bodyPr/>
          <a:lstStyle/>
          <a:p>
            <a:r>
              <a:rPr lang="en-US" dirty="0" smtClean="0"/>
              <a:t>OAuth 2</a:t>
            </a:r>
          </a:p>
          <a:p>
            <a:pPr lvl="1"/>
            <a:r>
              <a:rPr lang="en-US" dirty="0" smtClean="0">
                <a:effectLst/>
              </a:rPr>
              <a:t>Delegation protocol for authorization decisions</a:t>
            </a:r>
          </a:p>
          <a:p>
            <a:pPr lvl="1"/>
            <a:r>
              <a:rPr lang="en-US" dirty="0" smtClean="0">
                <a:effectLst/>
              </a:rPr>
              <a:t>Allows issuance of access </a:t>
            </a:r>
            <a:r>
              <a:rPr lang="en-US" dirty="0">
                <a:effectLst/>
              </a:rPr>
              <a:t>tokens </a:t>
            </a:r>
            <a:r>
              <a:rPr lang="en-US" dirty="0" smtClean="0">
                <a:effectLst/>
              </a:rPr>
              <a:t>to </a:t>
            </a:r>
            <a:r>
              <a:rPr lang="en-US" dirty="0">
                <a:effectLst/>
              </a:rPr>
              <a:t>third-party clients </a:t>
            </a:r>
            <a:r>
              <a:rPr lang="en-US" dirty="0" smtClean="0">
                <a:effectLst/>
              </a:rPr>
              <a:t>once approved by an owner (user)</a:t>
            </a:r>
          </a:p>
          <a:p>
            <a:pPr lvl="1"/>
            <a:r>
              <a:rPr lang="en-US" dirty="0" smtClean="0">
                <a:effectLst/>
              </a:rPr>
              <a:t>Access tokens grant (limited) access to owner resources (pictures, timeline, tweets, etc.)</a:t>
            </a:r>
          </a:p>
        </p:txBody>
      </p:sp>
    </p:spTree>
    <p:extLst>
      <p:ext uri="{BB962C8B-B14F-4D97-AF65-F5344CB8AC3E}">
        <p14:creationId xmlns:p14="http://schemas.microsoft.com/office/powerpoint/2010/main" val="2306712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Authentication Flow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8"/>
            <a:ext cx="8410575" cy="2160591"/>
          </a:xfrm>
        </p:spPr>
        <p:txBody>
          <a:bodyPr/>
          <a:lstStyle/>
          <a:p>
            <a:r>
              <a:rPr lang="en-US" dirty="0">
                <a:effectLst/>
              </a:rPr>
              <a:t> </a:t>
            </a:r>
            <a:r>
              <a:rPr lang="en-US" dirty="0"/>
              <a:t>OpenID Connect</a:t>
            </a:r>
          </a:p>
          <a:p>
            <a:pPr lvl="1"/>
            <a:r>
              <a:rPr lang="en-US" dirty="0" smtClean="0"/>
              <a:t>Uses OAuth 2 flow</a:t>
            </a:r>
          </a:p>
          <a:p>
            <a:pPr lvl="1"/>
            <a:r>
              <a:rPr lang="en-US" dirty="0" smtClean="0"/>
              <a:t>Adds </a:t>
            </a:r>
            <a:r>
              <a:rPr lang="en-US" dirty="0"/>
              <a:t>User Information exchange via claims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11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TOOLS" val="&lt;WMTools ver=&quot;1.0&quot;&gt;&lt;Timings time=&quot;9/13/2005 1:02:31 PM&quot;&gt;&lt;Slide id=&quot;676&quot; dur=&quot;599.063&quot;/&gt;&lt;Slide id=&quot;719&quot; dur=&quot;77.922&quot; bld=&quot;|31.1&quot;/&gt;&lt;Slide id=&quot;661&quot; dur=&quot;324.453&quot;/&gt;&lt;Slide id=&quot;667&quot; dur=&quot;16.75&quot;/&gt;&lt;Slide id=&quot;635&quot; dur=&quot;54.5&quot;/&gt;&lt;Slide id=&quot;636&quot; dur=&quot;37.75&quot;/&gt;&lt;Slide id=&quot;637&quot; dur=&quot;29.75&quot;/&gt;&lt;Slide id=&quot;639&quot; dur=&quot;52.25&quot;/&gt;&lt;Slide id=&quot;686&quot; dur=&quot;29&quot; bld=&quot;|0&quot;/&gt;&lt;Slide id=&quot;640&quot; dur=&quot;47.25&quot;/&gt;&lt;Slide id=&quot;644&quot; dur=&quot;95.156&quot;/&gt;&lt;Slide id=&quot;569&quot; dur=&quot;70.828&quot;/&gt;&lt;Slide id=&quot;571&quot; dur=&quot;55.485&quot;/&gt;&lt;Slide id=&quot;695&quot; dur=&quot;17.203&quot;/&gt;&lt;Slide id=&quot;692&quot; dur=&quot;436.859&quot; bld=&quot;|380.6|2.1|21.4|9.7|10&quot;/&gt;&lt;Slide id=&quot;671&quot; dur=&quot;6.734&quot;/&gt;&lt;Slide id=&quot;590&quot; dur=&quot;59.188&quot; bld=&quot;|33.1&quot;/&gt;&lt;Slide id=&quot;713&quot; dur=&quot;71.203&quot;/&gt;&lt;Slide id=&quot;716&quot; dur=&quot;4.797&quot;/&gt;&lt;Slide id=&quot;713&quot; dur=&quot;33.391&quot;/&gt;&lt;Slide id=&quot;716&quot; dur=&quot;108.156&quot; bld=&quot;|4.5&quot;/&gt;&lt;Slide id=&quot;707&quot; dur=&quot;297.625&quot; bld=&quot;|.5&quot;/&gt;&lt;Slide id=&quot;714&quot; dur=&quot;86.781&quot; bld=&quot;|12.3&quot;/&gt;&lt;Slide id=&quot;717&quot; dur=&quot;149.813&quot;/&gt;&lt;Slide id=&quot;712&quot; dur=&quot;100.203&quot;/&gt;&lt;Slide id=&quot;704&quot; dur=&quot;265.75&quot; bld=&quot;|.5&quot;/&gt;&lt;Slide id=&quot;495&quot; dur=&quot;91.547&quot;/&gt;&lt;Slide id=&quot;696&quot; dur=&quot;6.203&quot;/&gt;&lt;Slide id=&quot;697&quot; dur=&quot;172.515&quot;/&gt;&lt;Slide id=&quot;705&quot; dur=&quot;151.313&quot;/&gt;&lt;Slide id=&quot;580&quot; dur=&quot;84.359&quot; bld=&quot;|19.3|23.2|35.9&quot;/&gt;&lt;Slide id=&quot;700&quot; dur=&quot;125.61&quot;/&gt;&lt;Slide id=&quot;699&quot; dur=&quot;370.687&quot; bld=&quot;|.6|323.2|14.4|11.7|7.5&quot;/&gt;&lt;Slide id=&quot;701&quot; dur=&quot;2.593&quot;/&gt;&lt;Slide id=&quot;708&quot; dur=&quot;4.391&quot;/&gt;&lt;Slide id=&quot;638&quot; dur=&quot;66.219&quot;/&gt;&lt;Slide id=&quot;688&quot; dur=&quot;262.359&quot; bld=&quot;|256.8&quot;/&gt;&lt;Slide id=&quot;672&quot; dur=&quot;12.11&quot;/&gt;&lt;Slide id=&quot;658&quot; dur=&quot;24.14&quot;/&gt;&lt;Slide id=&quot;663&quot; dur=&quot;117.078&quot; bld=&quot;|20.9|36.1|35.6|10&quot;/&gt;&lt;Slide id=&quot;665&quot; dur=&quot;33.125&quot; bld=&quot;|8.3|1.5&quot;/&gt;&lt;Slide id=&quot;664&quot; dur=&quot;28.188&quot; bld=&quot;|16|6.5&quot;/&gt;&lt;Slide id=&quot;690&quot; dur=&quot;157.469&quot; bld=&quot;|.5|.7|134.4&quot;/&gt;&lt;Slide id=&quot;474&quot; dur=&quot;30.484&quot;/&gt;&lt;Slide id=&quot;589&quot; dur=&quot;48.594&quot;/&gt;&lt;Slide id=&quot;718&quot; dur=&quot;128.422&quot; bld=&quot;|22.9|9.3|6.2|7.3|13.9|7.2&quot;/&gt;&lt;Slide id=&quot;674&quot; dur=&quot;44.062&quot; bld=&quot;|2.6&quot;/&gt;&lt;/Timings&gt;&lt;/WMTools&gt;"/>
</p:tagLst>
</file>

<file path=ppt/theme/theme1.xml><?xml version="1.0" encoding="utf-8"?>
<a:theme xmlns:a="http://schemas.openxmlformats.org/drawingml/2006/main" name="lozanotek_template">
  <a:themeElements>
    <a:clrScheme name="PDC_Template_2005 3">
      <a:dk1>
        <a:srgbClr val="000000"/>
      </a:dk1>
      <a:lt1>
        <a:srgbClr val="FFFFFF"/>
      </a:lt1>
      <a:dk2>
        <a:srgbClr val="18536E"/>
      </a:dk2>
      <a:lt2>
        <a:srgbClr val="FFB601"/>
      </a:lt2>
      <a:accent1>
        <a:srgbClr val="F7E993"/>
      </a:accent1>
      <a:accent2>
        <a:srgbClr val="B2BB1D"/>
      </a:accent2>
      <a:accent3>
        <a:srgbClr val="ABB3BA"/>
      </a:accent3>
      <a:accent4>
        <a:srgbClr val="DADADA"/>
      </a:accent4>
      <a:accent5>
        <a:srgbClr val="FAF2C8"/>
      </a:accent5>
      <a:accent6>
        <a:srgbClr val="A1A919"/>
      </a:accent6>
      <a:hlink>
        <a:srgbClr val="0078FA"/>
      </a:hlink>
      <a:folHlink>
        <a:srgbClr val="B51A8A"/>
      </a:folHlink>
    </a:clrScheme>
    <a:fontScheme name="PDC_Template_2005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lnDef>
  </a:objectDefaults>
  <a:extraClrSchemeLst>
    <a:extraClrScheme>
      <a:clrScheme name="PDC_Template_2005 1">
        <a:dk1>
          <a:srgbClr val="000000"/>
        </a:dk1>
        <a:lt1>
          <a:srgbClr val="FFFFFF"/>
        </a:lt1>
        <a:dk2>
          <a:srgbClr val="194489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0C4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DC_Template_2005 2">
        <a:dk1>
          <a:srgbClr val="000000"/>
        </a:dk1>
        <a:lt1>
          <a:srgbClr val="FFFFFF"/>
        </a:lt1>
        <a:dk2>
          <a:srgbClr val="176B6F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ABB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DC_Template_2005 3">
        <a:dk1>
          <a:srgbClr val="000000"/>
        </a:dk1>
        <a:lt1>
          <a:srgbClr val="FFFFFF"/>
        </a:lt1>
        <a:dk2>
          <a:srgbClr val="18536E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3BA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lozanotek_template</Template>
  <TotalTime>6574</TotalTime>
  <Words>276</Words>
  <Application>Microsoft Office PowerPoint</Application>
  <PresentationFormat>On-screen Show (16:9)</PresentationFormat>
  <Paragraphs>57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Candara</vt:lpstr>
      <vt:lpstr>Franklin Gothic Book</vt:lpstr>
      <vt:lpstr>Franklin Gothic Medium</vt:lpstr>
      <vt:lpstr>Segoe</vt:lpstr>
      <vt:lpstr>Times New Roman</vt:lpstr>
      <vt:lpstr>Wingdings 2</vt:lpstr>
      <vt:lpstr>lozanotek_template</vt:lpstr>
      <vt:lpstr>Custom Design</vt:lpstr>
      <vt:lpstr>Implementing Web Security in Your ASP.NET Applications</vt:lpstr>
      <vt:lpstr>Goal</vt:lpstr>
      <vt:lpstr>Agenda</vt:lpstr>
      <vt:lpstr>Info</vt:lpstr>
      <vt:lpstr>Authentication Flow</vt:lpstr>
      <vt:lpstr>Authentication Flow</vt:lpstr>
      <vt:lpstr>Authentication Flow</vt:lpstr>
      <vt:lpstr>Authentication Flow</vt:lpstr>
      <vt:lpstr>Authentication Flow</vt:lpstr>
      <vt:lpstr>OAuth 2 Flow</vt:lpstr>
      <vt:lpstr>OAuth 2 Flow</vt:lpstr>
      <vt:lpstr>OpenID Connect Flow</vt:lpstr>
      <vt:lpstr>OpenID Connect Flow</vt:lpstr>
      <vt:lpstr>Huh?</vt:lpstr>
      <vt:lpstr>Demo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 Bootcamp - Routing</dc:title>
  <dc:creator>javier</dc:creator>
  <cp:lastModifiedBy>Javier Lozano</cp:lastModifiedBy>
  <cp:revision>323</cp:revision>
  <dcterms:created xsi:type="dcterms:W3CDTF">2010-08-26T02:02:00Z</dcterms:created>
  <dcterms:modified xsi:type="dcterms:W3CDTF">2016-03-16T04:18:15Z</dcterms:modified>
</cp:coreProperties>
</file>