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793" r:id="rId2"/>
    <p:sldMasterId id="2147483797" r:id="rId3"/>
    <p:sldMasterId id="2147483800" r:id="rId4"/>
    <p:sldMasterId id="2147483809" r:id="rId5"/>
    <p:sldMasterId id="2147483812" r:id="rId6"/>
  </p:sldMasterIdLst>
  <p:notesMasterIdLst>
    <p:notesMasterId r:id="rId15"/>
  </p:notesMasterIdLst>
  <p:handoutMasterIdLst>
    <p:handoutMasterId r:id="rId16"/>
  </p:handoutMasterIdLst>
  <p:sldIdLst>
    <p:sldId id="676" r:id="rId7"/>
    <p:sldId id="700" r:id="rId8"/>
    <p:sldId id="677" r:id="rId9"/>
    <p:sldId id="701" r:id="rId10"/>
    <p:sldId id="708" r:id="rId11"/>
    <p:sldId id="702" r:id="rId12"/>
    <p:sldId id="696" r:id="rId13"/>
    <p:sldId id="710" r:id="rId14"/>
  </p:sldIdLst>
  <p:sldSz cx="9144000" cy="5143500" type="screen16x9"/>
  <p:notesSz cx="9601200" cy="7315200"/>
  <p:custDataLst>
    <p:tags r:id="rId17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87826" autoAdjust="0"/>
  </p:normalViewPr>
  <p:slideViewPr>
    <p:cSldViewPr>
      <p:cViewPr varScale="1">
        <p:scale>
          <a:sx n="77" d="100"/>
          <a:sy n="77" d="100"/>
        </p:scale>
        <p:origin x="919" y="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10/8/2016 11:16 AM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10/8/2016 11:16 AM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39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10/8/2016 11:16 AM</a:t>
            </a:fld>
            <a:endParaRPr lang="en-US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9275"/>
            <a:ext cx="4876800" cy="2743200"/>
          </a:xfrm>
          <a:ln/>
        </p:spPr>
      </p:sp>
    </p:spTree>
    <p:extLst>
      <p:ext uri="{BB962C8B-B14F-4D97-AF65-F5344CB8AC3E}">
        <p14:creationId xmlns:p14="http://schemas.microsoft.com/office/powerpoint/2010/main" val="384560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1682053"/>
            <a:ext cx="7772400" cy="1101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#</a:t>
            </a:r>
            <a:r>
              <a:rPr lang="en-US" altLang="en-US" err="1"/>
              <a:t>ITDevConnections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469981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2" y="487273"/>
            <a:ext cx="7991475" cy="741229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>
                <a:solidFill>
                  <a:schemeClr val="tx2"/>
                </a:solidFill>
              </a:rPr>
              <a:t>Click to edit Master title style</a:t>
            </a:r>
            <a:endParaRPr lang="en-US" sz="4600" b="1" dirty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3943350"/>
            <a:ext cx="8077200" cy="543739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tx2"/>
                </a:solidFill>
              </a:rPr>
              <a:t>Click to edit Master subtitle style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62774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684966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vid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6467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82504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#</a:t>
            </a:r>
            <a:r>
              <a:rPr lang="en-US" altLang="en-US" err="1"/>
              <a:t>ITDevConnections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6513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83910"/>
            <a:ext cx="7772400" cy="1101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#</a:t>
            </a:r>
            <a:r>
              <a:rPr lang="en-US" altLang="en-US" err="1"/>
              <a:t>ITDevConnections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681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#</a:t>
            </a:r>
            <a:r>
              <a:rPr lang="en-US" altLang="en-US" err="1"/>
              <a:t>ITDevConnections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0717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26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#</a:t>
            </a:r>
            <a:r>
              <a:rPr lang="en-US" altLang="en-US" err="1"/>
              <a:t>ITDevConnections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5109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72500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446963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#</a:t>
            </a:r>
            <a:r>
              <a:rPr lang="en-US" altLang="en-US" err="1"/>
              <a:t>ITDevConnections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132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1986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8302"/>
            <a:ext cx="4038600" cy="31373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8303"/>
            <a:ext cx="4038600" cy="313739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#</a:t>
            </a:r>
            <a:r>
              <a:rPr lang="en-US" altLang="en-US" err="1"/>
              <a:t>ITDevConnections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50089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75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081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3635"/>
            <a:ext cx="4040188" cy="26469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10081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3634"/>
            <a:ext cx="4041775" cy="264697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#</a:t>
            </a:r>
            <a:r>
              <a:rPr lang="en-US" altLang="en-US" err="1"/>
              <a:t>ITDevConnections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21199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1986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#</a:t>
            </a:r>
            <a:r>
              <a:rPr lang="en-US" altLang="en-US" err="1"/>
              <a:t>ITDevConnections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0934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#</a:t>
            </a:r>
            <a:r>
              <a:rPr lang="en-US" altLang="en-US" err="1"/>
              <a:t>ITDevConnections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9890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013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49013"/>
            <a:ext cx="5111750" cy="414521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20550"/>
            <a:ext cx="3008313" cy="3273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4746625"/>
            <a:ext cx="5811838" cy="273050"/>
          </a:xfrm>
        </p:spPr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15577525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#</a:t>
            </a:r>
            <a:r>
              <a:rPr lang="en-US" altLang="en-US" err="1"/>
              <a:t>ITDevConnections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30442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6467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82504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#</a:t>
            </a:r>
            <a:r>
              <a:rPr lang="en-US" altLang="en-US" err="1"/>
              <a:t>ITDevConnections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81719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#</a:t>
            </a:r>
            <a:r>
              <a:rPr lang="en-US" altLang="en-US" err="1"/>
              <a:t>ITDevConnections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23949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93332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2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100000">
                <a:schemeClr val="tx2"/>
              </a:gs>
              <a:gs pos="0">
                <a:srgbClr val="2D7CB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4343639"/>
            <a:ext cx="9144000" cy="799861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C8C8C8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CECFCD"/>
              </a:solidFill>
              <a:latin typeface="Century Gothic"/>
              <a:ea typeface="+mn-ea"/>
            </a:endParaRPr>
          </a:p>
        </p:txBody>
      </p:sp>
      <p:pic>
        <p:nvPicPr>
          <p:cNvPr id="2056" name="Picture 10" descr="ITnDevConnections_RGB_Dark-Gray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4416425"/>
            <a:ext cx="1830388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33400" y="4641850"/>
            <a:ext cx="58118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 eaLnBrk="1" hangingPunct="1">
              <a:defRPr sz="1000" b="1">
                <a:solidFill>
                  <a:srgbClr val="649840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#</a:t>
            </a:r>
            <a:r>
              <a:rPr lang="en-US" altLang="en-US" err="1"/>
              <a:t>ITDevConnections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010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814" r:id="rId4"/>
  </p:sldLayoutIdLst>
  <p:transition>
    <p:fade/>
  </p:transition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029" name="Picture 6" descr="ITnDevConnections_RGB_Dark-Gray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4416425"/>
            <a:ext cx="1830388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2228049"/>
            <a:ext cx="9144000" cy="2115590"/>
          </a:xfrm>
          <a:prstGeom prst="rect">
            <a:avLst/>
          </a:prstGeom>
          <a:gradFill flip="none" rotWithShape="1">
            <a:gsLst>
              <a:gs pos="100000">
                <a:schemeClr val="tx2"/>
              </a:gs>
              <a:gs pos="0">
                <a:srgbClr val="2D7CB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33400" y="4641850"/>
            <a:ext cx="58118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 eaLnBrk="1" hangingPunct="1">
              <a:defRPr sz="1000" b="1">
                <a:solidFill>
                  <a:srgbClr val="649840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#</a:t>
            </a:r>
            <a:r>
              <a:rPr lang="en-US" altLang="en-US" err="1"/>
              <a:t>ITDevConnections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621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</p:sldLayoutIdLst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2E85BD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MS PGothic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MS PGothic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MS PGothic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MS PGothic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E85BD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37373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37373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37373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37373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4" descr="ITnDevConnections_RGB_Dark-Gray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4416425"/>
            <a:ext cx="1830388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0" y="0"/>
            <a:ext cx="9144000" cy="400050"/>
          </a:xfrm>
          <a:prstGeom prst="rect">
            <a:avLst/>
          </a:prstGeom>
          <a:gradFill flip="none" rotWithShape="1">
            <a:gsLst>
              <a:gs pos="0">
                <a:srgbClr val="2D7CBB"/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anchor="ctr"/>
          <a:lstStyle/>
          <a:p>
            <a:pPr algn="ctr" defTabSz="914400" eaLnBrk="1" hangingPunct="1">
              <a:defRPr/>
            </a:pPr>
            <a:endParaRPr lang="en-US">
              <a:solidFill>
                <a:srgbClr val="CECFCD"/>
              </a:solidFill>
              <a:latin typeface="Century Gothic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Title Placeholder 1"/>
          <p:cNvSpPr>
            <a:spLocks noGrp="1"/>
          </p:cNvSpPr>
          <p:nvPr>
            <p:ph type="title"/>
          </p:nvPr>
        </p:nvSpPr>
        <p:spPr bwMode="auto">
          <a:xfrm>
            <a:off x="533400" y="3230563"/>
            <a:ext cx="65547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3400" y="400050"/>
            <a:ext cx="6554788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12713"/>
            <a:ext cx="9144000" cy="45402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effectLst/>
              </a:rPr>
              <a:t>Session Title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33400" y="4641850"/>
            <a:ext cx="58118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 eaLnBrk="1" hangingPunct="1">
              <a:defRPr sz="1000" b="1">
                <a:solidFill>
                  <a:srgbClr val="649840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#</a:t>
            </a:r>
            <a:r>
              <a:rPr lang="en-US" altLang="en-US" err="1"/>
              <a:t>ITDevConnections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561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</p:sldLayoutIdLst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2D7CBB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MS PGothic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MS PGothic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MS PGothic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MS PGothic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D7CBB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F7F7F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F7F7F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F7F7F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4101" name="Picture 11" descr="ITnDevConnections_RGB_Dark-Gray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4416425"/>
            <a:ext cx="1830388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33400" y="4641850"/>
            <a:ext cx="58118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 eaLnBrk="1" hangingPunct="1">
              <a:defRPr sz="1000" b="1">
                <a:solidFill>
                  <a:srgbClr val="649840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#</a:t>
            </a:r>
            <a:r>
              <a:rPr lang="en-US" altLang="en-US" err="1"/>
              <a:t>ITDevConnections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0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2E85BD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MS PGothic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MS PGothic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MS PGothic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MS PGothic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E85BD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37373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37373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37373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37373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649840"/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0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Century Gothic"/>
          <a:ea typeface="MS PGothic" pitchFamily="34" charset="-128"/>
          <a:cs typeface="Century Gothic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MS PGothic" pitchFamily="34" charset="-128"/>
          <a:cs typeface="Century Gothic" panose="020B0502020202020204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MS PGothic" pitchFamily="34" charset="-128"/>
          <a:cs typeface="Century Gothic" panose="020B0502020202020204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MS PGothic" pitchFamily="34" charset="-128"/>
          <a:cs typeface="Century Gothic" panose="020B0502020202020204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MS PGothic" pitchFamily="34" charset="-128"/>
          <a:cs typeface="Century Gothic" panose="020B0502020202020204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2" y="487273"/>
            <a:ext cx="7991475" cy="72943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>
                <a:solidFill>
                  <a:schemeClr val="bg1"/>
                </a:solidFill>
              </a:rPr>
              <a:t>Azure for ASP.NET Developers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8600" y="4324350"/>
            <a:ext cx="8077200" cy="1227082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Javier G. Lozano, javier@lozanotek.com</a:t>
            </a:r>
          </a:p>
          <a:p>
            <a:pPr eaLnBrk="1" hangingPunct="1">
              <a:buNone/>
              <a:defRPr/>
            </a:pPr>
            <a:endParaRPr lang="en-US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1647651"/>
            <a:ext cx="8410575" cy="2021066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bg1"/>
                </a:solidFill>
              </a:rPr>
              <a:t>For you to start thinking differently about your ASP.NET applications.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bg1"/>
                </a:solidFill>
              </a:rPr>
              <a:t>You can do more with less if you have the right foundation supporting your apps…</a:t>
            </a:r>
          </a:p>
        </p:txBody>
      </p:sp>
    </p:spTree>
    <p:extLst>
      <p:ext uri="{BB962C8B-B14F-4D97-AF65-F5344CB8AC3E}">
        <p14:creationId xmlns:p14="http://schemas.microsoft.com/office/powerpoint/2010/main" val="21318273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53553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Demo, Demos, Demos!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My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9"/>
            <a:ext cx="4800597" cy="17256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javier@lozanotek.com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@jglozano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http://jglozano.io</a:t>
            </a:r>
          </a:p>
        </p:txBody>
      </p:sp>
      <p:pic>
        <p:nvPicPr>
          <p:cNvPr id="5" name="Picture 2" descr="C:\Users\javier\Pictures\mv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2088" y="1371600"/>
            <a:ext cx="2336800" cy="70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2221" y="552450"/>
            <a:ext cx="211666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53429" y="3886200"/>
            <a:ext cx="7660110" cy="510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n-lt"/>
              </a:rPr>
              <a:t>https://github.com/lozanotek/azure-aspnet</a:t>
            </a:r>
          </a:p>
        </p:txBody>
      </p:sp>
    </p:spTree>
    <p:extLst>
      <p:ext uri="{BB962C8B-B14F-4D97-AF65-F5344CB8AC3E}">
        <p14:creationId xmlns:p14="http://schemas.microsoft.com/office/powerpoint/2010/main" val="32932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Demo Links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326858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Apps</a:t>
            </a:r>
          </a:p>
          <a:p>
            <a:r>
              <a:rPr lang="en-US" dirty="0">
                <a:solidFill>
                  <a:schemeClr val="bg1"/>
                </a:solidFill>
              </a:rPr>
              <a:t>https://github.com/lozanotek/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redis</a:t>
            </a:r>
            <a:r>
              <a:rPr lang="en-US" dirty="0">
                <a:solidFill>
                  <a:schemeClr val="bg1"/>
                </a:solidFill>
              </a:rPr>
              <a:t>-cache-demo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traffic-manager-demo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service-bus-demo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webjob</a:t>
            </a:r>
            <a:r>
              <a:rPr lang="en-US" dirty="0">
                <a:solidFill>
                  <a:schemeClr val="bg1"/>
                </a:solidFill>
              </a:rPr>
              <a:t>-demo</a:t>
            </a:r>
          </a:p>
        </p:txBody>
      </p:sp>
    </p:spTree>
    <p:extLst>
      <p:ext uri="{BB962C8B-B14F-4D97-AF65-F5344CB8AC3E}">
        <p14:creationId xmlns:p14="http://schemas.microsoft.com/office/powerpoint/2010/main" val="34912824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2187030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>
                <a:solidFill>
                  <a:schemeClr val="bg1"/>
                </a:solidFill>
              </a:rPr>
              <a:t>Enough slides, let’s code.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7852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2187030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>
                <a:solidFill>
                  <a:schemeClr val="bg1"/>
                </a:solidFill>
              </a:rPr>
              <a:t>Questions?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3"/>
          <p:cNvSpPr>
            <a:spLocks noGrp="1"/>
          </p:cNvSpPr>
          <p:nvPr>
            <p:ph type="ctrTitle"/>
          </p:nvPr>
        </p:nvSpPr>
        <p:spPr bwMode="auto">
          <a:xfrm>
            <a:off x="685800" y="188913"/>
            <a:ext cx="7772400" cy="627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Rate This Session Now!</a:t>
            </a:r>
          </a:p>
        </p:txBody>
      </p:sp>
      <p:sp>
        <p:nvSpPr>
          <p:cNvPr id="4" name="Subtitle 14"/>
          <p:cNvSpPr txBox="1">
            <a:spLocks/>
          </p:cNvSpPr>
          <p:nvPr/>
        </p:nvSpPr>
        <p:spPr bwMode="auto">
          <a:xfrm>
            <a:off x="2854325" y="1204913"/>
            <a:ext cx="3482975" cy="36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000"/>
              </a:lnSpc>
              <a:defRPr/>
            </a:pPr>
            <a:r>
              <a:rPr lang="en-US" sz="2000" b="1" dirty="0"/>
              <a:t>Rate with Mobile App:</a:t>
            </a:r>
          </a:p>
        </p:txBody>
      </p:sp>
      <p:sp>
        <p:nvSpPr>
          <p:cNvPr id="10" name="Subtitle 14"/>
          <p:cNvSpPr txBox="1">
            <a:spLocks/>
          </p:cNvSpPr>
          <p:nvPr/>
        </p:nvSpPr>
        <p:spPr bwMode="auto">
          <a:xfrm>
            <a:off x="2854325" y="1517650"/>
            <a:ext cx="3582988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ts val="2000"/>
              </a:lnSpc>
              <a:buFont typeface="Arial"/>
              <a:buChar char="•"/>
              <a:defRPr/>
            </a:pPr>
            <a:r>
              <a:rPr lang="en-US" sz="1400" dirty="0"/>
              <a:t>Select the session from the </a:t>
            </a:r>
            <a:br>
              <a:rPr lang="en-US" sz="1400" dirty="0"/>
            </a:br>
            <a:r>
              <a:rPr lang="en-US" sz="1400" dirty="0"/>
              <a:t>Agenda or Speakers menus</a:t>
            </a:r>
          </a:p>
          <a:p>
            <a:pPr marL="285750" indent="-285750" algn="l">
              <a:lnSpc>
                <a:spcPts val="2000"/>
              </a:lnSpc>
              <a:buFont typeface="Arial"/>
              <a:buChar char="•"/>
              <a:defRPr/>
            </a:pPr>
            <a:r>
              <a:rPr lang="en-US" sz="1400" dirty="0"/>
              <a:t>Select the Actions tab</a:t>
            </a:r>
          </a:p>
          <a:p>
            <a:pPr marL="285750" indent="-285750" algn="l">
              <a:lnSpc>
                <a:spcPts val="2000"/>
              </a:lnSpc>
              <a:buFont typeface="Arial"/>
              <a:buChar char="•"/>
              <a:defRPr/>
            </a:pPr>
            <a:r>
              <a:rPr lang="en-US" sz="1400" dirty="0"/>
              <a:t>Click Rate Session</a:t>
            </a:r>
          </a:p>
        </p:txBody>
      </p:sp>
      <p:sp>
        <p:nvSpPr>
          <p:cNvPr id="11" name="Subtitle 14"/>
          <p:cNvSpPr txBox="1">
            <a:spLocks/>
          </p:cNvSpPr>
          <p:nvPr/>
        </p:nvSpPr>
        <p:spPr bwMode="auto">
          <a:xfrm>
            <a:off x="2854325" y="2982913"/>
            <a:ext cx="3482975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000"/>
              </a:lnSpc>
              <a:defRPr/>
            </a:pPr>
            <a:r>
              <a:rPr lang="en-US" sz="2000" b="1" dirty="0"/>
              <a:t>Rate with Website:</a:t>
            </a:r>
          </a:p>
        </p:txBody>
      </p:sp>
      <p:sp>
        <p:nvSpPr>
          <p:cNvPr id="12" name="Subtitle 14"/>
          <p:cNvSpPr txBox="1">
            <a:spLocks/>
          </p:cNvSpPr>
          <p:nvPr/>
        </p:nvSpPr>
        <p:spPr bwMode="auto">
          <a:xfrm>
            <a:off x="2854325" y="3295650"/>
            <a:ext cx="6289675" cy="97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000"/>
              </a:lnSpc>
              <a:defRPr/>
            </a:pPr>
            <a:r>
              <a:rPr lang="en-US" sz="1400" dirty="0"/>
              <a:t>Register at </a:t>
            </a:r>
            <a:r>
              <a:rPr lang="en-US" sz="1400" b="1" dirty="0" err="1"/>
              <a:t>www.devconnections.com</a:t>
            </a:r>
            <a:r>
              <a:rPr lang="en-US" sz="1400" b="1" dirty="0"/>
              <a:t>/</a:t>
            </a:r>
            <a:r>
              <a:rPr lang="en-US" sz="1400" b="1" dirty="0" err="1"/>
              <a:t>logintoratesession</a:t>
            </a:r>
            <a:r>
              <a:rPr lang="en-US" sz="1400" b="1" dirty="0"/>
              <a:t> </a:t>
            </a:r>
          </a:p>
          <a:p>
            <a:pPr algn="l">
              <a:lnSpc>
                <a:spcPts val="2000"/>
              </a:lnSpc>
              <a:defRPr/>
            </a:pPr>
            <a:r>
              <a:rPr lang="en-US" sz="1400" dirty="0"/>
              <a:t>Go to </a:t>
            </a:r>
            <a:r>
              <a:rPr lang="en-US" sz="1400" b="1" dirty="0" err="1"/>
              <a:t>www.devconnections.com</a:t>
            </a:r>
            <a:r>
              <a:rPr lang="en-US" sz="1400" b="1" dirty="0"/>
              <a:t>/</a:t>
            </a:r>
            <a:r>
              <a:rPr lang="en-US" sz="1400" b="1" dirty="0" err="1"/>
              <a:t>ratesession</a:t>
            </a:r>
            <a:r>
              <a:rPr lang="en-US" sz="1400" b="1" dirty="0"/>
              <a:t> </a:t>
            </a:r>
          </a:p>
          <a:p>
            <a:pPr algn="l">
              <a:lnSpc>
                <a:spcPts val="2000"/>
              </a:lnSpc>
              <a:defRPr/>
            </a:pPr>
            <a:r>
              <a:rPr lang="en-US" sz="1400" dirty="0"/>
              <a:t>Select this session from the list and rate it</a:t>
            </a:r>
          </a:p>
        </p:txBody>
      </p:sp>
      <p:sp>
        <p:nvSpPr>
          <p:cNvPr id="15367" name="Title 13"/>
          <p:cNvSpPr txBox="1">
            <a:spLocks/>
          </p:cNvSpPr>
          <p:nvPr/>
        </p:nvSpPr>
        <p:spPr bwMode="auto">
          <a:xfrm>
            <a:off x="390525" y="1397000"/>
            <a:ext cx="1882775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3200">
                <a:solidFill>
                  <a:schemeClr val="bg1"/>
                </a:solidFill>
              </a:rPr>
              <a:t>Tell Us What You Thought of This Session</a:t>
            </a:r>
          </a:p>
        </p:txBody>
      </p:sp>
      <p:grpSp>
        <p:nvGrpSpPr>
          <p:cNvPr id="15368" name="Group 19"/>
          <p:cNvGrpSpPr>
            <a:grpSpLocks/>
          </p:cNvGrpSpPr>
          <p:nvPr/>
        </p:nvGrpSpPr>
        <p:grpSpPr bwMode="auto">
          <a:xfrm>
            <a:off x="5832475" y="1289050"/>
            <a:ext cx="1825625" cy="1801813"/>
            <a:chOff x="6518147" y="1310285"/>
            <a:chExt cx="1825889" cy="1800688"/>
          </a:xfrm>
        </p:grpSpPr>
        <p:sp>
          <p:nvSpPr>
            <p:cNvPr id="9" name="Oval 8"/>
            <p:cNvSpPr/>
            <p:nvPr/>
          </p:nvSpPr>
          <p:spPr>
            <a:xfrm>
              <a:off x="6518147" y="1310285"/>
              <a:ext cx="1800485" cy="1800688"/>
            </a:xfrm>
            <a:prstGeom prst="ellipse">
              <a:avLst/>
            </a:prstGeom>
            <a:solidFill>
              <a:srgbClr val="649840"/>
            </a:solidFill>
            <a:ln>
              <a:solidFill>
                <a:srgbClr val="6498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373" name="TextBox 13"/>
            <p:cNvSpPr txBox="1">
              <a:spLocks noChangeArrowheads="1"/>
            </p:cNvSpPr>
            <p:nvPr/>
          </p:nvSpPr>
          <p:spPr bwMode="auto">
            <a:xfrm>
              <a:off x="6531518" y="1627797"/>
              <a:ext cx="1800688" cy="27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chemeClr val="bg1"/>
                  </a:solidFill>
                </a:rPr>
                <a:t>Be Entered to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18147" y="1683115"/>
              <a:ext cx="1800485" cy="8766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sz="6000" b="1" spc="-300" dirty="0">
                  <a:solidFill>
                    <a:schemeClr val="bg1"/>
                  </a:solidFill>
                  <a:latin typeface="Century Gothic" charset="0"/>
                  <a:ea typeface="ＭＳ Ｐゴシック" charset="0"/>
                  <a:cs typeface="ＭＳ Ｐゴシック" charset="0"/>
                </a:rPr>
                <a:t>WIN</a:t>
              </a:r>
            </a:p>
          </p:txBody>
        </p:sp>
        <p:sp>
          <p:nvSpPr>
            <p:cNvPr id="15375" name="TextBox 17"/>
            <p:cNvSpPr txBox="1">
              <a:spLocks noChangeArrowheads="1"/>
            </p:cNvSpPr>
            <p:nvPr/>
          </p:nvSpPr>
          <p:spPr bwMode="auto">
            <a:xfrm>
              <a:off x="6543349" y="2429043"/>
              <a:ext cx="1800687" cy="458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chemeClr val="bg1"/>
                  </a:solidFill>
                </a:rPr>
                <a:t>Prizes!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0" y="1289050"/>
            <a:ext cx="2473325" cy="68263"/>
          </a:xfrm>
          <a:prstGeom prst="rect">
            <a:avLst/>
          </a:prstGeom>
          <a:solidFill>
            <a:srgbClr val="6498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4427538"/>
            <a:ext cx="2473325" cy="68262"/>
          </a:xfrm>
          <a:prstGeom prst="rect">
            <a:avLst/>
          </a:prstGeom>
          <a:solidFill>
            <a:srgbClr val="6498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537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#ITDevConnections</a:t>
            </a:r>
          </a:p>
        </p:txBody>
      </p:sp>
    </p:spTree>
    <p:extLst>
      <p:ext uri="{BB962C8B-B14F-4D97-AF65-F5344CB8AC3E}">
        <p14:creationId xmlns:p14="http://schemas.microsoft.com/office/powerpoint/2010/main" val="10640098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itle Master">
  <a:themeElements>
    <a:clrScheme name="Connections Colors">
      <a:dk1>
        <a:sysClr val="windowText" lastClr="000000"/>
      </a:dk1>
      <a:lt1>
        <a:srgbClr val="CECFCD"/>
      </a:lt1>
      <a:dk2>
        <a:srgbClr val="0D395E"/>
      </a:dk2>
      <a:lt2>
        <a:srgbClr val="39A8FF"/>
      </a:lt2>
      <a:accent1>
        <a:srgbClr val="5D8825"/>
      </a:accent1>
      <a:accent2>
        <a:srgbClr val="E6E6E6"/>
      </a:accent2>
      <a:accent3>
        <a:srgbClr val="C8C8C8"/>
      </a:accent3>
      <a:accent4>
        <a:srgbClr val="AFAFAF"/>
      </a:accent4>
      <a:accent5>
        <a:srgbClr val="7D7D7D"/>
      </a:accent5>
      <a:accent6>
        <a:srgbClr val="E89019"/>
      </a:accent6>
      <a:hlink>
        <a:srgbClr val="C8C8C8"/>
      </a:hlink>
      <a:folHlink>
        <a:srgbClr val="E6E6E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ontent Master">
  <a:themeElements>
    <a:clrScheme name="Windows IT Pro 1">
      <a:dk1>
        <a:sysClr val="windowText" lastClr="000000"/>
      </a:dk1>
      <a:lt1>
        <a:sysClr val="window" lastClr="FFFFFF"/>
      </a:lt1>
      <a:dk2>
        <a:srgbClr val="0C4B72"/>
      </a:dk2>
      <a:lt2>
        <a:srgbClr val="45B8FF"/>
      </a:lt2>
      <a:accent1>
        <a:srgbClr val="969696"/>
      </a:accent1>
      <a:accent2>
        <a:srgbClr val="E6E6E6"/>
      </a:accent2>
      <a:accent3>
        <a:srgbClr val="C8C8C8"/>
      </a:accent3>
      <a:accent4>
        <a:srgbClr val="AFAFAF"/>
      </a:accent4>
      <a:accent5>
        <a:srgbClr val="7D7D7D"/>
      </a:accent5>
      <a:accent6>
        <a:srgbClr val="EEA11F"/>
      </a:accent6>
      <a:hlink>
        <a:srgbClr val="C8C8C8"/>
      </a:hlink>
      <a:folHlink>
        <a:srgbClr val="E6E6E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Divider Master">
  <a:themeElements>
    <a:clrScheme name="Windows IT Pro 1">
      <a:dk1>
        <a:sysClr val="windowText" lastClr="000000"/>
      </a:dk1>
      <a:lt1>
        <a:sysClr val="window" lastClr="FFFFFF"/>
      </a:lt1>
      <a:dk2>
        <a:srgbClr val="0C4B72"/>
      </a:dk2>
      <a:lt2>
        <a:srgbClr val="45B8FF"/>
      </a:lt2>
      <a:accent1>
        <a:srgbClr val="969696"/>
      </a:accent1>
      <a:accent2>
        <a:srgbClr val="E6E6E6"/>
      </a:accent2>
      <a:accent3>
        <a:srgbClr val="C8C8C8"/>
      </a:accent3>
      <a:accent4>
        <a:srgbClr val="AFAFAF"/>
      </a:accent4>
      <a:accent5>
        <a:srgbClr val="7D7D7D"/>
      </a:accent5>
      <a:accent6>
        <a:srgbClr val="EEA11F"/>
      </a:accent6>
      <a:hlink>
        <a:srgbClr val="C8C8C8"/>
      </a:hlink>
      <a:folHlink>
        <a:srgbClr val="E6E6E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6598</TotalTime>
  <Words>130</Words>
  <Application>Microsoft Office PowerPoint</Application>
  <PresentationFormat>On-screen Show (16:9)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24" baseType="lpstr">
      <vt:lpstr>MS PGothic</vt:lpstr>
      <vt:lpstr>MS PGothic</vt:lpstr>
      <vt:lpstr>Arial</vt:lpstr>
      <vt:lpstr>Calibri</vt:lpstr>
      <vt:lpstr>Century Gothic</vt:lpstr>
      <vt:lpstr>Franklin Gothic Book</vt:lpstr>
      <vt:lpstr>Franklin Gothic Medium</vt:lpstr>
      <vt:lpstr>Segoe</vt:lpstr>
      <vt:lpstr>Source Sans Pro</vt:lpstr>
      <vt:lpstr>Times New Roman</vt:lpstr>
      <vt:lpstr>Custom Design</vt:lpstr>
      <vt:lpstr>1_Custom Design</vt:lpstr>
      <vt:lpstr>Title Master</vt:lpstr>
      <vt:lpstr>Content Master</vt:lpstr>
      <vt:lpstr>Section Divider Master</vt:lpstr>
      <vt:lpstr>2_Custom Design</vt:lpstr>
      <vt:lpstr>Azure for ASP.NET Developers</vt:lpstr>
      <vt:lpstr>Goal</vt:lpstr>
      <vt:lpstr>Agenda</vt:lpstr>
      <vt:lpstr>My Info</vt:lpstr>
      <vt:lpstr>Demo Links</vt:lpstr>
      <vt:lpstr>Demo</vt:lpstr>
      <vt:lpstr>Thanks!</vt:lpstr>
      <vt:lpstr>Rate This Session Now!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 Lozano</cp:lastModifiedBy>
  <cp:revision>314</cp:revision>
  <dcterms:created xsi:type="dcterms:W3CDTF">2010-08-26T02:02:00Z</dcterms:created>
  <dcterms:modified xsi:type="dcterms:W3CDTF">2016-10-08T16:32:16Z</dcterms:modified>
</cp:coreProperties>
</file>