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463" r:id="rId5"/>
    <p:sldId id="581" r:id="rId6"/>
    <p:sldId id="559" r:id="rId7"/>
    <p:sldId id="560" r:id="rId8"/>
    <p:sldId id="561" r:id="rId9"/>
    <p:sldId id="556" r:id="rId10"/>
    <p:sldId id="578" r:id="rId11"/>
    <p:sldId id="579" r:id="rId12"/>
    <p:sldId id="558" r:id="rId13"/>
    <p:sldId id="580" r:id="rId14"/>
    <p:sldId id="540" r:id="rId15"/>
    <p:sldId id="577" r:id="rId16"/>
    <p:sldId id="546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81"/>
            <p14:sldId id="559"/>
            <p14:sldId id="560"/>
            <p14:sldId id="561"/>
            <p14:sldId id="556"/>
            <p14:sldId id="578"/>
            <p14:sldId id="579"/>
            <p14:sldId id="558"/>
            <p14:sldId id="580"/>
            <p14:sldId id="540"/>
            <p14:sldId id="577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83842" autoAdjust="0"/>
  </p:normalViewPr>
  <p:slideViewPr>
    <p:cSldViewPr>
      <p:cViewPr varScale="1">
        <p:scale>
          <a:sx n="68" d="100"/>
          <a:sy n="68" d="100"/>
        </p:scale>
        <p:origin x="13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915400"/>
            <a:ext cx="1219200" cy="51661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343401" y="9134475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5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557213"/>
            <a:ext cx="3717925" cy="2789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Slide Objectives:</a:t>
            </a:r>
            <a:endParaRPr lang="en-US" sz="16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  <a:p>
            <a:r>
              <a:rPr lang="en-US" dirty="0" smtClean="0"/>
              <a:t>Explain the difference</a:t>
            </a:r>
            <a:r>
              <a:rPr lang="en-US" baseline="0" dirty="0" smtClean="0"/>
              <a:t>s between traditional self-hosting and the three options of Windows Azure hosting.</a:t>
            </a:r>
          </a:p>
          <a:p>
            <a:endParaRPr lang="en-US" baseline="0" dirty="0" smtClean="0"/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effectLst/>
                <a:latin typeface="Segoe UI" pitchFamily="34" charset="0"/>
                <a:ea typeface="+mn-ea"/>
                <a:cs typeface="+mn-cs"/>
              </a:rPr>
              <a:t>Notes:</a:t>
            </a:r>
            <a:endParaRPr lang="en-US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traditional environment you must manage the full stack. With Windows Azure you can choose a variety of options depending on your needs.</a:t>
            </a:r>
            <a:endParaRPr lang="en-US" sz="1600" kern="1200" dirty="0" smtClean="0">
              <a:solidFill>
                <a:schemeClr val="tx1"/>
              </a:solidFill>
              <a:effectLst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9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4953000"/>
            <a:ext cx="360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6" name="Picture 5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390525"/>
            <a:ext cx="82296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DEVintersection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www.DEVintersection.com</a:t>
            </a:r>
            <a:r>
              <a:rPr lang="en-US" sz="900" b="0" u="none" dirty="0" smtClean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  <a:endParaRPr lang="en-US" sz="900" b="0" u="none" dirty="0">
              <a:solidFill>
                <a:srgbClr val="000000"/>
              </a:solidFill>
              <a:latin typeface="Calibri"/>
              <a:cs typeface="Mangal" pitchFamily="18" charset="0"/>
            </a:endParaRPr>
          </a:p>
        </p:txBody>
      </p:sp>
      <p:pic>
        <p:nvPicPr>
          <p:cNvPr id="7" name="Picture 6" descr="DEV F2014_SpringType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6248400"/>
            <a:ext cx="1524000" cy="5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1"/>
            <a:ext cx="8382000" cy="102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14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9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9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7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5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3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57400"/>
          </a:xfrm>
        </p:spPr>
        <p:txBody>
          <a:bodyPr/>
          <a:lstStyle/>
          <a:p>
            <a:r>
              <a:rPr lang="en-US" sz="3600" dirty="0" smtClean="0">
                <a:solidFill>
                  <a:srgbClr val="133D80"/>
                </a:solidFill>
              </a:rPr>
              <a:t/>
            </a:r>
            <a:br>
              <a:rPr lang="en-US" sz="3600" dirty="0" smtClean="0">
                <a:solidFill>
                  <a:srgbClr val="133D80"/>
                </a:solidFill>
              </a:rPr>
            </a:br>
            <a:r>
              <a:rPr lang="en-US" sz="3600" dirty="0" smtClean="0">
                <a:solidFill>
                  <a:srgbClr val="133D80"/>
                </a:solidFill>
              </a:rPr>
              <a:t>Microsoft Azure for ASP.NET Developers</a:t>
            </a:r>
            <a:endParaRPr lang="en-US" sz="3600" dirty="0">
              <a:solidFill>
                <a:srgbClr val="133D8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667000"/>
            <a:ext cx="6400800" cy="1295400"/>
          </a:xfrm>
        </p:spPr>
        <p:txBody>
          <a:bodyPr/>
          <a:lstStyle/>
          <a:p>
            <a:r>
              <a:rPr lang="en-US" dirty="0" smtClean="0"/>
              <a:t>Javier Lozano</a:t>
            </a:r>
          </a:p>
          <a:p>
            <a:r>
              <a:rPr lang="en-US" dirty="0"/>
              <a:t>j</a:t>
            </a:r>
            <a:r>
              <a:rPr lang="en-US" smtClean="0"/>
              <a:t>avier@lozanotek.com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Orwell ASP.NET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Controlling your Experience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piece is built with a different piece of ASP.NET</a:t>
            </a:r>
          </a:p>
          <a:p>
            <a:pPr lvl="1"/>
            <a:r>
              <a:rPr lang="en-US" dirty="0" smtClean="0"/>
              <a:t>MVC</a:t>
            </a:r>
          </a:p>
          <a:p>
            <a:pPr lvl="1"/>
            <a:r>
              <a:rPr lang="en-US" dirty="0" smtClean="0"/>
              <a:t>Web AP!</a:t>
            </a:r>
          </a:p>
          <a:p>
            <a:pPr lvl="1"/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Web Pages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12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41148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Enough slides, let’s code!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right answer</a:t>
            </a:r>
          </a:p>
          <a:p>
            <a:r>
              <a:rPr lang="en-US" dirty="0" smtClean="0"/>
              <a:t>Adapt to change quickly</a:t>
            </a:r>
          </a:p>
          <a:p>
            <a:r>
              <a:rPr lang="en-US" dirty="0" smtClean="0"/>
              <a:t>Be flexible with your application</a:t>
            </a:r>
          </a:p>
          <a:p>
            <a:r>
              <a:rPr lang="en-US" dirty="0" smtClean="0"/>
              <a:t>Evolve as needed</a:t>
            </a:r>
          </a:p>
        </p:txBody>
      </p:sp>
    </p:spTree>
    <p:extLst>
      <p:ext uri="{BB962C8B-B14F-4D97-AF65-F5344CB8AC3E}">
        <p14:creationId xmlns:p14="http://schemas.microsoft.com/office/powerpoint/2010/main" val="3513001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624013"/>
            <a:ext cx="7772400" cy="1500187"/>
          </a:xfrm>
        </p:spPr>
        <p:txBody>
          <a:bodyPr/>
          <a:lstStyle/>
          <a:p>
            <a:pPr algn="ctr"/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Please use Event Board 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to fill out a </a:t>
            </a:r>
            <a:r>
              <a:rPr lang="en-US" sz="2400" i="1" dirty="0">
                <a:solidFill>
                  <a:schemeClr val="tx2"/>
                </a:solidFill>
                <a:latin typeface="+mj-lt"/>
              </a:rPr>
              <a:t>session </a:t>
            </a:r>
            <a:r>
              <a:rPr lang="en-US" sz="2400" i="1" dirty="0" smtClean="0">
                <a:solidFill>
                  <a:schemeClr val="tx2"/>
                </a:solidFill>
                <a:latin typeface="+mj-lt"/>
              </a:rPr>
              <a:t>evaluation.</a:t>
            </a:r>
            <a:br>
              <a:rPr lang="en-US" sz="2400" i="1" dirty="0" smtClean="0">
                <a:solidFill>
                  <a:schemeClr val="tx2"/>
                </a:solidFill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rgbClr val="133D80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rgbClr val="133D80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rgbClr val="418F89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rgbClr val="418F89"/>
              </a:solidFill>
              <a:latin typeface="+mj-lt"/>
              <a:cs typeface="Manga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Things, First…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00"/>
            <a:ext cx="8229600" cy="457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http://www.orwellasp.net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16887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you to start thinking differently about your ASP.NET applications.</a:t>
            </a:r>
          </a:p>
          <a:p>
            <a:r>
              <a:rPr lang="en-US" dirty="0" smtClean="0"/>
              <a:t>You can do more with less if you have the right foundation supporting your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30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Azure?</a:t>
            </a:r>
          </a:p>
          <a:p>
            <a:r>
              <a:rPr lang="en-US" dirty="0" smtClean="0"/>
              <a:t>Infrastructure as a 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Platform as a Service (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Orwell Demos</a:t>
            </a:r>
          </a:p>
          <a:p>
            <a:r>
              <a:rPr lang="en-US" dirty="0" smtClean="0"/>
              <a:t>Review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9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javier@lozanotek.com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jglozano</a:t>
            </a:r>
            <a:endParaRPr lang="en-US" dirty="0" smtClean="0"/>
          </a:p>
          <a:p>
            <a:r>
              <a:rPr lang="en-US" dirty="0" smtClean="0"/>
              <a:t>http://jglozano.io</a:t>
            </a:r>
          </a:p>
          <a:p>
            <a:endParaRPr lang="en-US" dirty="0"/>
          </a:p>
          <a:p>
            <a:r>
              <a:rPr lang="en-US" dirty="0" smtClean="0"/>
              <a:t>http://lzno.tk/azure-aspnet</a:t>
            </a:r>
            <a:endParaRPr lang="en-US" dirty="0"/>
          </a:p>
        </p:txBody>
      </p:sp>
      <p:pic>
        <p:nvPicPr>
          <p:cNvPr id="4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9" y="222885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2" y="140970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58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Scott Guthrie…</a:t>
            </a:r>
            <a:br>
              <a:rPr lang="en-US" dirty="0" smtClean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17" y="1720864"/>
            <a:ext cx="5792366" cy="34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23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20520" y="2710035"/>
            <a:ext cx="5500596" cy="3260621"/>
            <a:chOff x="4420924" y="2470374"/>
            <a:chExt cx="7332219" cy="4347494"/>
          </a:xfrm>
        </p:grpSpPr>
        <p:pic>
          <p:nvPicPr>
            <p:cNvPr id="1027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649" y="2470374"/>
              <a:ext cx="4347494" cy="434749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985" y="3595997"/>
              <a:ext cx="2854135" cy="28541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" descr="C:\Users\Jonahs\Dropbox\Critical Resources\Helveticons Basic\Png\512x512\Cloud 512x512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135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924" y="4403409"/>
              <a:ext cx="1803636" cy="18036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Rectangle 123"/>
          <p:cNvSpPr/>
          <p:nvPr/>
        </p:nvSpPr>
        <p:spPr>
          <a:xfrm>
            <a:off x="1276003" y="1910822"/>
            <a:ext cx="1213734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Your Datacenter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260743" y="4164145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Virtualization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260743" y="3823031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260743" y="4505258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Hardware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260743" y="3481916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60743" y="2786948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60743" y="2445834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260742" y="3140802"/>
            <a:ext cx="1229001" cy="28575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23222" y="1911822"/>
            <a:ext cx="122900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Web </a:t>
            </a:r>
            <a:b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</a:br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Sites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023222" y="2446834"/>
            <a:ext cx="12290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7023222" y="2787948"/>
            <a:ext cx="1229000" cy="28575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105297" y="1911822"/>
            <a:ext cx="122900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Cloud Services</a:t>
            </a:r>
            <a:endParaRPr lang="en-US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105296" y="2446836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5105296" y="3146214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105296" y="2787950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105296" y="3496506"/>
            <a:ext cx="1229000" cy="285750"/>
          </a:xfrm>
          <a:prstGeom prst="rect">
            <a:avLst/>
          </a:prstGeom>
          <a:solidFill>
            <a:srgbClr val="3366FF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3192616" y="1911822"/>
            <a:ext cx="1229001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68580" tIns="0" rIns="6858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Virtual Machines</a:t>
            </a:r>
            <a:endParaRPr lang="en-US" sz="12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192616" y="3482915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0" tIns="34291" rIns="0" bIns="34291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Virtual Network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192616" y="2787950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192616" y="2446837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Applications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192616" y="3141802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Firewall Rules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92616" y="3824030"/>
            <a:ext cx="1229001" cy="28575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/>
        </p:spPr>
        <p:txBody>
          <a:bodyPr lIns="68580" tIns="34291" rIns="68580" bIns="34291" rtlCol="0" anchor="ctr" anchorCtr="0"/>
          <a:lstStyle/>
          <a:p>
            <a:pPr algn="ctr" defTabSz="914210"/>
            <a:r>
              <a:rPr lang="en-US" sz="11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O/S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446811" y="5322354"/>
            <a:ext cx="8146215" cy="506949"/>
          </a:xfrm>
          <a:prstGeom prst="homePlat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1" tIns="34291" rIns="3429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80"/>
            <a:r>
              <a:rPr lang="en-US" b="1" dirty="0" smtClean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Focus on the Application</a:t>
            </a:r>
            <a:endParaRPr lang="en-US" b="1" dirty="0">
              <a:solidFill>
                <a:schemeClr val="bg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Jonahs\Dropbox\Critical Resources\Helveticons Basic\Png\512x512\Company 512x512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bg2">
                <a:lumMod val="1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5" y="4431934"/>
            <a:ext cx="769418" cy="7692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719415" y="1548153"/>
            <a:ext cx="0" cy="357951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/>
          <p:cNvSpPr/>
          <p:nvPr/>
        </p:nvSpPr>
        <p:spPr>
          <a:xfrm rot="5400000">
            <a:off x="5505574" y="-245702"/>
            <a:ext cx="333745" cy="3930566"/>
          </a:xfrm>
          <a:prstGeom prst="leftBrac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1" rIns="68580" bIns="34291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84520" y="1152411"/>
            <a:ext cx="1985990" cy="4800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 defTabSz="914135"/>
            <a:r>
              <a:rPr lang="en-US" sz="1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a typeface="Kozuka Gothic Pro R" pitchFamily="34" charset="-128"/>
              </a:rPr>
              <a:t>Microsoft Azure</a:t>
            </a:r>
            <a:endParaRPr lang="en-US" sz="15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ea typeface="Kozuka Gothic Pro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33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8" grpId="0" animBg="1"/>
      <p:bldP spid="129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70" grpId="0"/>
      <p:bldP spid="180" grpId="0" animBg="1"/>
      <p:bldP spid="182" grpId="0" animBg="1"/>
      <p:bldP spid="154" grpId="0"/>
      <p:bldP spid="166" grpId="0" animBg="1"/>
      <p:bldP spid="167" grpId="0" animBg="1"/>
      <p:bldP spid="168" grpId="0" animBg="1"/>
      <p:bldP spid="77" grpId="0" animBg="1"/>
      <p:bldP spid="138" grpId="0"/>
      <p:bldP spid="149" grpId="0" animBg="1"/>
      <p:bldP spid="150" grpId="0" animBg="1"/>
      <p:bldP spid="151" grpId="0" animBg="1"/>
      <p:bldP spid="152" grpId="0" animBg="1"/>
      <p:bldP spid="71" grpId="0" animBg="1"/>
      <p:bldP spid="41" grpId="0" animBg="1"/>
      <p:bldP spid="3" grpId="0" animBg="1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64" y="1720864"/>
            <a:ext cx="3416272" cy="34162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 smtClean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r>
              <a:rPr lang="en-US" kern="0" dirty="0" smtClean="0"/>
              <a:t>Azure Websites</a:t>
            </a:r>
            <a:br>
              <a:rPr lang="en-US" kern="0" dirty="0" smtClean="0"/>
            </a:br>
            <a:endParaRPr lang="en-US" sz="2400" kern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50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Orwell ASP.NET</a:t>
            </a:r>
            <a:br>
              <a:rPr lang="en-US" dirty="0" smtClean="0"/>
            </a:br>
            <a:r>
              <a:rPr lang="en-US" sz="2400" dirty="0" smtClean="0">
                <a:solidFill>
                  <a:schemeClr val="accent1"/>
                </a:solidFill>
              </a:rPr>
              <a:t>Controlling your Experience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application built to leverage different components of Azure</a:t>
            </a:r>
          </a:p>
          <a:p>
            <a:pPr lvl="1"/>
            <a:r>
              <a:rPr lang="en-US" dirty="0" smtClean="0"/>
              <a:t>Table Storage</a:t>
            </a:r>
          </a:p>
          <a:p>
            <a:pPr lvl="1"/>
            <a:r>
              <a:rPr lang="en-US" dirty="0" smtClean="0"/>
              <a:t>SQL Database</a:t>
            </a:r>
          </a:p>
          <a:p>
            <a:pPr lvl="1"/>
            <a:r>
              <a:rPr lang="en-US" dirty="0" smtClean="0"/>
              <a:t>Traffic Manager</a:t>
            </a:r>
          </a:p>
          <a:p>
            <a:pPr lvl="1"/>
            <a:r>
              <a:rPr lang="en-US" dirty="0" smtClean="0"/>
              <a:t>Service Bus</a:t>
            </a:r>
            <a:endParaRPr lang="en-US" dirty="0"/>
          </a:p>
          <a:p>
            <a:pPr lvl="1"/>
            <a:r>
              <a:rPr lang="en-US" dirty="0" smtClean="0"/>
              <a:t>Websites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233</Words>
  <Application>Microsoft Office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Kozuka Gothic Pro R</vt:lpstr>
      <vt:lpstr>Mangal</vt:lpstr>
      <vt:lpstr>Myriad Pro</vt:lpstr>
      <vt:lpstr>Segoe UI</vt:lpstr>
      <vt:lpstr>Verdana</vt:lpstr>
      <vt:lpstr>Wingdings</vt:lpstr>
      <vt:lpstr>SQLintersection</vt:lpstr>
      <vt:lpstr> Microsoft Azure for ASP.NET Developers</vt:lpstr>
      <vt:lpstr>First Things, First…</vt:lpstr>
      <vt:lpstr>Goal</vt:lpstr>
      <vt:lpstr>Overview</vt:lpstr>
      <vt:lpstr>About Me</vt:lpstr>
      <vt:lpstr>Before Scott Guthrie… </vt:lpstr>
      <vt:lpstr>PowerPoint Presentation</vt:lpstr>
      <vt:lpstr>PowerPoint Presentation</vt:lpstr>
      <vt:lpstr>Orwell ASP.NET Controlling your Experience</vt:lpstr>
      <vt:lpstr>Orwell ASP.NET Controlling your Experience</vt:lpstr>
      <vt:lpstr>PowerPoint Presentation</vt:lpstr>
      <vt:lpstr>Review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Javier Lozano</cp:lastModifiedBy>
  <cp:revision>76</cp:revision>
  <cp:lastPrinted>2012-12-21T20:05:00Z</cp:lastPrinted>
  <dcterms:created xsi:type="dcterms:W3CDTF">2014-10-22T19:18:01Z</dcterms:created>
  <dcterms:modified xsi:type="dcterms:W3CDTF">2015-05-19T18:59:23Z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