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463" r:id="rId5"/>
    <p:sldId id="559" r:id="rId6"/>
    <p:sldId id="560" r:id="rId7"/>
    <p:sldId id="561" r:id="rId8"/>
    <p:sldId id="556" r:id="rId9"/>
    <p:sldId id="578" r:id="rId10"/>
    <p:sldId id="579" r:id="rId11"/>
    <p:sldId id="558" r:id="rId12"/>
    <p:sldId id="580" r:id="rId13"/>
    <p:sldId id="540" r:id="rId14"/>
    <p:sldId id="577" r:id="rId15"/>
    <p:sldId id="546" r:id="rId16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FF1CEDE-8733-465F-987F-CD4C7D145846}">
          <p14:sldIdLst>
            <p14:sldId id="463"/>
            <p14:sldId id="559"/>
            <p14:sldId id="560"/>
            <p14:sldId id="561"/>
            <p14:sldId id="556"/>
            <p14:sldId id="578"/>
            <p14:sldId id="579"/>
            <p14:sldId id="558"/>
            <p14:sldId id="580"/>
            <p14:sldId id="540"/>
            <p14:sldId id="577"/>
            <p14:sldId id="54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imberly" initials="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8F89"/>
    <a:srgbClr val="133D80"/>
    <a:srgbClr val="882483"/>
    <a:srgbClr val="8935C8"/>
    <a:srgbClr val="22AFE7"/>
    <a:srgbClr val="005087"/>
    <a:srgbClr val="336699"/>
    <a:srgbClr val="FFFFCC"/>
    <a:srgbClr val="EF8B19"/>
    <a:srgbClr val="5EA1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743" autoAdjust="0"/>
    <p:restoredTop sz="83842" autoAdjust="0"/>
  </p:normalViewPr>
  <p:slideViewPr>
    <p:cSldViewPr>
      <p:cViewPr varScale="1">
        <p:scale>
          <a:sx n="54" d="100"/>
          <a:sy n="54" d="100"/>
        </p:scale>
        <p:origin x="67" y="3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>
      <p:cViewPr>
        <p:scale>
          <a:sx n="100" d="100"/>
          <a:sy n="100" d="100"/>
        </p:scale>
        <p:origin x="-3408" y="-72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2" y="9120190"/>
            <a:ext cx="7313613" cy="479425"/>
          </a:xfrm>
          <a:prstGeom prst="rect">
            <a:avLst/>
          </a:prstGeom>
        </p:spPr>
        <p:txBody>
          <a:bodyPr vert="horz" lIns="91417" tIns="45708" rIns="91417" bIns="45708" rtlCol="0" anchor="b"/>
          <a:lstStyle>
            <a:lvl1pPr algn="r">
              <a:defRPr sz="1200"/>
            </a:lvl1pPr>
          </a:lstStyle>
          <a:p>
            <a:pPr algn="ctr"/>
            <a:fld id="{F403B382-5E20-4D88-A964-1D6629C87BBB}" type="slidenum">
              <a:rPr lang="en-US" smtClean="0">
                <a:latin typeface="Calibri Light" pitchFamily="34" charset="0"/>
              </a:rPr>
              <a:pPr algn="ctr"/>
              <a:t>‹#›</a:t>
            </a:fld>
            <a:endParaRPr lang="en-US" dirty="0">
              <a:latin typeface="Calibri Light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" y="9134475"/>
            <a:ext cx="2971801" cy="0"/>
          </a:xfrm>
          <a:prstGeom prst="line">
            <a:avLst/>
          </a:prstGeom>
          <a:ln w="3175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8915400"/>
            <a:ext cx="1219200" cy="516610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4343401" y="9134475"/>
            <a:ext cx="2971801" cy="0"/>
          </a:xfrm>
          <a:prstGeom prst="line">
            <a:avLst/>
          </a:prstGeom>
          <a:ln w="3175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072482" y="152402"/>
            <a:ext cx="3170238" cy="479425"/>
          </a:xfrm>
          <a:prstGeom prst="rect">
            <a:avLst/>
          </a:prstGeom>
        </p:spPr>
        <p:txBody>
          <a:bodyPr vert="horz" lIns="91417" tIns="45708" rIns="91417" bIns="45708" rtlCol="0"/>
          <a:lstStyle>
            <a:lvl1pPr algn="l">
              <a:defRPr sz="1200"/>
            </a:lvl1pPr>
          </a:lstStyle>
          <a:p>
            <a:pPr algn="ctr"/>
            <a:endParaRPr lang="en-US" sz="1400" dirty="0">
              <a:latin typeface="Calibr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38419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3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t" anchorCtr="0" compatLnSpc="1">
            <a:prstTxWarp prst="textNoShape">
              <a:avLst/>
            </a:prstTxWarp>
          </a:bodyPr>
          <a:lstStyle>
            <a:lvl1pPr defTabSz="966537" eaLnBrk="1" hangingPunct="1">
              <a:defRPr sz="1200">
                <a:latin typeface="Calibri Light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3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t" anchorCtr="0" compatLnSpc="1">
            <a:prstTxWarp prst="textNoShape">
              <a:avLst/>
            </a:prstTxWarp>
          </a:bodyPr>
          <a:lstStyle>
            <a:lvl1pPr algn="r" defTabSz="966537" eaLnBrk="1" hangingPunct="1">
              <a:defRPr sz="1200">
                <a:latin typeface="Calibri Light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7425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40" y="4560890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12019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b" anchorCtr="0" compatLnSpc="1">
            <a:prstTxWarp prst="textNoShape">
              <a:avLst/>
            </a:prstTxWarp>
          </a:bodyPr>
          <a:lstStyle>
            <a:lvl1pPr defTabSz="966537" eaLnBrk="1" hangingPunct="1">
              <a:defRPr sz="1200">
                <a:latin typeface="Calibri Light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9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b" anchorCtr="0" compatLnSpc="1">
            <a:prstTxWarp prst="textNoShape">
              <a:avLst/>
            </a:prstTxWarp>
          </a:bodyPr>
          <a:lstStyle>
            <a:lvl1pPr algn="r" defTabSz="966537" eaLnBrk="1" hangingPunct="1">
              <a:defRPr sz="1200">
                <a:latin typeface="Calibri Light" pitchFamily="34" charset="0"/>
              </a:defRPr>
            </a:lvl1pPr>
          </a:lstStyle>
          <a:p>
            <a:pPr>
              <a:defRPr/>
            </a:pPr>
            <a:fld id="{47C584BF-6945-4E60-B2A7-1638FF8EA8E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0990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 Light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 Light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 Light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 Light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 Light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C584BF-6945-4E60-B2A7-1638FF8EA8EE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0545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41638" y="557213"/>
            <a:ext cx="3717925" cy="27892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1200" dirty="0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Slide Objectives:</a:t>
            </a:r>
            <a:endParaRPr lang="en-US" sz="1600" kern="1200" dirty="0" smtClean="0">
              <a:solidFill>
                <a:schemeClr val="tx1"/>
              </a:solidFill>
              <a:effectLst/>
              <a:latin typeface="Segoe UI" pitchFamily="34" charset="0"/>
              <a:ea typeface="+mn-ea"/>
              <a:cs typeface="+mn-cs"/>
            </a:endParaRPr>
          </a:p>
          <a:p>
            <a:r>
              <a:rPr lang="en-US" dirty="0" smtClean="0"/>
              <a:t>Explain the difference</a:t>
            </a:r>
            <a:r>
              <a:rPr lang="en-US" baseline="0" dirty="0" smtClean="0"/>
              <a:t>s between traditional self-hosting and the three options of Windows Azure hosting.</a:t>
            </a:r>
          </a:p>
          <a:p>
            <a:endParaRPr lang="en-US" baseline="0" dirty="0" smtClean="0"/>
          </a:p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1200" dirty="0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Notes:</a:t>
            </a:r>
            <a:endParaRPr lang="en-US" sz="1200" b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a traditional environment you must manage the full stack. With Windows Azure you can choose a variety of options depending on your needs.</a:t>
            </a:r>
            <a:endParaRPr lang="en-US" sz="1600" kern="1200" dirty="0" smtClean="0">
              <a:solidFill>
                <a:schemeClr val="tx1"/>
              </a:solidFill>
              <a:effectLst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8697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0" name="Title 32779"/>
          <p:cNvSpPr>
            <a:spLocks noGrp="1" noChangeArrowheads="1"/>
          </p:cNvSpPr>
          <p:nvPr>
            <p:ph type="ctrTitle"/>
          </p:nvPr>
        </p:nvSpPr>
        <p:spPr>
          <a:xfrm>
            <a:off x="685800" y="533400"/>
            <a:ext cx="7772400" cy="2514600"/>
          </a:xfrm>
          <a:noFill/>
        </p:spPr>
        <p:txBody>
          <a:bodyPr anchor="b"/>
          <a:lstStyle>
            <a:lvl1pPr algn="r">
              <a:defRPr sz="3200" b="1">
                <a:solidFill>
                  <a:srgbClr val="22AFE7"/>
                </a:solidFill>
                <a:latin typeface="Calibri Light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2781" name="Subtitle 32780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124200"/>
            <a:ext cx="6400800" cy="1295400"/>
          </a:xfrm>
        </p:spPr>
        <p:txBody>
          <a:bodyPr/>
          <a:lstStyle>
            <a:lvl1pPr marL="0" indent="0" algn="r">
              <a:buNone/>
              <a:defRPr b="0">
                <a:latin typeface="Calibri Light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5" name="Picture 4" descr="DEV F2014_SpringType.eps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3400" y="4953000"/>
            <a:ext cx="36068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0378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 marL="0" indent="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lang="en-US" sz="2900" b="1" dirty="0">
                <a:solidFill>
                  <a:schemeClr val="tx2"/>
                </a:solidFill>
                <a:latin typeface="Calibri"/>
                <a:ea typeface="+mj-ea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4267200"/>
          </a:xfrm>
        </p:spPr>
        <p:txBody>
          <a:bodyPr rtlCol="0"/>
          <a:lstStyle>
            <a:lvl1pPr>
              <a:buClrTx/>
              <a:buFont typeface="Wingdings" pitchFamily="2" charset="2"/>
              <a:buChar char="§"/>
              <a:defRPr sz="2100" b="1">
                <a:latin typeface="Calibri" pitchFamily="34" charset="0"/>
              </a:defRPr>
            </a:lvl1pPr>
            <a:lvl2pPr>
              <a:buClrTx/>
              <a:buFont typeface="Wingdings" pitchFamily="2" charset="2"/>
              <a:buChar char="o"/>
              <a:defRPr sz="1900" b="0">
                <a:latin typeface="Calibri Light" pitchFamily="34" charset="0"/>
              </a:defRPr>
            </a:lvl2pPr>
            <a:lvl3pPr>
              <a:buClrTx/>
              <a:buFont typeface="Wingdings" pitchFamily="2" charset="2"/>
              <a:buChar char="o"/>
              <a:defRPr sz="1700" b="0">
                <a:latin typeface="Calibri Light" pitchFamily="34" charset="0"/>
              </a:defRPr>
            </a:lvl3pPr>
            <a:lvl4pPr>
              <a:buClrTx/>
              <a:buFont typeface="Wingdings" pitchFamily="2" charset="2"/>
              <a:buChar char="o"/>
              <a:defRPr sz="1500" b="0">
                <a:latin typeface="Calibri Light" pitchFamily="34" charset="0"/>
              </a:defRPr>
            </a:lvl4pPr>
            <a:lvl5pPr>
              <a:buClrTx/>
              <a:buFont typeface="Wingdings" pitchFamily="2" charset="2"/>
              <a:buChar char="o"/>
              <a:defRPr sz="1300" b="0">
                <a:latin typeface="Calibri Light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 bwMode="auto">
          <a:xfrm>
            <a:off x="6477000" y="6488668"/>
            <a:ext cx="2667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en-US" sz="900" b="0" u="none" dirty="0" smtClean="0">
                <a:solidFill>
                  <a:srgbClr val="000000"/>
                </a:solidFill>
                <a:latin typeface="Calibri"/>
                <a:cs typeface="Mangal" pitchFamily="18" charset="0"/>
              </a:rPr>
              <a:t>© </a:t>
            </a:r>
            <a:r>
              <a:rPr lang="en-US" sz="900" b="0" u="none" dirty="0" err="1" smtClean="0">
                <a:solidFill>
                  <a:srgbClr val="000000"/>
                </a:solidFill>
                <a:latin typeface="Calibri"/>
                <a:cs typeface="Mangal" pitchFamily="18" charset="0"/>
              </a:rPr>
              <a:t>DEVintersection</a:t>
            </a:r>
            <a:r>
              <a:rPr lang="en-US" sz="900" b="0" u="none" dirty="0" smtClean="0">
                <a:solidFill>
                  <a:srgbClr val="000000"/>
                </a:solidFill>
                <a:latin typeface="Calibri"/>
                <a:cs typeface="Mangal" pitchFamily="18" charset="0"/>
              </a:rPr>
              <a:t>. All rights reserved.</a:t>
            </a:r>
          </a:p>
          <a:p>
            <a:pPr algn="r"/>
            <a:r>
              <a:rPr lang="en-US" sz="900" b="0" u="none" dirty="0" smtClean="0">
                <a:solidFill>
                  <a:srgbClr val="000000"/>
                </a:solidFill>
                <a:latin typeface="Calibri"/>
                <a:cs typeface="Mangal" pitchFamily="18" charset="0"/>
              </a:rPr>
              <a:t>http://</a:t>
            </a:r>
            <a:r>
              <a:rPr lang="en-US" sz="900" b="0" u="none" dirty="0" err="1" smtClean="0">
                <a:solidFill>
                  <a:srgbClr val="000000"/>
                </a:solidFill>
                <a:latin typeface="Calibri"/>
                <a:cs typeface="Mangal" pitchFamily="18" charset="0"/>
              </a:rPr>
              <a:t>www.DEVintersection.com</a:t>
            </a:r>
            <a:r>
              <a:rPr lang="en-US" sz="900" b="0" u="none" dirty="0" smtClean="0">
                <a:solidFill>
                  <a:srgbClr val="000000"/>
                </a:solidFill>
                <a:latin typeface="Calibri"/>
                <a:cs typeface="Mangal" pitchFamily="18" charset="0"/>
              </a:rPr>
              <a:t> </a:t>
            </a:r>
            <a:endParaRPr lang="en-US" sz="900" b="0" u="none" dirty="0">
              <a:solidFill>
                <a:srgbClr val="000000"/>
              </a:solidFill>
              <a:latin typeface="Calibri"/>
              <a:cs typeface="Mangal" pitchFamily="18" charset="0"/>
            </a:endParaRPr>
          </a:p>
        </p:txBody>
      </p:sp>
      <p:pic>
        <p:nvPicPr>
          <p:cNvPr id="6" name="Picture 5" descr="DEV F2014_SpringType.eps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6248400"/>
            <a:ext cx="1524000" cy="515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3623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 rtlCol="0"/>
          <a:lstStyle>
            <a:lvl1pPr marL="0" indent="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lang="en-US" sz="2900" b="1" dirty="0">
                <a:solidFill>
                  <a:schemeClr val="tx2"/>
                </a:solidFill>
                <a:latin typeface="+mj-lt"/>
                <a:ea typeface="+mj-ea"/>
                <a:cs typeface="Segoe UI" pitchFamily="34" charset="0"/>
              </a:defRPr>
            </a:lvl1pPr>
          </a:lstStyle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4267200"/>
          </a:xfrm>
        </p:spPr>
        <p:txBody>
          <a:bodyPr rtlCol="0"/>
          <a:lstStyle>
            <a:lvl1pPr>
              <a:buClrTx/>
              <a:buFont typeface="Wingdings" pitchFamily="2" charset="2"/>
              <a:buChar char="§"/>
              <a:defRPr sz="2100" b="1">
                <a:latin typeface="Calibri" pitchFamily="34" charset="0"/>
              </a:defRPr>
            </a:lvl1pPr>
            <a:lvl2pPr>
              <a:buClrTx/>
              <a:buFont typeface="Wingdings" pitchFamily="2" charset="2"/>
              <a:buChar char="o"/>
              <a:defRPr sz="1900" b="0">
                <a:latin typeface="Calibri Light" pitchFamily="34" charset="0"/>
              </a:defRPr>
            </a:lvl2pPr>
            <a:lvl3pPr>
              <a:buClrTx/>
              <a:buFont typeface="Wingdings" pitchFamily="2" charset="2"/>
              <a:buChar char="o"/>
              <a:defRPr sz="1700" b="0">
                <a:latin typeface="Calibri Light" pitchFamily="34" charset="0"/>
              </a:defRPr>
            </a:lvl3pPr>
            <a:lvl4pPr>
              <a:buClrTx/>
              <a:buFont typeface="Wingdings" pitchFamily="2" charset="2"/>
              <a:buChar char="o"/>
              <a:defRPr sz="1500" b="0">
                <a:latin typeface="Calibri Light" pitchFamily="34" charset="0"/>
              </a:defRPr>
            </a:lvl4pPr>
            <a:lvl5pPr>
              <a:buClrTx/>
              <a:buFont typeface="Wingdings" pitchFamily="2" charset="2"/>
              <a:buChar char="o"/>
              <a:defRPr sz="1300" b="0">
                <a:latin typeface="Calibri Light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 bwMode="auto">
          <a:xfrm>
            <a:off x="6477000" y="6488668"/>
            <a:ext cx="2667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en-US" sz="900" b="0" u="none" dirty="0" smtClean="0">
                <a:solidFill>
                  <a:srgbClr val="000000"/>
                </a:solidFill>
                <a:latin typeface="Calibri"/>
                <a:cs typeface="Mangal" pitchFamily="18" charset="0"/>
              </a:rPr>
              <a:t>© </a:t>
            </a:r>
            <a:r>
              <a:rPr lang="en-US" sz="900" b="0" u="none" dirty="0" err="1" smtClean="0">
                <a:solidFill>
                  <a:srgbClr val="000000"/>
                </a:solidFill>
                <a:latin typeface="Calibri"/>
                <a:cs typeface="Mangal" pitchFamily="18" charset="0"/>
              </a:rPr>
              <a:t>DEVintersection</a:t>
            </a:r>
            <a:r>
              <a:rPr lang="en-US" sz="900" b="0" u="none" dirty="0" smtClean="0">
                <a:solidFill>
                  <a:srgbClr val="000000"/>
                </a:solidFill>
                <a:latin typeface="Calibri"/>
                <a:cs typeface="Mangal" pitchFamily="18" charset="0"/>
              </a:rPr>
              <a:t>. All rights reserved.</a:t>
            </a:r>
          </a:p>
          <a:p>
            <a:pPr algn="r"/>
            <a:r>
              <a:rPr lang="en-US" sz="900" b="0" u="none" dirty="0" smtClean="0">
                <a:solidFill>
                  <a:srgbClr val="000000"/>
                </a:solidFill>
                <a:latin typeface="Calibri"/>
                <a:cs typeface="Mangal" pitchFamily="18" charset="0"/>
              </a:rPr>
              <a:t>http://</a:t>
            </a:r>
            <a:r>
              <a:rPr lang="en-US" sz="900" b="0" u="none" dirty="0" err="1" smtClean="0">
                <a:solidFill>
                  <a:srgbClr val="000000"/>
                </a:solidFill>
                <a:latin typeface="Calibri"/>
                <a:cs typeface="Mangal" pitchFamily="18" charset="0"/>
              </a:rPr>
              <a:t>www.DEVintersection.com</a:t>
            </a:r>
            <a:r>
              <a:rPr lang="en-US" sz="900" b="0" u="none" dirty="0" smtClean="0">
                <a:solidFill>
                  <a:srgbClr val="000000"/>
                </a:solidFill>
                <a:latin typeface="Calibri"/>
                <a:cs typeface="Mangal" pitchFamily="18" charset="0"/>
              </a:rPr>
              <a:t> </a:t>
            </a:r>
            <a:endParaRPr lang="en-US" sz="900" b="0" u="none" dirty="0">
              <a:solidFill>
                <a:srgbClr val="000000"/>
              </a:solidFill>
              <a:latin typeface="Calibri"/>
              <a:cs typeface="Mangal" pitchFamily="18" charset="0"/>
            </a:endParaRPr>
          </a:p>
        </p:txBody>
      </p:sp>
      <p:pic>
        <p:nvPicPr>
          <p:cNvPr id="7" name="Picture 6" descr="DEV F2014_SpringType.eps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6248400"/>
            <a:ext cx="1524000" cy="515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2715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1">
              <a:lumMod val="20000"/>
              <a:lumOff val="80000"/>
            </a:schemeClr>
          </a:solidFill>
          <a:ln w="9525">
            <a:noFill/>
          </a:ln>
        </p:spPr>
        <p:txBody>
          <a:bodyPr/>
          <a:lstStyle>
            <a:lvl1pPr>
              <a:buNone/>
              <a:defRPr sz="1900" b="0">
                <a:latin typeface="Calibri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TextBox 5"/>
          <p:cNvSpPr txBox="1"/>
          <p:nvPr userDrawn="1"/>
        </p:nvSpPr>
        <p:spPr bwMode="auto">
          <a:xfrm>
            <a:off x="6477000" y="6488668"/>
            <a:ext cx="2667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en-US" sz="900" b="0" u="none" dirty="0" smtClean="0">
                <a:solidFill>
                  <a:srgbClr val="000000"/>
                </a:solidFill>
                <a:latin typeface="Calibri"/>
                <a:cs typeface="Mangal" pitchFamily="18" charset="0"/>
              </a:rPr>
              <a:t>© </a:t>
            </a:r>
            <a:r>
              <a:rPr lang="en-US" sz="900" b="0" u="none" dirty="0" err="1" smtClean="0">
                <a:solidFill>
                  <a:srgbClr val="000000"/>
                </a:solidFill>
                <a:latin typeface="Calibri"/>
                <a:cs typeface="Mangal" pitchFamily="18" charset="0"/>
              </a:rPr>
              <a:t>DEVintersection</a:t>
            </a:r>
            <a:r>
              <a:rPr lang="en-US" sz="900" b="0" u="none" dirty="0" smtClean="0">
                <a:solidFill>
                  <a:srgbClr val="000000"/>
                </a:solidFill>
                <a:latin typeface="Calibri"/>
                <a:cs typeface="Mangal" pitchFamily="18" charset="0"/>
              </a:rPr>
              <a:t>. All rights reserved.</a:t>
            </a:r>
          </a:p>
          <a:p>
            <a:pPr algn="r"/>
            <a:r>
              <a:rPr lang="en-US" sz="900" b="0" u="none" dirty="0" smtClean="0">
                <a:solidFill>
                  <a:srgbClr val="000000"/>
                </a:solidFill>
                <a:latin typeface="Calibri"/>
                <a:cs typeface="Mangal" pitchFamily="18" charset="0"/>
              </a:rPr>
              <a:t>http://</a:t>
            </a:r>
            <a:r>
              <a:rPr lang="en-US" sz="900" b="0" u="none" dirty="0" err="1" smtClean="0">
                <a:solidFill>
                  <a:srgbClr val="000000"/>
                </a:solidFill>
                <a:latin typeface="Calibri"/>
                <a:cs typeface="Mangal" pitchFamily="18" charset="0"/>
              </a:rPr>
              <a:t>www.DEVintersection.com</a:t>
            </a:r>
            <a:r>
              <a:rPr lang="en-US" sz="900" b="0" u="none" dirty="0" smtClean="0">
                <a:solidFill>
                  <a:srgbClr val="000000"/>
                </a:solidFill>
                <a:latin typeface="Calibri"/>
                <a:cs typeface="Mangal" pitchFamily="18" charset="0"/>
              </a:rPr>
              <a:t> </a:t>
            </a:r>
            <a:endParaRPr lang="en-US" sz="900" b="0" u="none" dirty="0">
              <a:solidFill>
                <a:srgbClr val="000000"/>
              </a:solidFill>
              <a:latin typeface="Calibri"/>
              <a:cs typeface="Mangal" pitchFamily="18" charset="0"/>
            </a:endParaRPr>
          </a:p>
        </p:txBody>
      </p:sp>
      <p:pic>
        <p:nvPicPr>
          <p:cNvPr id="7" name="Picture 6" descr="DEV F2014_SpringType.eps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6248400"/>
            <a:ext cx="1524000" cy="515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744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 bwMode="auto">
          <a:xfrm>
            <a:off x="6477000" y="6488668"/>
            <a:ext cx="2667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en-US" sz="900" b="0" u="none" dirty="0" smtClean="0">
                <a:solidFill>
                  <a:srgbClr val="000000"/>
                </a:solidFill>
                <a:latin typeface="Calibri"/>
                <a:cs typeface="Mangal" pitchFamily="18" charset="0"/>
              </a:rPr>
              <a:t>© </a:t>
            </a:r>
            <a:r>
              <a:rPr lang="en-US" sz="900" b="0" u="none" dirty="0" err="1" smtClean="0">
                <a:solidFill>
                  <a:srgbClr val="000000"/>
                </a:solidFill>
                <a:latin typeface="Calibri"/>
                <a:cs typeface="Mangal" pitchFamily="18" charset="0"/>
              </a:rPr>
              <a:t>DEVintersection</a:t>
            </a:r>
            <a:r>
              <a:rPr lang="en-US" sz="900" b="0" u="none" dirty="0" smtClean="0">
                <a:solidFill>
                  <a:srgbClr val="000000"/>
                </a:solidFill>
                <a:latin typeface="Calibri"/>
                <a:cs typeface="Mangal" pitchFamily="18" charset="0"/>
              </a:rPr>
              <a:t>. All rights reserved.</a:t>
            </a:r>
          </a:p>
          <a:p>
            <a:pPr algn="r"/>
            <a:r>
              <a:rPr lang="en-US" sz="900" b="0" u="none" dirty="0" smtClean="0">
                <a:solidFill>
                  <a:srgbClr val="000000"/>
                </a:solidFill>
                <a:latin typeface="Calibri"/>
                <a:cs typeface="Mangal" pitchFamily="18" charset="0"/>
              </a:rPr>
              <a:t>http://</a:t>
            </a:r>
            <a:r>
              <a:rPr lang="en-US" sz="900" b="0" u="none" dirty="0" err="1" smtClean="0">
                <a:solidFill>
                  <a:srgbClr val="000000"/>
                </a:solidFill>
                <a:latin typeface="Calibri"/>
                <a:cs typeface="Mangal" pitchFamily="18" charset="0"/>
              </a:rPr>
              <a:t>www.DEVintersection.com</a:t>
            </a:r>
            <a:r>
              <a:rPr lang="en-US" sz="900" b="0" u="none" dirty="0" smtClean="0">
                <a:solidFill>
                  <a:srgbClr val="000000"/>
                </a:solidFill>
                <a:latin typeface="Calibri"/>
                <a:cs typeface="Mangal" pitchFamily="18" charset="0"/>
              </a:rPr>
              <a:t> </a:t>
            </a:r>
            <a:endParaRPr lang="en-US" sz="900" b="0" u="none" dirty="0">
              <a:solidFill>
                <a:srgbClr val="000000"/>
              </a:solidFill>
              <a:latin typeface="Calibri"/>
              <a:cs typeface="Mangal" pitchFamily="18" charset="0"/>
            </a:endParaRPr>
          </a:p>
        </p:txBody>
      </p:sp>
      <p:pic>
        <p:nvPicPr>
          <p:cNvPr id="6" name="Picture 5" descr="DEV F2014_SpringType.eps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6248400"/>
            <a:ext cx="1524000" cy="515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9418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906713"/>
            <a:ext cx="7772400" cy="1500187"/>
          </a:xfrm>
        </p:spPr>
        <p:txBody>
          <a:bodyPr anchor="b"/>
          <a:lstStyle>
            <a:lvl1pPr marL="0" indent="0">
              <a:buNone/>
              <a:defRPr sz="2100" i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4495800"/>
            <a:ext cx="7772400" cy="76200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 bwMode="auto">
          <a:xfrm>
            <a:off x="6477000" y="6488668"/>
            <a:ext cx="2667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en-US" sz="900" b="0" u="none" dirty="0" smtClean="0">
                <a:solidFill>
                  <a:srgbClr val="000000"/>
                </a:solidFill>
                <a:latin typeface="Calibri"/>
                <a:cs typeface="Mangal" pitchFamily="18" charset="0"/>
              </a:rPr>
              <a:t>© </a:t>
            </a:r>
            <a:r>
              <a:rPr lang="en-US" sz="900" b="0" u="none" dirty="0" err="1" smtClean="0">
                <a:solidFill>
                  <a:srgbClr val="000000"/>
                </a:solidFill>
                <a:latin typeface="Calibri"/>
                <a:cs typeface="Mangal" pitchFamily="18" charset="0"/>
              </a:rPr>
              <a:t>DEVintersection</a:t>
            </a:r>
            <a:r>
              <a:rPr lang="en-US" sz="900" b="0" u="none" dirty="0" smtClean="0">
                <a:solidFill>
                  <a:srgbClr val="000000"/>
                </a:solidFill>
                <a:latin typeface="Calibri"/>
                <a:cs typeface="Mangal" pitchFamily="18" charset="0"/>
              </a:rPr>
              <a:t>. All rights reserved.</a:t>
            </a:r>
          </a:p>
          <a:p>
            <a:pPr algn="r"/>
            <a:r>
              <a:rPr lang="en-US" sz="900" b="0" u="none" dirty="0" smtClean="0">
                <a:solidFill>
                  <a:srgbClr val="000000"/>
                </a:solidFill>
                <a:latin typeface="Calibri"/>
                <a:cs typeface="Mangal" pitchFamily="18" charset="0"/>
              </a:rPr>
              <a:t>http://</a:t>
            </a:r>
            <a:r>
              <a:rPr lang="en-US" sz="900" b="0" u="none" dirty="0" err="1" smtClean="0">
                <a:solidFill>
                  <a:srgbClr val="000000"/>
                </a:solidFill>
                <a:latin typeface="Calibri"/>
                <a:cs typeface="Mangal" pitchFamily="18" charset="0"/>
              </a:rPr>
              <a:t>www.DEVintersection.com</a:t>
            </a:r>
            <a:r>
              <a:rPr lang="en-US" sz="900" b="0" u="none" dirty="0" smtClean="0">
                <a:solidFill>
                  <a:srgbClr val="000000"/>
                </a:solidFill>
                <a:latin typeface="Calibri"/>
                <a:cs typeface="Mangal" pitchFamily="18" charset="0"/>
              </a:rPr>
              <a:t> </a:t>
            </a:r>
            <a:endParaRPr lang="en-US" sz="900" b="0" u="none" dirty="0">
              <a:solidFill>
                <a:srgbClr val="000000"/>
              </a:solidFill>
              <a:latin typeface="Calibri"/>
              <a:cs typeface="Mangal" pitchFamily="18" charset="0"/>
            </a:endParaRPr>
          </a:p>
        </p:txBody>
      </p:sp>
      <p:pic>
        <p:nvPicPr>
          <p:cNvPr id="6" name="Picture 5" descr="DEV F2014_SpringType.eps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6248400"/>
            <a:ext cx="1524000" cy="515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1717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906713"/>
            <a:ext cx="7772400" cy="1500187"/>
          </a:xfrm>
        </p:spPr>
        <p:txBody>
          <a:bodyPr anchor="b"/>
          <a:lstStyle>
            <a:lvl1pPr marL="0" indent="0">
              <a:buNone/>
              <a:defRPr sz="2100" i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4495800"/>
            <a:ext cx="7772400" cy="76200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 bwMode="auto">
          <a:xfrm>
            <a:off x="6477000" y="6488668"/>
            <a:ext cx="2667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en-US" sz="900" b="0" u="none" dirty="0" smtClean="0">
                <a:solidFill>
                  <a:srgbClr val="000000"/>
                </a:solidFill>
                <a:latin typeface="Calibri"/>
                <a:cs typeface="Mangal" pitchFamily="18" charset="0"/>
              </a:rPr>
              <a:t>© </a:t>
            </a:r>
            <a:r>
              <a:rPr lang="en-US" sz="900" b="0" u="none" dirty="0" err="1" smtClean="0">
                <a:solidFill>
                  <a:srgbClr val="000000"/>
                </a:solidFill>
                <a:latin typeface="Calibri"/>
                <a:cs typeface="Mangal" pitchFamily="18" charset="0"/>
              </a:rPr>
              <a:t>DEVintersection</a:t>
            </a:r>
            <a:r>
              <a:rPr lang="en-US" sz="900" b="0" u="none" dirty="0" smtClean="0">
                <a:solidFill>
                  <a:srgbClr val="000000"/>
                </a:solidFill>
                <a:latin typeface="Calibri"/>
                <a:cs typeface="Mangal" pitchFamily="18" charset="0"/>
              </a:rPr>
              <a:t>. All rights reserved.</a:t>
            </a:r>
          </a:p>
          <a:p>
            <a:pPr algn="r"/>
            <a:r>
              <a:rPr lang="en-US" sz="900" b="0" u="none" dirty="0" smtClean="0">
                <a:solidFill>
                  <a:srgbClr val="000000"/>
                </a:solidFill>
                <a:latin typeface="Calibri"/>
                <a:cs typeface="Mangal" pitchFamily="18" charset="0"/>
              </a:rPr>
              <a:t>http://</a:t>
            </a:r>
            <a:r>
              <a:rPr lang="en-US" sz="900" b="0" u="none" dirty="0" err="1" smtClean="0">
                <a:solidFill>
                  <a:srgbClr val="000000"/>
                </a:solidFill>
                <a:latin typeface="Calibri"/>
                <a:cs typeface="Mangal" pitchFamily="18" charset="0"/>
              </a:rPr>
              <a:t>www.DEVintersection.com</a:t>
            </a:r>
            <a:r>
              <a:rPr lang="en-US" sz="900" b="0" u="none" dirty="0" smtClean="0">
                <a:solidFill>
                  <a:srgbClr val="000000"/>
                </a:solidFill>
                <a:latin typeface="Calibri"/>
                <a:cs typeface="Mangal" pitchFamily="18" charset="0"/>
              </a:rPr>
              <a:t> </a:t>
            </a:r>
            <a:endParaRPr lang="en-US" sz="900" b="0" u="none" dirty="0">
              <a:solidFill>
                <a:srgbClr val="000000"/>
              </a:solidFill>
              <a:latin typeface="Calibri"/>
              <a:cs typeface="Mangal" pitchFamily="18" charset="0"/>
            </a:endParaRPr>
          </a:p>
        </p:txBody>
      </p:sp>
      <p:pic>
        <p:nvPicPr>
          <p:cNvPr id="6" name="Picture 5" descr="DEV F2014_SpringType.eps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6248400"/>
            <a:ext cx="1524000" cy="515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2382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457200" y="390525"/>
            <a:ext cx="8229600" cy="762000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4267200"/>
          </a:xfrm>
        </p:spPr>
        <p:txBody>
          <a:bodyPr rtlCol="0"/>
          <a:lstStyle>
            <a:lvl1pPr>
              <a:buClrTx/>
              <a:buFont typeface="Wingdings" pitchFamily="2" charset="2"/>
              <a:buChar char="§"/>
              <a:defRPr sz="2100" b="1">
                <a:latin typeface="Calibri" pitchFamily="34" charset="0"/>
              </a:defRPr>
            </a:lvl1pPr>
            <a:lvl2pPr>
              <a:buClrTx/>
              <a:buFont typeface="Wingdings" pitchFamily="2" charset="2"/>
              <a:buChar char="o"/>
              <a:defRPr sz="1900" b="0">
                <a:latin typeface="Calibri Light" pitchFamily="34" charset="0"/>
              </a:defRPr>
            </a:lvl2pPr>
            <a:lvl3pPr>
              <a:buClrTx/>
              <a:buFont typeface="Wingdings" pitchFamily="2" charset="2"/>
              <a:buChar char="o"/>
              <a:defRPr sz="1700" b="0">
                <a:latin typeface="Calibri Light" pitchFamily="34" charset="0"/>
              </a:defRPr>
            </a:lvl3pPr>
            <a:lvl4pPr>
              <a:buClrTx/>
              <a:buFont typeface="Wingdings" pitchFamily="2" charset="2"/>
              <a:buChar char="o"/>
              <a:defRPr sz="1500" b="0">
                <a:latin typeface="Calibri Light" pitchFamily="34" charset="0"/>
              </a:defRPr>
            </a:lvl4pPr>
            <a:lvl5pPr>
              <a:buClrTx/>
              <a:buFont typeface="Wingdings" pitchFamily="2" charset="2"/>
              <a:buChar char="o"/>
              <a:defRPr sz="1300" b="0">
                <a:latin typeface="Calibri Light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 bwMode="auto">
          <a:xfrm>
            <a:off x="6477000" y="6488668"/>
            <a:ext cx="2667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en-US" sz="900" b="0" u="none" dirty="0" smtClean="0">
                <a:solidFill>
                  <a:srgbClr val="000000"/>
                </a:solidFill>
                <a:latin typeface="Calibri"/>
                <a:cs typeface="Mangal" pitchFamily="18" charset="0"/>
              </a:rPr>
              <a:t>© </a:t>
            </a:r>
            <a:r>
              <a:rPr lang="en-US" sz="900" b="0" u="none" dirty="0" err="1" smtClean="0">
                <a:solidFill>
                  <a:srgbClr val="000000"/>
                </a:solidFill>
                <a:latin typeface="Calibri"/>
                <a:cs typeface="Mangal" pitchFamily="18" charset="0"/>
              </a:rPr>
              <a:t>DEVintersection</a:t>
            </a:r>
            <a:r>
              <a:rPr lang="en-US" sz="900" b="0" u="none" dirty="0" smtClean="0">
                <a:solidFill>
                  <a:srgbClr val="000000"/>
                </a:solidFill>
                <a:latin typeface="Calibri"/>
                <a:cs typeface="Mangal" pitchFamily="18" charset="0"/>
              </a:rPr>
              <a:t>. All rights reserved.</a:t>
            </a:r>
          </a:p>
          <a:p>
            <a:pPr algn="r"/>
            <a:r>
              <a:rPr lang="en-US" sz="900" b="0" u="none" dirty="0" smtClean="0">
                <a:solidFill>
                  <a:srgbClr val="000000"/>
                </a:solidFill>
                <a:latin typeface="Calibri"/>
                <a:cs typeface="Mangal" pitchFamily="18" charset="0"/>
              </a:rPr>
              <a:t>http://</a:t>
            </a:r>
            <a:r>
              <a:rPr lang="en-US" sz="900" b="0" u="none" dirty="0" err="1" smtClean="0">
                <a:solidFill>
                  <a:srgbClr val="000000"/>
                </a:solidFill>
                <a:latin typeface="Calibri"/>
                <a:cs typeface="Mangal" pitchFamily="18" charset="0"/>
              </a:rPr>
              <a:t>www.DEVintersection.com</a:t>
            </a:r>
            <a:r>
              <a:rPr lang="en-US" sz="900" b="0" u="none" dirty="0" smtClean="0">
                <a:solidFill>
                  <a:srgbClr val="000000"/>
                </a:solidFill>
                <a:latin typeface="Calibri"/>
                <a:cs typeface="Mangal" pitchFamily="18" charset="0"/>
              </a:rPr>
              <a:t> </a:t>
            </a:r>
            <a:endParaRPr lang="en-US" sz="900" b="0" u="none" dirty="0">
              <a:solidFill>
                <a:srgbClr val="000000"/>
              </a:solidFill>
              <a:latin typeface="Calibri"/>
              <a:cs typeface="Mangal" pitchFamily="18" charset="0"/>
            </a:endParaRPr>
          </a:p>
        </p:txBody>
      </p:sp>
      <p:pic>
        <p:nvPicPr>
          <p:cNvPr id="7" name="Picture 6" descr="DEV F2014_SpringType.eps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6248400"/>
            <a:ext cx="1524000" cy="515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048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1"/>
            <a:ext cx="8382000" cy="10259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511485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52483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  <p:sldLayoutId id="2147483658" r:id="rId9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marL="0" indent="0" algn="ctr" defTabSz="-13873163" rtl="0" eaLnBrk="1" fontAlgn="base" hangingPunct="1">
        <a:spcBef>
          <a:spcPct val="0"/>
        </a:spcBef>
        <a:spcAft>
          <a:spcPct val="0"/>
        </a:spcAft>
        <a:defRPr lang="en-US" sz="2900" b="1" dirty="0" smtClean="0">
          <a:solidFill>
            <a:schemeClr val="tx2"/>
          </a:solidFill>
          <a:latin typeface="Calibri"/>
          <a:ea typeface="+mj-ea"/>
          <a:cs typeface="Segoe UI" pitchFamily="34" charset="0"/>
        </a:defRPr>
      </a:lvl1pPr>
      <a:lvl2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2pPr>
      <a:lvl3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3pPr>
      <a:lvl4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4pPr>
      <a:lvl5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5pPr>
      <a:lvl6pPr marL="4572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6pPr>
      <a:lvl7pPr marL="9144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7pPr>
      <a:lvl8pPr marL="13716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8pPr>
      <a:lvl9pPr marL="18288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9pPr>
    </p:titleStyle>
    <p:bodyStyle>
      <a:lvl1pPr marL="342900" indent="-342900" algn="l" defTabSz="-13873163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100" b="1">
          <a:solidFill>
            <a:schemeClr val="tx1"/>
          </a:solidFill>
          <a:latin typeface="Calibri" pitchFamily="34" charset="0"/>
          <a:ea typeface="+mn-ea"/>
          <a:cs typeface="Segoe UI" pitchFamily="34" charset="0"/>
        </a:defRPr>
      </a:lvl1pPr>
      <a:lvl2pPr marL="742950" indent="-28575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900">
          <a:solidFill>
            <a:schemeClr val="tx1"/>
          </a:solidFill>
          <a:latin typeface="Calibri Light" pitchFamily="34" charset="0"/>
          <a:cs typeface="Segoe UI" pitchFamily="34" charset="0"/>
        </a:defRPr>
      </a:lvl2pPr>
      <a:lvl3pPr marL="11430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700">
          <a:solidFill>
            <a:schemeClr val="tx1"/>
          </a:solidFill>
          <a:latin typeface="Calibri Light" pitchFamily="34" charset="0"/>
          <a:cs typeface="Segoe UI" pitchFamily="34" charset="0"/>
        </a:defRPr>
      </a:lvl3pPr>
      <a:lvl4pPr marL="16002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500">
          <a:solidFill>
            <a:schemeClr val="tx1"/>
          </a:solidFill>
          <a:latin typeface="Calibri Light" pitchFamily="34" charset="0"/>
          <a:cs typeface="Segoe UI" pitchFamily="34" charset="0"/>
        </a:defRPr>
      </a:lvl4pPr>
      <a:lvl5pPr marL="20574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300">
          <a:solidFill>
            <a:schemeClr val="tx1"/>
          </a:solidFill>
          <a:latin typeface="Calibri Light" pitchFamily="34" charset="0"/>
          <a:cs typeface="Segoe UI" pitchFamily="34" charset="0"/>
        </a:defRPr>
      </a:lvl5pPr>
      <a:lvl6pPr marL="25146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9pPr>
    </p:bodyStyle>
    <p:otherStyle>
      <a:lvl1pPr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1pPr>
      <a:lvl2pPr marL="457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2pPr>
      <a:lvl3pPr marL="914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3pPr>
      <a:lvl4pPr marL="1371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4pPr>
      <a:lvl5pPr marL="18288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5pPr>
      <a:lvl6pPr marL="22860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6pPr>
      <a:lvl7pPr marL="2743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7pPr>
      <a:lvl8pPr marL="3200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8pPr>
      <a:lvl9pPr marL="3657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6" Type="http://schemas.microsoft.com/office/2007/relationships/hdphoto" Target="../media/hdphoto2.wdp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33400"/>
            <a:ext cx="7772400" cy="2057400"/>
          </a:xfrm>
        </p:spPr>
        <p:txBody>
          <a:bodyPr/>
          <a:lstStyle/>
          <a:p>
            <a:r>
              <a:rPr lang="en-US" sz="3600" dirty="0" smtClean="0">
                <a:solidFill>
                  <a:srgbClr val="133D80"/>
                </a:solidFill>
              </a:rPr>
              <a:t/>
            </a:r>
            <a:br>
              <a:rPr lang="en-US" sz="3600" dirty="0" smtClean="0">
                <a:solidFill>
                  <a:srgbClr val="133D80"/>
                </a:solidFill>
              </a:rPr>
            </a:br>
            <a:r>
              <a:rPr lang="en-US" sz="3600" dirty="0" smtClean="0">
                <a:solidFill>
                  <a:srgbClr val="133D80"/>
                </a:solidFill>
              </a:rPr>
              <a:t>Microsoft Azure for ASP.NET Developers</a:t>
            </a:r>
            <a:endParaRPr lang="en-US" sz="3600" dirty="0">
              <a:solidFill>
                <a:srgbClr val="133D8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2667000"/>
            <a:ext cx="6400800" cy="1295400"/>
          </a:xfrm>
        </p:spPr>
        <p:txBody>
          <a:bodyPr/>
          <a:lstStyle/>
          <a:p>
            <a:r>
              <a:rPr lang="en-US" dirty="0" smtClean="0"/>
              <a:t>Javier Lozano</a:t>
            </a:r>
          </a:p>
          <a:p>
            <a:r>
              <a:rPr lang="en-US" dirty="0"/>
              <a:t>j</a:t>
            </a:r>
            <a:r>
              <a:rPr lang="en-US" smtClean="0"/>
              <a:t>avier@lozanotek.com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2960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:mv="urn:schemas-microsoft-com:mac:vml" xmlns="">
      <mp:transition xmlns:mp="http://schemas.microsoft.com/office/mac/powerpoint/2008/main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4294967295"/>
          </p:nvPr>
        </p:nvSpPr>
        <p:spPr>
          <a:xfrm>
            <a:off x="457200" y="4114800"/>
            <a:ext cx="8229600" cy="17526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Enough slides, let’s code!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774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 right answer</a:t>
            </a:r>
          </a:p>
          <a:p>
            <a:r>
              <a:rPr lang="en-US" dirty="0" smtClean="0"/>
              <a:t>Adapt to change quickly</a:t>
            </a:r>
          </a:p>
          <a:p>
            <a:r>
              <a:rPr lang="en-US" dirty="0" smtClean="0"/>
              <a:t>Be flexible with your application</a:t>
            </a:r>
          </a:p>
          <a:p>
            <a:r>
              <a:rPr lang="en-US" dirty="0" smtClean="0"/>
              <a:t>Evolve as needed</a:t>
            </a:r>
          </a:p>
        </p:txBody>
      </p:sp>
    </p:spTree>
    <p:extLst>
      <p:ext uri="{BB962C8B-B14F-4D97-AF65-F5344CB8AC3E}">
        <p14:creationId xmlns:p14="http://schemas.microsoft.com/office/powerpoint/2010/main" val="35130018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85800" y="1624013"/>
            <a:ext cx="7772400" cy="1500187"/>
          </a:xfrm>
        </p:spPr>
        <p:txBody>
          <a:bodyPr/>
          <a:lstStyle/>
          <a:p>
            <a:pPr algn="ctr"/>
            <a:r>
              <a:rPr lang="en-US" sz="2400" i="1" dirty="0" smtClean="0">
                <a:solidFill>
                  <a:schemeClr val="tx2"/>
                </a:solidFill>
                <a:latin typeface="+mj-lt"/>
              </a:rPr>
              <a:t>Please use Event Board </a:t>
            </a:r>
            <a:br>
              <a:rPr lang="en-US" sz="2400" i="1" dirty="0" smtClean="0">
                <a:solidFill>
                  <a:schemeClr val="tx2"/>
                </a:solidFill>
                <a:latin typeface="+mj-lt"/>
              </a:rPr>
            </a:br>
            <a:r>
              <a:rPr lang="en-US" sz="2400" i="1" dirty="0" smtClean="0">
                <a:solidFill>
                  <a:schemeClr val="tx2"/>
                </a:solidFill>
                <a:latin typeface="+mj-lt"/>
              </a:rPr>
              <a:t>to fill out a </a:t>
            </a:r>
            <a:r>
              <a:rPr lang="en-US" sz="2400" i="1" dirty="0">
                <a:solidFill>
                  <a:schemeClr val="tx2"/>
                </a:solidFill>
                <a:latin typeface="+mj-lt"/>
              </a:rPr>
              <a:t>session </a:t>
            </a:r>
            <a:r>
              <a:rPr lang="en-US" sz="2400" i="1" dirty="0" smtClean="0">
                <a:solidFill>
                  <a:schemeClr val="tx2"/>
                </a:solidFill>
                <a:latin typeface="+mj-lt"/>
              </a:rPr>
              <a:t>evaluation.</a:t>
            </a:r>
            <a:br>
              <a:rPr lang="en-US" sz="2400" i="1" dirty="0" smtClean="0">
                <a:solidFill>
                  <a:schemeClr val="tx2"/>
                </a:solidFill>
                <a:latin typeface="+mj-lt"/>
              </a:rPr>
            </a:br>
            <a:endParaRPr lang="en-US" sz="2400" dirty="0"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762000"/>
            <a:ext cx="7772400" cy="762000"/>
          </a:xfrm>
        </p:spPr>
        <p:txBody>
          <a:bodyPr/>
          <a:lstStyle/>
          <a:p>
            <a:r>
              <a:rPr lang="en-US" sz="4800" dirty="0" smtClean="0">
                <a:solidFill>
                  <a:srgbClr val="133D80"/>
                </a:solidFill>
                <a:cs typeface="Mangal" pitchFamily="18" charset="0"/>
              </a:rPr>
              <a:t>Questions?</a:t>
            </a:r>
            <a:endParaRPr lang="en-US" sz="4800" dirty="0">
              <a:solidFill>
                <a:srgbClr val="133D80"/>
              </a:solidFill>
              <a:cs typeface="Mangal" pitchFamily="18" charset="0"/>
            </a:endParaRPr>
          </a:p>
        </p:txBody>
      </p:sp>
      <p:sp>
        <p:nvSpPr>
          <p:cNvPr id="8" name="Title 3"/>
          <p:cNvSpPr txBox="1">
            <a:spLocks/>
          </p:cNvSpPr>
          <p:nvPr/>
        </p:nvSpPr>
        <p:spPr bwMode="auto">
          <a:xfrm>
            <a:off x="685800" y="3200400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Myriad Pro" pitchFamily="34" charset="0"/>
                <a:ea typeface="+mj-ea"/>
                <a:cs typeface="Segoe UI" pitchFamily="34" charset="0"/>
              </a:defRPr>
            </a:lvl1pPr>
            <a:lvl2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2pPr>
            <a:lvl3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3pPr>
            <a:lvl4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4pPr>
            <a:lvl5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5pPr>
            <a:lvl6pPr marL="4572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6pPr>
            <a:lvl7pPr marL="9144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7pPr>
            <a:lvl8pPr marL="13716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8pPr>
            <a:lvl9pPr marL="18288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9pPr>
          </a:lstStyle>
          <a:p>
            <a:pPr algn="r"/>
            <a:r>
              <a:rPr lang="en-US" sz="4800" kern="0" dirty="0" smtClean="0">
                <a:solidFill>
                  <a:srgbClr val="418F89"/>
                </a:solidFill>
                <a:latin typeface="+mj-lt"/>
                <a:cs typeface="Mangal" pitchFamily="18" charset="0"/>
              </a:rPr>
              <a:t>Thank you!</a:t>
            </a:r>
            <a:endParaRPr lang="en-US" sz="4800" kern="0" dirty="0">
              <a:solidFill>
                <a:srgbClr val="418F89"/>
              </a:solidFill>
              <a:latin typeface="+mj-lt"/>
              <a:cs typeface="Mangal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39315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you to start thinking differently about your ASP.NET applications.</a:t>
            </a:r>
            <a:endParaRPr lang="en-US" dirty="0" smtClean="0"/>
          </a:p>
          <a:p>
            <a:r>
              <a:rPr lang="en-US" dirty="0" smtClean="0"/>
              <a:t>You can do more with less if you have the right foundation supporting your applications.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2307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is Azure?</a:t>
            </a:r>
            <a:endParaRPr lang="en-US" dirty="0" smtClean="0"/>
          </a:p>
          <a:p>
            <a:r>
              <a:rPr lang="en-US" dirty="0" smtClean="0"/>
              <a:t>Infrastructure as a Service (</a:t>
            </a:r>
            <a:r>
              <a:rPr lang="en-US" dirty="0" err="1" smtClean="0"/>
              <a:t>IaaS</a:t>
            </a:r>
            <a:r>
              <a:rPr lang="en-US" dirty="0" smtClean="0"/>
              <a:t>)</a:t>
            </a:r>
          </a:p>
          <a:p>
            <a:r>
              <a:rPr lang="en-US" dirty="0" smtClean="0"/>
              <a:t>Platform as a Service (</a:t>
            </a:r>
            <a:r>
              <a:rPr lang="en-US" dirty="0" err="1" smtClean="0"/>
              <a:t>Paas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dirty="0" smtClean="0"/>
              <a:t>Orwell </a:t>
            </a:r>
            <a:r>
              <a:rPr lang="en-US" dirty="0" smtClean="0"/>
              <a:t>Demos</a:t>
            </a:r>
            <a:endParaRPr lang="en-US" dirty="0" smtClean="0"/>
          </a:p>
          <a:p>
            <a:r>
              <a:rPr lang="en-US" dirty="0" smtClean="0"/>
              <a:t>Review</a:t>
            </a:r>
          </a:p>
          <a:p>
            <a:r>
              <a:rPr lang="en-US" dirty="0" smtClean="0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2497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javier@lozanotek.com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jglozano</a:t>
            </a:r>
            <a:endParaRPr lang="en-US" dirty="0" smtClean="0"/>
          </a:p>
          <a:p>
            <a:r>
              <a:rPr lang="en-US" dirty="0" smtClean="0"/>
              <a:t>http://jglozano.io</a:t>
            </a:r>
          </a:p>
          <a:p>
            <a:endParaRPr lang="en-US" dirty="0"/>
          </a:p>
          <a:p>
            <a:r>
              <a:rPr lang="en-US" dirty="0" smtClean="0"/>
              <a:t>http://</a:t>
            </a:r>
            <a:r>
              <a:rPr lang="en-US" dirty="0" smtClean="0"/>
              <a:t>lzno.tk/azure-aspnet</a:t>
            </a:r>
            <a:endParaRPr lang="en-US" dirty="0"/>
          </a:p>
        </p:txBody>
      </p:sp>
      <p:pic>
        <p:nvPicPr>
          <p:cNvPr id="4" name="Picture 2" descr="C:\Users\javier\Pictures\mvp_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12089" y="2228850"/>
            <a:ext cx="2336800" cy="709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 descr="C:\Users\javier\Pictures\aspinsiders_logo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32222" y="1409700"/>
            <a:ext cx="2116667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15812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Scott Guthrie…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817" y="1720864"/>
            <a:ext cx="5792366" cy="3416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4236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320520" y="2710035"/>
            <a:ext cx="5500596" cy="3260621"/>
            <a:chOff x="4420924" y="2470374"/>
            <a:chExt cx="7332219" cy="4347494"/>
          </a:xfrm>
        </p:grpSpPr>
        <p:pic>
          <p:nvPicPr>
            <p:cNvPr id="1027" name="Picture 3" descr="C:\Users\Jonahs\Dropbox\Critical Resources\Helveticons Basic\Png\512x512\Cloud 512x512.png"/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chemeClr val="bg1">
                  <a:lumMod val="50000"/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05649" y="2470374"/>
              <a:ext cx="4347494" cy="4347494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3" descr="C:\Users\Jonahs\Dropbox\Critical Resources\Helveticons Basic\Png\512x512\Cloud 512x512.png"/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chemeClr val="bg1">
                  <a:lumMod val="50000"/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29985" y="3595997"/>
              <a:ext cx="2854135" cy="2854135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3" descr="C:\Users\Jonahs\Dropbox\Critical Resources\Helveticons Basic\Png\512x512\Cloud 512x512.png"/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prstClr val="black"/>
                <a:schemeClr val="bg1">
                  <a:lumMod val="50000"/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colorTemperature colorTemp="11500"/>
                      </a14:imgEffect>
                      <a14:imgEffect>
                        <a14:saturation sat="135000"/>
                      </a14:imgEffect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20924" y="4403409"/>
              <a:ext cx="1803636" cy="1803636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4" name="Rectangle 123"/>
          <p:cNvSpPr/>
          <p:nvPr/>
        </p:nvSpPr>
        <p:spPr>
          <a:xfrm>
            <a:off x="1276003" y="1910822"/>
            <a:ext cx="1213734" cy="48006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lIns="0" tIns="0" rIns="0" bIns="0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ctr" defTabSz="914135"/>
            <a:r>
              <a:rPr lang="en-US" sz="15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a typeface="Kozuka Gothic Pro R" pitchFamily="34" charset="-128"/>
              </a:rPr>
              <a:t>Your Datacenter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1260743" y="4164145"/>
            <a:ext cx="1229001" cy="285750"/>
          </a:xfrm>
          <a:prstGeom prst="rect">
            <a:avLst/>
          </a:prstGeom>
          <a:solidFill>
            <a:srgbClr val="FF6600"/>
          </a:solidFill>
          <a:ln w="9525" cap="flat" cmpd="sng" algn="ctr">
            <a:noFill/>
            <a:prstDash val="solid"/>
          </a:ln>
          <a:effectLst/>
        </p:spPr>
        <p:txBody>
          <a:bodyPr lIns="68580" tIns="34291" rIns="68580" bIns="34291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210"/>
            <a:r>
              <a:rPr lang="en-US" sz="11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Virtualization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1260743" y="3823031"/>
            <a:ext cx="1229001" cy="285750"/>
          </a:xfrm>
          <a:prstGeom prst="rect">
            <a:avLst/>
          </a:prstGeom>
          <a:solidFill>
            <a:srgbClr val="FF6600"/>
          </a:solidFill>
          <a:ln w="9525" cap="flat" cmpd="sng" algn="ctr">
            <a:noFill/>
            <a:prstDash val="solid"/>
          </a:ln>
          <a:effectLst/>
        </p:spPr>
        <p:txBody>
          <a:bodyPr lIns="68580" tIns="34291" rIns="68580" bIns="34291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210"/>
            <a:r>
              <a:rPr lang="en-US" sz="11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O/S</a:t>
            </a:r>
          </a:p>
        </p:txBody>
      </p:sp>
      <p:sp>
        <p:nvSpPr>
          <p:cNvPr id="130" name="Rectangle 129"/>
          <p:cNvSpPr/>
          <p:nvPr/>
        </p:nvSpPr>
        <p:spPr>
          <a:xfrm>
            <a:off x="1260743" y="4505258"/>
            <a:ext cx="1229001" cy="285750"/>
          </a:xfrm>
          <a:prstGeom prst="rect">
            <a:avLst/>
          </a:prstGeom>
          <a:solidFill>
            <a:srgbClr val="FF6600"/>
          </a:solidFill>
          <a:ln w="9525" cap="flat" cmpd="sng" algn="ctr">
            <a:noFill/>
            <a:prstDash val="solid"/>
          </a:ln>
          <a:effectLst/>
        </p:spPr>
        <p:txBody>
          <a:bodyPr lIns="68580" tIns="34291" rIns="68580" bIns="34291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210"/>
            <a:r>
              <a:rPr lang="en-US" sz="11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Hardware</a:t>
            </a:r>
          </a:p>
        </p:txBody>
      </p:sp>
      <p:sp>
        <p:nvSpPr>
          <p:cNvPr id="133" name="Rectangle 132"/>
          <p:cNvSpPr/>
          <p:nvPr/>
        </p:nvSpPr>
        <p:spPr>
          <a:xfrm>
            <a:off x="1260743" y="3481916"/>
            <a:ext cx="1229001" cy="285750"/>
          </a:xfrm>
          <a:prstGeom prst="rect">
            <a:avLst/>
          </a:prstGeom>
          <a:solidFill>
            <a:srgbClr val="FF6600"/>
          </a:solidFill>
          <a:ln w="9525" cap="flat" cmpd="sng" algn="ctr">
            <a:noFill/>
            <a:prstDash val="solid"/>
          </a:ln>
          <a:effectLst/>
        </p:spPr>
        <p:txBody>
          <a:bodyPr lIns="0" tIns="34291" rIns="0" bIns="34291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210"/>
            <a:r>
              <a:rPr lang="en-US" sz="11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Network</a:t>
            </a:r>
          </a:p>
        </p:txBody>
      </p:sp>
      <p:sp>
        <p:nvSpPr>
          <p:cNvPr id="134" name="Rectangle 133"/>
          <p:cNvSpPr/>
          <p:nvPr/>
        </p:nvSpPr>
        <p:spPr>
          <a:xfrm>
            <a:off x="1260743" y="2786948"/>
            <a:ext cx="1229001" cy="285750"/>
          </a:xfrm>
          <a:prstGeom prst="rect">
            <a:avLst/>
          </a:prstGeom>
          <a:solidFill>
            <a:srgbClr val="FF6600"/>
          </a:solidFill>
          <a:ln w="9525" cap="flat" cmpd="sng" algn="ctr">
            <a:noFill/>
            <a:prstDash val="solid"/>
          </a:ln>
          <a:effectLst/>
        </p:spPr>
        <p:txBody>
          <a:bodyPr lIns="68580" tIns="34291" rIns="68580" bIns="34291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210"/>
            <a:r>
              <a:rPr lang="en-US" sz="11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Data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1260743" y="2445834"/>
            <a:ext cx="1229001" cy="285750"/>
          </a:xfrm>
          <a:prstGeom prst="rect">
            <a:avLst/>
          </a:prstGeom>
          <a:solidFill>
            <a:srgbClr val="FF6600"/>
          </a:solidFill>
          <a:ln w="9525" cap="flat" cmpd="sng" algn="ctr">
            <a:noFill/>
            <a:prstDash val="solid"/>
          </a:ln>
          <a:effectLst/>
        </p:spPr>
        <p:txBody>
          <a:bodyPr lIns="68580" tIns="34291" rIns="68580" bIns="34291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210"/>
            <a:r>
              <a:rPr lang="en-US" sz="11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Applications</a:t>
            </a:r>
          </a:p>
        </p:txBody>
      </p:sp>
      <p:sp>
        <p:nvSpPr>
          <p:cNvPr id="136" name="Rectangle 135"/>
          <p:cNvSpPr/>
          <p:nvPr/>
        </p:nvSpPr>
        <p:spPr>
          <a:xfrm>
            <a:off x="1260742" y="3140802"/>
            <a:ext cx="1229001" cy="285750"/>
          </a:xfrm>
          <a:prstGeom prst="rect">
            <a:avLst/>
          </a:prstGeom>
          <a:solidFill>
            <a:srgbClr val="FF6600"/>
          </a:solidFill>
          <a:ln w="9525" cap="flat" cmpd="sng" algn="ctr">
            <a:noFill/>
            <a:prstDash val="solid"/>
          </a:ln>
          <a:effectLst/>
        </p:spPr>
        <p:txBody>
          <a:bodyPr lIns="68580" tIns="34291" rIns="68580" bIns="34291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210"/>
            <a:r>
              <a:rPr lang="en-US" sz="11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Firewall</a:t>
            </a:r>
          </a:p>
        </p:txBody>
      </p:sp>
      <p:sp>
        <p:nvSpPr>
          <p:cNvPr id="170" name="Rectangle 169"/>
          <p:cNvSpPr/>
          <p:nvPr/>
        </p:nvSpPr>
        <p:spPr>
          <a:xfrm>
            <a:off x="7023222" y="1911822"/>
            <a:ext cx="1229000" cy="48006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lIns="68580" tIns="0" rIns="68580" bIns="0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ctr" defTabSz="914135"/>
            <a:r>
              <a:rPr lang="en-US" sz="15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a typeface="Kozuka Gothic Pro R" pitchFamily="34" charset="-128"/>
              </a:rPr>
              <a:t>Web </a:t>
            </a:r>
            <a:br>
              <a:rPr lang="en-US" sz="15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a typeface="Kozuka Gothic Pro R" pitchFamily="34" charset="-128"/>
              </a:rPr>
            </a:br>
            <a:r>
              <a:rPr lang="en-US" sz="15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a typeface="Kozuka Gothic Pro R" pitchFamily="34" charset="-128"/>
              </a:rPr>
              <a:t>Sites</a:t>
            </a:r>
          </a:p>
        </p:txBody>
      </p:sp>
      <p:sp>
        <p:nvSpPr>
          <p:cNvPr id="180" name="Rectangle 179"/>
          <p:cNvSpPr/>
          <p:nvPr/>
        </p:nvSpPr>
        <p:spPr>
          <a:xfrm>
            <a:off x="7023222" y="2446834"/>
            <a:ext cx="1229000" cy="28575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</a:ln>
          <a:effectLst/>
        </p:spPr>
        <p:txBody>
          <a:bodyPr lIns="0" tIns="34291" rIns="0" bIns="34291" rtlCol="0" anchor="ctr" anchorCtr="0"/>
          <a:lstStyle/>
          <a:p>
            <a:pPr algn="ctr" defTabSz="914210"/>
            <a:r>
              <a:rPr lang="en-US" sz="11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Applications</a:t>
            </a:r>
          </a:p>
        </p:txBody>
      </p:sp>
      <p:sp>
        <p:nvSpPr>
          <p:cNvPr id="182" name="Rectangle 181"/>
          <p:cNvSpPr/>
          <p:nvPr/>
        </p:nvSpPr>
        <p:spPr>
          <a:xfrm>
            <a:off x="7023222" y="2787948"/>
            <a:ext cx="1229000" cy="28575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</a:ln>
          <a:effectLst/>
        </p:spPr>
        <p:txBody>
          <a:bodyPr lIns="0" tIns="34291" rIns="0" bIns="34291" rtlCol="0" anchor="ctr" anchorCtr="0"/>
          <a:lstStyle/>
          <a:p>
            <a:pPr algn="ctr" defTabSz="914210"/>
            <a:r>
              <a:rPr lang="en-US" sz="11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Data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5105297" y="1911822"/>
            <a:ext cx="1229000" cy="48006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lIns="68580" tIns="0" rIns="68580" bIns="0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ctr" defTabSz="914135"/>
            <a:r>
              <a:rPr lang="en-US" sz="15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a typeface="Kozuka Gothic Pro R" pitchFamily="34" charset="-128"/>
              </a:rPr>
              <a:t>Cloud Services</a:t>
            </a:r>
            <a:endParaRPr lang="en-US" sz="12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ea typeface="Kozuka Gothic Pro R" pitchFamily="34" charset="-128"/>
            </a:endParaRPr>
          </a:p>
        </p:txBody>
      </p:sp>
      <p:sp>
        <p:nvSpPr>
          <p:cNvPr id="166" name="Rectangle 165"/>
          <p:cNvSpPr/>
          <p:nvPr/>
        </p:nvSpPr>
        <p:spPr>
          <a:xfrm>
            <a:off x="5105296" y="2446836"/>
            <a:ext cx="1229000" cy="285750"/>
          </a:xfrm>
          <a:prstGeom prst="rect">
            <a:avLst/>
          </a:prstGeom>
          <a:solidFill>
            <a:srgbClr val="3366FF"/>
          </a:solidFill>
          <a:ln w="9525" cap="flat" cmpd="sng" algn="ctr">
            <a:noFill/>
            <a:prstDash val="solid"/>
          </a:ln>
          <a:effectLst/>
        </p:spPr>
        <p:txBody>
          <a:bodyPr lIns="68580" tIns="34291" rIns="68580" bIns="34291" rtlCol="0" anchor="ctr" anchorCtr="0"/>
          <a:lstStyle/>
          <a:p>
            <a:pPr algn="ctr" defTabSz="914210"/>
            <a:r>
              <a:rPr lang="en-US" sz="11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Applications</a:t>
            </a:r>
          </a:p>
        </p:txBody>
      </p:sp>
      <p:sp>
        <p:nvSpPr>
          <p:cNvPr id="167" name="Rectangle 166"/>
          <p:cNvSpPr/>
          <p:nvPr/>
        </p:nvSpPr>
        <p:spPr>
          <a:xfrm>
            <a:off x="5105296" y="3146214"/>
            <a:ext cx="1229000" cy="285750"/>
          </a:xfrm>
          <a:prstGeom prst="rect">
            <a:avLst/>
          </a:prstGeom>
          <a:solidFill>
            <a:srgbClr val="3366FF"/>
          </a:solidFill>
          <a:ln w="9525" cap="flat" cmpd="sng" algn="ctr">
            <a:noFill/>
            <a:prstDash val="solid"/>
          </a:ln>
          <a:effectLst/>
        </p:spPr>
        <p:txBody>
          <a:bodyPr lIns="0" tIns="34291" rIns="0" bIns="34291" rtlCol="0" anchor="ctr" anchorCtr="0"/>
          <a:lstStyle/>
          <a:p>
            <a:pPr algn="ctr" defTabSz="914210"/>
            <a:r>
              <a:rPr lang="en-US" sz="11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Firewall Rules</a:t>
            </a:r>
          </a:p>
        </p:txBody>
      </p:sp>
      <p:sp>
        <p:nvSpPr>
          <p:cNvPr id="168" name="Rectangle 167"/>
          <p:cNvSpPr/>
          <p:nvPr/>
        </p:nvSpPr>
        <p:spPr>
          <a:xfrm>
            <a:off x="5105296" y="2787950"/>
            <a:ext cx="1229000" cy="285750"/>
          </a:xfrm>
          <a:prstGeom prst="rect">
            <a:avLst/>
          </a:prstGeom>
          <a:solidFill>
            <a:srgbClr val="3366FF"/>
          </a:solidFill>
          <a:ln w="9525" cap="flat" cmpd="sng" algn="ctr">
            <a:noFill/>
            <a:prstDash val="solid"/>
          </a:ln>
          <a:effectLst/>
        </p:spPr>
        <p:txBody>
          <a:bodyPr lIns="68580" tIns="34291" rIns="68580" bIns="34291" rtlCol="0" anchor="ctr" anchorCtr="0"/>
          <a:lstStyle/>
          <a:p>
            <a:pPr algn="ctr" defTabSz="914210"/>
            <a:r>
              <a:rPr lang="en-US" sz="11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Data</a:t>
            </a:r>
          </a:p>
        </p:txBody>
      </p:sp>
      <p:sp>
        <p:nvSpPr>
          <p:cNvPr id="77" name="Rectangle 76"/>
          <p:cNvSpPr/>
          <p:nvPr/>
        </p:nvSpPr>
        <p:spPr>
          <a:xfrm>
            <a:off x="5105296" y="3496506"/>
            <a:ext cx="1229000" cy="285750"/>
          </a:xfrm>
          <a:prstGeom prst="rect">
            <a:avLst/>
          </a:prstGeom>
          <a:solidFill>
            <a:srgbClr val="3366FF"/>
          </a:solidFill>
          <a:ln w="9525" cap="flat" cmpd="sng" algn="ctr">
            <a:noFill/>
            <a:prstDash val="solid"/>
          </a:ln>
          <a:effectLst/>
        </p:spPr>
        <p:txBody>
          <a:bodyPr lIns="0" tIns="34291" rIns="0" bIns="34291" rtlCol="0" anchor="ctr" anchorCtr="0"/>
          <a:lstStyle/>
          <a:p>
            <a:pPr algn="ctr" defTabSz="914210"/>
            <a:r>
              <a:rPr lang="en-US" sz="11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Virtual Network</a:t>
            </a:r>
          </a:p>
        </p:txBody>
      </p:sp>
      <p:sp>
        <p:nvSpPr>
          <p:cNvPr id="138" name="Rectangle 137"/>
          <p:cNvSpPr/>
          <p:nvPr/>
        </p:nvSpPr>
        <p:spPr>
          <a:xfrm>
            <a:off x="3192616" y="1911822"/>
            <a:ext cx="1229001" cy="48006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lIns="68580" tIns="0" rIns="68580" bIns="0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ctr" defTabSz="914135"/>
            <a:r>
              <a:rPr lang="en-US" sz="15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a typeface="Kozuka Gothic Pro R" pitchFamily="34" charset="-128"/>
              </a:rPr>
              <a:t>Virtual Machines</a:t>
            </a:r>
            <a:endParaRPr lang="en-US" sz="12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ea typeface="Kozuka Gothic Pro R" pitchFamily="34" charset="-128"/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3192616" y="3482915"/>
            <a:ext cx="1229001" cy="285750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</a:ln>
          <a:effectLst/>
        </p:spPr>
        <p:txBody>
          <a:bodyPr lIns="0" tIns="34291" rIns="0" bIns="34291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210"/>
            <a:r>
              <a:rPr lang="en-US" sz="11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Virtual Network</a:t>
            </a:r>
          </a:p>
        </p:txBody>
      </p:sp>
      <p:sp>
        <p:nvSpPr>
          <p:cNvPr id="150" name="Rectangle 149"/>
          <p:cNvSpPr/>
          <p:nvPr/>
        </p:nvSpPr>
        <p:spPr>
          <a:xfrm>
            <a:off x="3192616" y="2787950"/>
            <a:ext cx="1229001" cy="285750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</a:ln>
          <a:effectLst/>
        </p:spPr>
        <p:txBody>
          <a:bodyPr lIns="68580" tIns="34291" rIns="68580" bIns="34291" rtlCol="0" anchor="ctr" anchorCtr="0"/>
          <a:lstStyle/>
          <a:p>
            <a:pPr algn="ctr" defTabSz="914210"/>
            <a:r>
              <a:rPr lang="en-US" sz="11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Data</a:t>
            </a:r>
          </a:p>
        </p:txBody>
      </p:sp>
      <p:sp>
        <p:nvSpPr>
          <p:cNvPr id="151" name="Rectangle 150"/>
          <p:cNvSpPr/>
          <p:nvPr/>
        </p:nvSpPr>
        <p:spPr>
          <a:xfrm>
            <a:off x="3192616" y="2446837"/>
            <a:ext cx="1229001" cy="285750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</a:ln>
          <a:effectLst/>
        </p:spPr>
        <p:txBody>
          <a:bodyPr lIns="68580" tIns="34291" rIns="68580" bIns="34291" rtlCol="0" anchor="ctr" anchorCtr="0"/>
          <a:lstStyle/>
          <a:p>
            <a:pPr algn="ctr" defTabSz="914210"/>
            <a:r>
              <a:rPr lang="en-US" sz="11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Applications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3192616" y="3141802"/>
            <a:ext cx="1229001" cy="285750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</a:ln>
          <a:effectLst/>
        </p:spPr>
        <p:txBody>
          <a:bodyPr lIns="68580" tIns="34291" rIns="68580" bIns="34291" rtlCol="0" anchor="ctr" anchorCtr="0"/>
          <a:lstStyle/>
          <a:p>
            <a:pPr algn="ctr" defTabSz="914210"/>
            <a:r>
              <a:rPr lang="en-US" sz="11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Firewall Rules</a:t>
            </a:r>
          </a:p>
        </p:txBody>
      </p:sp>
      <p:sp>
        <p:nvSpPr>
          <p:cNvPr id="71" name="Rectangle 70"/>
          <p:cNvSpPr/>
          <p:nvPr/>
        </p:nvSpPr>
        <p:spPr>
          <a:xfrm>
            <a:off x="3192616" y="3824030"/>
            <a:ext cx="1229001" cy="285750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</a:ln>
          <a:effectLst/>
        </p:spPr>
        <p:txBody>
          <a:bodyPr lIns="68580" tIns="34291" rIns="68580" bIns="34291" rtlCol="0" anchor="ctr" anchorCtr="0"/>
          <a:lstStyle/>
          <a:p>
            <a:pPr algn="ctr" defTabSz="914210"/>
            <a:r>
              <a:rPr lang="en-US" sz="11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O/S</a:t>
            </a:r>
          </a:p>
        </p:txBody>
      </p:sp>
      <p:sp>
        <p:nvSpPr>
          <p:cNvPr id="41" name="Pentagon 40"/>
          <p:cNvSpPr/>
          <p:nvPr/>
        </p:nvSpPr>
        <p:spPr bwMode="auto">
          <a:xfrm>
            <a:off x="446811" y="5322354"/>
            <a:ext cx="8146215" cy="506949"/>
          </a:xfrm>
          <a:prstGeom prst="homePlate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91" tIns="34291" rIns="34291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580"/>
            <a:r>
              <a:rPr lang="en-US" b="1" dirty="0" smtClean="0">
                <a:solidFill>
                  <a:schemeClr val="bg2"/>
                </a:solidFill>
                <a:ea typeface="Segoe UI" pitchFamily="34" charset="0"/>
                <a:cs typeface="Segoe UI" pitchFamily="34" charset="0"/>
              </a:rPr>
              <a:t>Focus on the Application</a:t>
            </a:r>
            <a:endParaRPr lang="en-US" b="1" dirty="0">
              <a:solidFill>
                <a:schemeClr val="bg2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026" name="Picture 2" descr="C:\Users\Jonahs\Dropbox\Critical Resources\Helveticons Basic\Png\512x512\Company 512x512.png"/>
          <p:cNvPicPr>
            <a:picLocks noChangeAspect="1" noChangeArrowheads="1"/>
          </p:cNvPicPr>
          <p:nvPr/>
        </p:nvPicPr>
        <p:blipFill>
          <a:blip r:embed="rId7" cstate="print">
            <a:duotone>
              <a:prstClr val="black"/>
              <a:schemeClr val="bg2">
                <a:lumMod val="1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100000" contrast="-7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805" y="4431934"/>
            <a:ext cx="769418" cy="76921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/>
          <p:cNvCxnSpPr/>
          <p:nvPr/>
        </p:nvCxnSpPr>
        <p:spPr>
          <a:xfrm>
            <a:off x="2719415" y="1548153"/>
            <a:ext cx="0" cy="3579513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Left Brace 2"/>
          <p:cNvSpPr/>
          <p:nvPr/>
        </p:nvSpPr>
        <p:spPr>
          <a:xfrm rot="5400000">
            <a:off x="5505574" y="-245702"/>
            <a:ext cx="333745" cy="3930566"/>
          </a:xfrm>
          <a:prstGeom prst="leftBrac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1" rIns="68580" bIns="34291"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4684520" y="1152411"/>
            <a:ext cx="1985990" cy="48006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lIns="0" tIns="0" rIns="0" bIns="0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ctr" defTabSz="914135"/>
            <a:r>
              <a:rPr lang="en-US" sz="15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a typeface="Kozuka Gothic Pro R" pitchFamily="34" charset="-128"/>
              </a:rPr>
              <a:t>Microsoft Azure</a:t>
            </a:r>
            <a:endParaRPr lang="en-US" sz="15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ea typeface="Kozuka Gothic Pro R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333404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8" fill="hold" grpId="0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22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/>
      <p:bldP spid="128" grpId="0" animBg="1"/>
      <p:bldP spid="129" grpId="0" animBg="1"/>
      <p:bldP spid="130" grpId="0" animBg="1"/>
      <p:bldP spid="133" grpId="0" animBg="1"/>
      <p:bldP spid="134" grpId="0" animBg="1"/>
      <p:bldP spid="135" grpId="0" animBg="1"/>
      <p:bldP spid="136" grpId="0" animBg="1"/>
      <p:bldP spid="170" grpId="0"/>
      <p:bldP spid="180" grpId="0" animBg="1"/>
      <p:bldP spid="182" grpId="0" animBg="1"/>
      <p:bldP spid="154" grpId="0"/>
      <p:bldP spid="166" grpId="0" animBg="1"/>
      <p:bldP spid="167" grpId="0" animBg="1"/>
      <p:bldP spid="168" grpId="0" animBg="1"/>
      <p:bldP spid="77" grpId="0" animBg="1"/>
      <p:bldP spid="138" grpId="0"/>
      <p:bldP spid="149" grpId="0" animBg="1"/>
      <p:bldP spid="150" grpId="0" animBg="1"/>
      <p:bldP spid="151" grpId="0" animBg="1"/>
      <p:bldP spid="152" grpId="0" animBg="1"/>
      <p:bldP spid="71" grpId="0" animBg="1"/>
      <p:bldP spid="41" grpId="0" animBg="1"/>
      <p:bldP spid="3" grpId="0" animBg="1"/>
      <p:bldP spid="3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864" y="1720864"/>
            <a:ext cx="3416272" cy="3416272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 bwMode="auto">
          <a:xfrm>
            <a:off x="457200" y="3048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lang="en-US" sz="2900" b="1" dirty="0" smtClean="0">
                <a:solidFill>
                  <a:schemeClr val="tx2"/>
                </a:solidFill>
                <a:latin typeface="Calibri"/>
                <a:ea typeface="+mj-ea"/>
                <a:cs typeface="Segoe UI" pitchFamily="34" charset="0"/>
              </a:defRPr>
            </a:lvl1pPr>
            <a:lvl2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2pPr>
            <a:lvl3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3pPr>
            <a:lvl4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4pPr>
            <a:lvl5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5pPr>
            <a:lvl6pPr marL="4572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6pPr>
            <a:lvl7pPr marL="9144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7pPr>
            <a:lvl8pPr marL="13716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8pPr>
            <a:lvl9pPr marL="18288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9pPr>
          </a:lstStyle>
          <a:p>
            <a:r>
              <a:rPr lang="en-US" kern="0" dirty="0" smtClean="0"/>
              <a:t>Azure Websites</a:t>
            </a:r>
            <a:br>
              <a:rPr lang="en-US" kern="0" dirty="0" smtClean="0"/>
            </a:br>
            <a:endParaRPr lang="en-US" sz="2400" kern="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96505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Orwell ASP.NET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solidFill>
                  <a:schemeClr val="accent1"/>
                </a:solidFill>
              </a:rPr>
              <a:t>Controlling your Experience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 application built to leverage different components of Azure</a:t>
            </a:r>
          </a:p>
          <a:p>
            <a:pPr lvl="1"/>
            <a:r>
              <a:rPr lang="en-US" dirty="0" smtClean="0"/>
              <a:t>Table Storage</a:t>
            </a:r>
          </a:p>
          <a:p>
            <a:pPr lvl="1"/>
            <a:r>
              <a:rPr lang="en-US" dirty="0" smtClean="0"/>
              <a:t>SQL Database</a:t>
            </a:r>
          </a:p>
          <a:p>
            <a:pPr lvl="1"/>
            <a:r>
              <a:rPr lang="en-US" dirty="0" smtClean="0"/>
              <a:t>Traffic Manager</a:t>
            </a:r>
          </a:p>
          <a:p>
            <a:pPr lvl="1"/>
            <a:r>
              <a:rPr lang="en-US" dirty="0" smtClean="0"/>
              <a:t>Service Bus</a:t>
            </a:r>
            <a:endParaRPr lang="en-US" dirty="0"/>
          </a:p>
          <a:p>
            <a:pPr lvl="1"/>
            <a:r>
              <a:rPr lang="en-US" dirty="0" smtClean="0"/>
              <a:t>Websites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56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Orwell ASP.NET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solidFill>
                  <a:schemeClr val="accent1"/>
                </a:solidFill>
              </a:rPr>
              <a:t>Controlling your Experience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Each piece is built with a different piece of ASP.NET</a:t>
            </a:r>
          </a:p>
          <a:p>
            <a:pPr lvl="1"/>
            <a:r>
              <a:rPr lang="en-US" dirty="0" smtClean="0"/>
              <a:t>MVC</a:t>
            </a:r>
          </a:p>
          <a:p>
            <a:pPr lvl="1"/>
            <a:r>
              <a:rPr lang="en-US" dirty="0" smtClean="0"/>
              <a:t>Web AP!</a:t>
            </a:r>
          </a:p>
          <a:p>
            <a:pPr lvl="1"/>
            <a:r>
              <a:rPr lang="en-US" dirty="0" smtClean="0"/>
              <a:t>Web Forms</a:t>
            </a:r>
          </a:p>
          <a:p>
            <a:pPr lvl="1"/>
            <a:r>
              <a:rPr lang="en-US" dirty="0" smtClean="0"/>
              <a:t>Web Pages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5124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QLintersecti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algn="ctr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 anchor="ctr"/>
      <a:lstStyle>
        <a:defPPr>
          <a:defRPr sz="2000" dirty="0">
            <a:latin typeface="Tekton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600" b="1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>
        <a:spAutoFit/>
      </a:bodyPr>
      <a:lstStyle>
        <a:defPPr>
          <a:defRPr sz="1800" dirty="0">
            <a:solidFill>
              <a:srgbClr val="002060"/>
            </a:solidFill>
            <a:latin typeface="Tekton Pro" pitchFamily="34" charset="0"/>
          </a:defRPr>
        </a:defPPr>
      </a:lstStyle>
    </a:tx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865B9DCC8F7FB4A82840FBDE1FC983A" ma:contentTypeVersion="0" ma:contentTypeDescription="Create a new document." ma:contentTypeScope="" ma:versionID="ecd0916681f32cda70880b341f4a8911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2D498799-B0FC-4B7A-8396-BFC34D805990}">
  <ds:schemaRefs>
    <ds:schemaRef ds:uri="http://purl.org/dc/dcmitype/"/>
    <ds:schemaRef ds:uri="http://purl.org/dc/elements/1.1/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1685463B-57CE-4CE4-B1CF-FE44EB79BFA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EB1AF8-B785-4B22-89EC-168618F34A5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339</TotalTime>
  <Words>225</Words>
  <Application>Microsoft Office PowerPoint</Application>
  <PresentationFormat>On-screen Show (4:3)</PresentationFormat>
  <Paragraphs>74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3" baseType="lpstr">
      <vt:lpstr>Arial</vt:lpstr>
      <vt:lpstr>Calibri</vt:lpstr>
      <vt:lpstr>Calibri Light</vt:lpstr>
      <vt:lpstr>Cambria</vt:lpstr>
      <vt:lpstr>Kozuka Gothic Pro R</vt:lpstr>
      <vt:lpstr>Mangal</vt:lpstr>
      <vt:lpstr>Myriad Pro</vt:lpstr>
      <vt:lpstr>Segoe UI</vt:lpstr>
      <vt:lpstr>Verdana</vt:lpstr>
      <vt:lpstr>Wingdings</vt:lpstr>
      <vt:lpstr>SQLintersection</vt:lpstr>
      <vt:lpstr> Microsoft Azure for ASP.NET Developers</vt:lpstr>
      <vt:lpstr>Goal</vt:lpstr>
      <vt:lpstr>Overview</vt:lpstr>
      <vt:lpstr>About Me</vt:lpstr>
      <vt:lpstr>Before Scott Guthrie… </vt:lpstr>
      <vt:lpstr>PowerPoint Presentation</vt:lpstr>
      <vt:lpstr>PowerPoint Presentation</vt:lpstr>
      <vt:lpstr>Orwell ASP.NET Controlling your Experience</vt:lpstr>
      <vt:lpstr>Orwell ASP.NET Controlling your Experience</vt:lpstr>
      <vt:lpstr>PowerPoint Presentation</vt:lpstr>
      <vt:lpstr>Review</vt:lpstr>
      <vt:lpstr>Questions?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SQLintersection Session SQL213  Session Name</dc:title>
  <dc:subject>From raw Ajax to ASP.NET</dc:subject>
  <dc:creator>Kimberly L. Tripp</dc:creator>
  <cp:lastModifiedBy>Javier Lozano</cp:lastModifiedBy>
  <cp:revision>75</cp:revision>
  <cp:lastPrinted>2012-12-21T20:05:00Z</cp:lastPrinted>
  <dcterms:created xsi:type="dcterms:W3CDTF">2014-10-22T19:18:01Z</dcterms:created>
  <dcterms:modified xsi:type="dcterms:W3CDTF">2015-05-17T01:56:14Z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0x0101003865B9DCC8F7FB4A82840FBDE1FC983A</vt:lpwstr>
  </property>
</Properties>
</file>