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17"/>
  </p:notesMasterIdLst>
  <p:handoutMasterIdLst>
    <p:handoutMasterId r:id="rId18"/>
  </p:handoutMasterIdLst>
  <p:sldIdLst>
    <p:sldId id="308" r:id="rId5"/>
    <p:sldId id="317" r:id="rId6"/>
    <p:sldId id="320" r:id="rId7"/>
    <p:sldId id="309" r:id="rId8"/>
    <p:sldId id="290" r:id="rId9"/>
    <p:sldId id="2597" r:id="rId10"/>
    <p:sldId id="1868" r:id="rId11"/>
    <p:sldId id="267" r:id="rId12"/>
    <p:sldId id="8411" r:id="rId13"/>
    <p:sldId id="8412" r:id="rId14"/>
    <p:sldId id="1869" r:id="rId15"/>
    <p:sldId id="298" r:id="rId1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88" d="100"/>
          <a:sy n="88" d="100"/>
        </p:scale>
        <p:origin x="3030" y="66"/>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r>
              <a:rPr lang="en-US" spc="60" baseline="0">
                <a:latin typeface="+mj-lt"/>
              </a:rPr>
              <a:t>RUNTIME PERFORMANCE</a:t>
            </a:r>
          </a:p>
        </c:rich>
      </c:tx>
      <c:layout>
        <c:manualLayout>
          <c:xMode val="edge"/>
          <c:yMode val="edge"/>
          <c:x val="0.39281875892420293"/>
          <c:y val="1.5637858393240833E-2"/>
        </c:manualLayout>
      </c:layout>
      <c:overlay val="0"/>
      <c:spPr>
        <a:noFill/>
        <a:ln>
          <a:noFill/>
        </a:ln>
        <a:effectLst/>
      </c:spPr>
      <c:txPr>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 .NET Core 2.0 </c:v>
                </c:pt>
              </c:strCache>
            </c:strRef>
          </c:tx>
          <c:spPr>
            <a:solidFill>
              <a:schemeClr val="accent1"/>
            </a:solidFill>
            <a:ln>
              <a:noFill/>
            </a:ln>
            <a:effectLst/>
          </c:spPr>
          <c:invertIfNegative val="0"/>
          <c:dLbls>
            <c:dLbl>
              <c:idx val="0"/>
              <c:tx>
                <c:rich>
                  <a:bodyPr/>
                  <a:lstStyle/>
                  <a:p>
                    <a:r>
                      <a:rPr lang="en-US"/>
                      <a:t>2.6MM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F9-4989-A3A8-5EE7E6958F03}"/>
                </c:ext>
              </c:extLst>
            </c:dLbl>
            <c:dLbl>
              <c:idx val="1"/>
              <c:tx>
                <c:rich>
                  <a:bodyPr/>
                  <a:lstStyle/>
                  <a:p>
                    <a:r>
                      <a:rPr lang="en-US"/>
                      <a:t>599K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FF9-4989-A3A8-5EE7E6958F03}"/>
                </c:ext>
              </c:extLst>
            </c:dLbl>
            <c:dLbl>
              <c:idx val="2"/>
              <c:tx>
                <c:rich>
                  <a:bodyPr/>
                  <a:lstStyle/>
                  <a:p>
                    <a:r>
                      <a:rPr lang="en-US"/>
                      <a:t>97K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FF9-4989-A3A8-5EE7E6958F0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Sheet2!$B$2:$B$4</c:f>
              <c:numCache>
                <c:formatCode>_(* #,##0_);_(* \(#,##0\);_(* "-"??_);_(@_)</c:formatCode>
                <c:ptCount val="3"/>
                <c:pt idx="0">
                  <c:v>2600000</c:v>
                </c:pt>
                <c:pt idx="1">
                  <c:v>599000</c:v>
                </c:pt>
                <c:pt idx="2">
                  <c:v>67000</c:v>
                </c:pt>
              </c:numCache>
            </c:numRef>
          </c:val>
          <c:extLst>
            <c:ext xmlns:c16="http://schemas.microsoft.com/office/drawing/2014/chart" uri="{C3380CC4-5D6E-409C-BE32-E72D297353CC}">
              <c16:uniqueId val="{00000000-3FF9-4989-A3A8-5EE7E6958F03}"/>
            </c:ext>
          </c:extLst>
        </c:ser>
        <c:ser>
          <c:idx val="1"/>
          <c:order val="1"/>
          <c:tx>
            <c:strRef>
              <c:f>Sheet2!$C$1</c:f>
              <c:strCache>
                <c:ptCount val="1"/>
                <c:pt idx="0">
                  <c:v> .NET Core 2.1 </c:v>
                </c:pt>
              </c:strCache>
            </c:strRef>
          </c:tx>
          <c:spPr>
            <a:solidFill>
              <a:schemeClr val="accent3"/>
            </a:solidFill>
            <a:ln>
              <a:noFill/>
            </a:ln>
            <a:effectLst/>
          </c:spPr>
          <c:invertIfNegative val="0"/>
          <c:dLbls>
            <c:dLbl>
              <c:idx val="0"/>
              <c:tx>
                <c:rich>
                  <a:bodyPr/>
                  <a:lstStyle/>
                  <a:p>
                    <a:r>
                      <a:rPr lang="en-US"/>
                      <a:t>3.0MM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FF9-4989-A3A8-5EE7E6958F03}"/>
                </c:ext>
              </c:extLst>
            </c:dLbl>
            <c:dLbl>
              <c:idx val="1"/>
              <c:tx>
                <c:rich>
                  <a:bodyPr/>
                  <a:lstStyle/>
                  <a:p>
                    <a:r>
                      <a:rPr lang="en-US"/>
                      <a:t>712K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F9-4989-A3A8-5EE7E6958F03}"/>
                </c:ext>
              </c:extLst>
            </c:dLbl>
            <c:dLbl>
              <c:idx val="2"/>
              <c:tx>
                <c:rich>
                  <a:bodyPr/>
                  <a:lstStyle/>
                  <a:p>
                    <a:r>
                      <a:rPr lang="en-US"/>
                      <a:t>240K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FF9-4989-A3A8-5EE7E6958F0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Sheet2!$C$2:$C$4</c:f>
              <c:numCache>
                <c:formatCode>_(* #,##0_);_(* \(#,##0\);_(* "-"??_);_(@_)</c:formatCode>
                <c:ptCount val="3"/>
                <c:pt idx="0">
                  <c:v>2900000</c:v>
                </c:pt>
                <c:pt idx="1">
                  <c:v>662000</c:v>
                </c:pt>
                <c:pt idx="2">
                  <c:v>216000</c:v>
                </c:pt>
              </c:numCache>
            </c:numRef>
          </c:val>
          <c:extLst>
            <c:ext xmlns:c16="http://schemas.microsoft.com/office/drawing/2014/chart" uri="{C3380CC4-5D6E-409C-BE32-E72D297353CC}">
              <c16:uniqueId val="{00000001-3FF9-4989-A3A8-5EE7E6958F03}"/>
            </c:ext>
          </c:extLst>
        </c:ser>
        <c:dLbls>
          <c:showLegendKey val="0"/>
          <c:showVal val="0"/>
          <c:showCatName val="0"/>
          <c:showSerName val="0"/>
          <c:showPercent val="0"/>
          <c:showBubbleSize val="0"/>
        </c:dLbls>
        <c:gapWidth val="219"/>
        <c:overlap val="-27"/>
        <c:axId val="863012408"/>
        <c:axId val="863012736"/>
      </c:barChart>
      <c:catAx>
        <c:axId val="863012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63012736"/>
        <c:crosses val="autoZero"/>
        <c:auto val="1"/>
        <c:lblAlgn val="ctr"/>
        <c:lblOffset val="100"/>
        <c:noMultiLvlLbl val="0"/>
      </c:catAx>
      <c:valAx>
        <c:axId val="863012736"/>
        <c:scaling>
          <c:orientation val="minMax"/>
          <c:max val="3000000"/>
          <c:min val="0"/>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63012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5/6/2019</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chempower.com/benchmarks/#section=data-r14&amp;hw=ph&amp;test=plain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1</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2D783C66-F127-46DC-9F52-CFBF74E00FB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871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&lt;talk to the journey, key milestones below&gt;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Dec 2001-Feb 2002.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A new platform is born. </a:t>
            </a:r>
            <a:r>
              <a:rPr lang="en-US" b="0"/>
              <a:t>Along with HP,</a:t>
            </a:r>
            <a:r>
              <a:rPr lang="en-US" b="0" baseline="0"/>
              <a:t> Intel and others, the ECMA-335 standard was created that defined a common language infrastructure to support multiple programming languages. C# and Visual Basic.NET were released and F# came later in 2007, but there are over 20 other .NET languages today. Visual Studio .NET was released and included C#, VB, C++ development all in one box. This was the first IDE that was truly integrated across multiple languages.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Mono project begins. </a:t>
            </a:r>
            <a:r>
              <a:rPr lang="en-US"/>
              <a:t>The CLI</a:t>
            </a:r>
            <a:r>
              <a:rPr lang="en-US" baseline="0"/>
              <a:t> 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 Later, Miguel started Xamarin which focused on cross-platform, native, mobile development with C#, built upon Mono. This allows developers to use C# and .NET to build apps for iOS and Android. Unity games development also emerged from Mono.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2008.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a:t>ASP.NET MVC web development stack is released to </a:t>
            </a:r>
            <a:r>
              <a:rPr lang="en-US" b="1" baseline="0" err="1"/>
              <a:t>CodePlex</a:t>
            </a:r>
            <a:r>
              <a:rPr lang="en-US" b="1" baseline="0"/>
              <a:t> as open source. </a:t>
            </a:r>
            <a:r>
              <a:rPr lang="en-US" b="0" baseline="0"/>
              <a:t>This was the first application development framework from Microsoft to be released as open source. The underlying runtime and compilers were still closed however.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2014.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Hell</a:t>
            </a:r>
            <a:r>
              <a:rPr lang="en-US" b="1" baseline="0"/>
              <a:t> freezes over &amp; pigs fly. </a:t>
            </a:r>
            <a:r>
              <a:rPr lang="en-US"/>
              <a:t>Early 2014 at Microsoft’s BUILD</a:t>
            </a:r>
            <a:r>
              <a:rPr lang="en-US" baseline="0"/>
              <a:t> conference</a:t>
            </a:r>
            <a:r>
              <a:rPr lang="en-US"/>
              <a:t>, Anders Hejlsberg, the father of C#,</a:t>
            </a:r>
            <a:r>
              <a:rPr lang="en-US" baseline="0"/>
              <a:t> releases </a:t>
            </a:r>
            <a:r>
              <a:rPr lang="en-US"/>
              <a:t>the .NET Compiler</a:t>
            </a:r>
            <a:r>
              <a:rPr lang="en-US" baseline="0"/>
              <a:t> Platform “Roslyn” as open source on stage. Later in November, .NET Core project begins in the open. The technology world is shocked, and the .NET community is excited. .NET Core is a new cloud-native implementation of .NET that is geared for cross-platform, hyper-scale services as well as small IoT devices. It’s meant to bring .NET into the next 15 years of computing. And the community has been extremely supportive….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2016.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Mono comes home. </a:t>
            </a:r>
            <a:r>
              <a:rPr lang="en-US"/>
              <a:t>In</a:t>
            </a:r>
            <a:r>
              <a:rPr lang="en-US" baseline="0"/>
              <a:t> early 2016, Microsoft finally acquires Xamarin and brings Miguel de Icaza into Developer Division. Mono joins the .NET foundation and is officially supported and contributed to by Microsoft. The Microsoft community officially meets the Mono community.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2017.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a:t>.NET Core 2.0 Released. </a:t>
            </a:r>
            <a:r>
              <a:rPr lang="en-US" b="0" baseline="0"/>
              <a:t>Our cross platform and open source implementation of .NET finally releases to the world with unified tooling support across multiple operating systems and editors. </a:t>
            </a:r>
            <a:endParaRPr lang="en-US" b="1" baseline="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2018.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err="1"/>
              <a:t>Winforms</a:t>
            </a:r>
            <a:r>
              <a:rPr lang="en-US" b="1" baseline="0"/>
              <a:t> and WPF go open source. </a:t>
            </a:r>
            <a:r>
              <a:rPr lang="en-US" b="0" baseline="0"/>
              <a:t>At Microsoft Connect 2018 we announced the open sourcing of Windows Forms and WPF desktop frameworks. We’ve seen incredible contributions and activity since. The community now has the power to guide the direction of these frameworks. </a:t>
            </a:r>
            <a:endParaRPr lang="en-US" b="1" baseline="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a:t>.NET Core 3.0 released. </a:t>
            </a:r>
            <a:r>
              <a:rPr lang="en-US" b="0" baseline="0"/>
              <a:t>.NET Core 3.0 brings Windows desktop workloads to the .NET Core runtime which will allow self contained EXEs, side-by-side installs, and faster performance. </a:t>
            </a:r>
            <a:endParaRPr lang="en-US" b="1" baseline="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5/6/2019 2:12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08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ANIMATED SLIDE – shows progression of entire .NET platform into .NET Core specific workloads. </a:t>
            </a:r>
          </a:p>
          <a:p>
            <a:endParaRPr lang="en-US"/>
          </a:p>
          <a:p>
            <a:r>
              <a:rPr lang="en-US"/>
              <a:t>.NET Core is our cross-platform, open source implementation of .NET and is perfectly suited for requirements of cloud-native, cross-platform services. We’ve made significant investments in the core performance as well as the web stack so that you can easily take advantage of cloud patterns and scale.  </a:t>
            </a:r>
          </a:p>
          <a:p>
            <a:endParaRPr lang="en-US"/>
          </a:p>
          <a:p>
            <a:r>
              <a:rPr lang="en-US"/>
              <a:t>.NET Core 3 will expand on the supported workloads to include IoT, AI and Windows Desktop.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68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free tools that can help you build </a:t>
            </a:r>
            <a:r>
              <a:rPr lang="en-US"/>
              <a:t>your apps.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12</a:t>
            </a:fld>
            <a:endParaRPr lang="en-US"/>
          </a:p>
        </p:txBody>
      </p:sp>
      <p:sp>
        <p:nvSpPr>
          <p:cNvPr id="5" name="Header Placeholder 10">
            <a:extLst>
              <a:ext uri="{FF2B5EF4-FFF2-40B4-BE49-F238E27FC236}">
                <a16:creationId xmlns:a16="http://schemas.microsoft.com/office/drawing/2014/main" id="{5DA3948D-156A-44E9-AF62-E5BCD2B66E49}"/>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19037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slide bullet points.)</a:t>
            </a:r>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3570C16-3FD0-4809-9C21-C1C051908DA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92178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made significant investments in the platform especially in terms of performance. </a:t>
            </a:r>
          </a:p>
          <a:p>
            <a:r>
              <a:rPr lang="en-US" dirty="0"/>
              <a:t>The popular </a:t>
            </a:r>
            <a:r>
              <a:rPr lang="en-US" u="sng" dirty="0" err="1">
                <a:hlinkClick r:id="rId3"/>
              </a:rPr>
              <a:t>TechEmpower</a:t>
            </a:r>
            <a:r>
              <a:rPr lang="en-US" dirty="0"/>
              <a:t> benchmark compares web application frameworks with tasks like JSON serialization, database access, and server side template rendering - .NET performs faster than any other popular framework. </a:t>
            </a:r>
          </a:p>
          <a:p>
            <a:r>
              <a:rPr lang="en-US" dirty="0"/>
              <a:t>https://www.techempower.com/benchmarks/#section=data-r16&amp;hw=ph&amp;test=plaintext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the latest benchmarks on raw platform performance, .NET is more than 8 times faster than Node.js</a:t>
            </a:r>
          </a:p>
          <a:p>
            <a:endParaRPr lang="en-US" dirty="0"/>
          </a:p>
        </p:txBody>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6</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413578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numbers show the micro framework tests (as opposed to the raw platform tests) which makes them more realistic. </a:t>
            </a:r>
          </a:p>
          <a:p>
            <a:r>
              <a:rPr lang="en-US"/>
              <a:t>Call out the incredible performance increase in the REAL WORLD data access scenario. </a:t>
            </a:r>
          </a:p>
          <a:p>
            <a:endParaRPr lang="en-US"/>
          </a:p>
        </p:txBody>
      </p:sp>
      <p:sp>
        <p:nvSpPr>
          <p:cNvPr id="4" name="Slide Number Placeholder 3"/>
          <p:cNvSpPr>
            <a:spLocks noGrp="1"/>
          </p:cNvSpPr>
          <p:nvPr>
            <p:ph type="sldNum" sz="quarter" idx="10"/>
          </p:nvPr>
        </p:nvSpPr>
        <p:spPr/>
        <p:txBody>
          <a:bodyPr/>
          <a:lstStyle/>
          <a:p>
            <a:pPr marL="0" marR="0" lvl="0" indent="0" algn="r" defTabSz="914295" rtl="0" eaLnBrk="1" fontAlgn="auto" latinLnBrk="0" hangingPunct="1">
              <a:lnSpc>
                <a:spcPct val="100000"/>
              </a:lnSpc>
              <a:spcBef>
                <a:spcPts val="0"/>
              </a:spcBef>
              <a:spcAft>
                <a:spcPts val="0"/>
              </a:spcAft>
              <a:buClrTx/>
              <a:buSzTx/>
              <a:buFontTx/>
              <a:buNone/>
              <a:tabLst/>
              <a:defRPr/>
            </a:pPr>
            <a:fld id="{CC8195A8-0CC9-4EC5-84EE-12317B82121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295"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35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companies taking a bet on .NET because it’s a completely open source project. More than 16,000 contributors* from 3300 companies have contributed to .NET Core and related open source repositories, with over half of the contributions coming from outside Microsoft. </a:t>
            </a:r>
          </a:p>
          <a:p>
            <a:endParaRPr lang="en-US" dirty="0"/>
          </a:p>
          <a:p>
            <a:r>
              <a:rPr lang="en-US" dirty="0"/>
              <a:t>Samsung is a big partner and are releasing their new Smart TVs that support .NET. They plan to expand to all their IoT devices too. </a:t>
            </a:r>
            <a:r>
              <a:rPr lang="en-US" dirty="0" err="1"/>
              <a:t>Illyriad</a:t>
            </a:r>
            <a:r>
              <a:rPr lang="en-US" dirty="0"/>
              <a:t> Games, specifically Ben Adams, contributed many performance enhancements to the platform. They build a MMO with hundreds of thousands of concurrent users so performance is super important to them. These enhancements not only benefit them but everyone that uses .NET. </a:t>
            </a:r>
          </a:p>
          <a:p>
            <a:endParaRPr lang="en-US" dirty="0"/>
          </a:p>
          <a:p>
            <a:pPr defTabSz="966501">
              <a:defRPr/>
            </a:pPr>
            <a:r>
              <a:rPr lang="en-US" dirty="0"/>
              <a:t>*contributor = Submitted a Pull Request or </a:t>
            </a:r>
            <a:r>
              <a:rPr lang="en-US" i="1" dirty="0"/>
              <a:t>Created </a:t>
            </a:r>
            <a:r>
              <a:rPr lang="en-US" dirty="0"/>
              <a:t>an Issue</a:t>
            </a:r>
          </a:p>
          <a:p>
            <a:endParaRPr lang="en-US" dirty="0"/>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8</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90CD7AC4-82E9-4367-8CA7-1036982E541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01214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Jim </a:t>
            </a:r>
            <a:r>
              <a:rPr lang="en-US" b="1" err="1"/>
              <a:t>Zemlin</a:t>
            </a:r>
            <a:r>
              <a:rPr lang="en-US" b="1"/>
              <a:t>, Executive</a:t>
            </a:r>
            <a:r>
              <a:rPr lang="en-US" b="1" baseline="0"/>
              <a:t> director of Linux foundation said “There are 10’s of millions of open source projects, invest in the ones with sustainable ecosystems”. .NET is one of those projects. </a:t>
            </a:r>
            <a:r>
              <a:rPr lang="en-US"/>
              <a:t>CNCF</a:t>
            </a:r>
            <a:r>
              <a:rPr lang="en-US" baseline="0"/>
              <a:t> tracks the top 30 highest velocity open source projects. </a:t>
            </a:r>
            <a:r>
              <a:rPr lang="en-US"/>
              <a:t>This is a logarithmic</a:t>
            </a:r>
            <a:r>
              <a:rPr lang="en-US" baseline="0"/>
              <a:t> scale to measure OSS project velocity with commits on the X axis and PRs and issues on the Y axis, with # of authors indicated by the size of the circle. The farther upper right the more activity a project has. Linux Kernel is #1, followed by Chromium, Kubernetes and Microsoft Docs. Notice .NET is the #1 application framework. </a:t>
            </a:r>
          </a:p>
          <a:p>
            <a:endParaRPr lang="en-US" baseline="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AD7DCF-4954-42D1-825D-68A0F61615A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685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00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4109685"/>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277895"/>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70" r:id="rId16"/>
    <p:sldLayoutId id="2147483771" r:id="rId17"/>
    <p:sldLayoutId id="2147483772"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www.visualstudio.com/" TargetMode="External"/><Relationship Id="rId7" Type="http://schemas.openxmlformats.org/officeDocument/2006/relationships/image" Target="../media/image37.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hyperlink" Target="http://www.dot.net/customer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www.techempower.com/benchmarks/#section=data-r16&amp;hw=ph&amp;test=plaintext"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hyperlink" Target="https://www.techempower.com/benchmarks/#section=data-r16&amp;hw=ph&amp;test=fortune&amp;a=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microsoft.com/office/2007/relationships/hdphoto" Target="../media/hdphoto2.wdp"/><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hyperlink" Target="https://raw.githubusercontent.com/cncf/velocity/master/charts/top30_20170801_20180801.png" TargetMode="External"/><Relationship Id="rId4" Type="http://schemas.openxmlformats.org/officeDocument/2006/relationships/hyperlink" Target="https://www.cncf.io/blog/2017/06/05/30-highest-velocity-open-source-proje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0220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spTree>
    <p:extLst>
      <p:ext uri="{BB962C8B-B14F-4D97-AF65-F5344CB8AC3E}">
        <p14:creationId xmlns:p14="http://schemas.microsoft.com/office/powerpoint/2010/main" val="41975623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91601B72-465B-44F0-8D16-C069E4D1114C}"/>
              </a:ext>
            </a:extLst>
          </p:cNvPr>
          <p:cNvCxnSpPr>
            <a:cxnSpLocks/>
          </p:cNvCxnSpPr>
          <p:nvPr/>
        </p:nvCxnSpPr>
        <p:spPr>
          <a:xfrm flipV="1">
            <a:off x="489098" y="2168117"/>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Oval 21">
            <a:extLst>
              <a:ext uri="{FF2B5EF4-FFF2-40B4-BE49-F238E27FC236}">
                <a16:creationId xmlns:a16="http://schemas.microsoft.com/office/drawing/2014/main" id="{18ECB737-1804-4C39-BFE9-20889E110C03}"/>
              </a:ext>
            </a:extLst>
          </p:cNvPr>
          <p:cNvSpPr/>
          <p:nvPr/>
        </p:nvSpPr>
        <p:spPr>
          <a:xfrm>
            <a:off x="1359862" y="1949988"/>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sp>
        <p:nvSpPr>
          <p:cNvPr id="23" name="Oval 22">
            <a:extLst>
              <a:ext uri="{FF2B5EF4-FFF2-40B4-BE49-F238E27FC236}">
                <a16:creationId xmlns:a16="http://schemas.microsoft.com/office/drawing/2014/main" id="{2DD62171-F79B-47AE-9822-7252CDC88172}"/>
              </a:ext>
            </a:extLst>
          </p:cNvPr>
          <p:cNvSpPr/>
          <p:nvPr/>
        </p:nvSpPr>
        <p:spPr>
          <a:xfrm>
            <a:off x="2944793" y="1956391"/>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3"/>
          <a:stretch>
            <a:fillRect/>
          </a:stretch>
        </p:blipFill>
        <p:spPr>
          <a:xfrm>
            <a:off x="4741272" y="1788733"/>
            <a:ext cx="832395" cy="794689"/>
          </a:xfrm>
          <a:prstGeom prst="rect">
            <a:avLst/>
          </a:prstGeom>
        </p:spPr>
      </p:pic>
      <p:sp>
        <p:nvSpPr>
          <p:cNvPr id="24" name="Oval 23">
            <a:extLst>
              <a:ext uri="{FF2B5EF4-FFF2-40B4-BE49-F238E27FC236}">
                <a16:creationId xmlns:a16="http://schemas.microsoft.com/office/drawing/2014/main" id="{7B7D7169-DADC-4577-8093-97C61A3395B9}"/>
              </a:ext>
            </a:extLst>
          </p:cNvPr>
          <p:cNvSpPr/>
          <p:nvPr/>
        </p:nvSpPr>
        <p:spPr>
          <a:xfrm>
            <a:off x="5968387" y="1956391"/>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sp>
        <p:nvSpPr>
          <p:cNvPr id="25" name="Oval 24">
            <a:extLst>
              <a:ext uri="{FF2B5EF4-FFF2-40B4-BE49-F238E27FC236}">
                <a16:creationId xmlns:a16="http://schemas.microsoft.com/office/drawing/2014/main" id="{6382F7EC-7B52-40C6-8015-77A5FD3675C5}"/>
              </a:ext>
            </a:extLst>
          </p:cNvPr>
          <p:cNvSpPr/>
          <p:nvPr/>
        </p:nvSpPr>
        <p:spPr>
          <a:xfrm>
            <a:off x="8640033" y="1956391"/>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grpSp>
        <p:nvGrpSpPr>
          <p:cNvPr id="4" name="Group 3">
            <a:extLst>
              <a:ext uri="{FF2B5EF4-FFF2-40B4-BE49-F238E27FC236}">
                <a16:creationId xmlns:a16="http://schemas.microsoft.com/office/drawing/2014/main" id="{B4FBE9EE-B643-4E63-AEA7-53851E6E6B26}"/>
              </a:ext>
            </a:extLst>
          </p:cNvPr>
          <p:cNvGrpSpPr/>
          <p:nvPr/>
        </p:nvGrpSpPr>
        <p:grpSpPr>
          <a:xfrm>
            <a:off x="10605263" y="1757102"/>
            <a:ext cx="868793" cy="794689"/>
            <a:chOff x="8570902" y="4107252"/>
            <a:chExt cx="868793" cy="794689"/>
          </a:xfrm>
        </p:grpSpPr>
        <p:sp>
          <p:nvSpPr>
            <p:cNvPr id="12" name="Oval 11">
              <a:extLst>
                <a:ext uri="{FF2B5EF4-FFF2-40B4-BE49-F238E27FC236}">
                  <a16:creationId xmlns:a16="http://schemas.microsoft.com/office/drawing/2014/main" id="{3D12C5B5-825E-4D77-B35A-76E9A4C8C08E}"/>
                </a:ext>
              </a:extLst>
            </p:cNvPr>
            <p:cNvSpPr/>
            <p:nvPr/>
          </p:nvSpPr>
          <p:spPr>
            <a:xfrm>
              <a:off x="8615365" y="4107252"/>
              <a:ext cx="779869" cy="794689"/>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Box 2">
              <a:extLst>
                <a:ext uri="{FF2B5EF4-FFF2-40B4-BE49-F238E27FC236}">
                  <a16:creationId xmlns:a16="http://schemas.microsoft.com/office/drawing/2014/main" id="{E89949B5-AB8E-491C-81B7-D922A1FCCAFE}"/>
                </a:ext>
              </a:extLst>
            </p:cNvPr>
            <p:cNvSpPr txBox="1"/>
            <p:nvPr/>
          </p:nvSpPr>
          <p:spPr>
            <a:xfrm>
              <a:off x="8570902" y="4257180"/>
              <a:ext cx="868793" cy="544765"/>
            </a:xfrm>
            <a:prstGeom prst="rect">
              <a:avLst/>
            </a:prstGeom>
            <a:noFill/>
          </p:spPr>
          <p:txBody>
            <a:bodyPr wrap="square" lIns="182880" tIns="146304" rIns="182880" bIns="146304" rtlCol="0">
              <a:spAutoFit/>
            </a:bodyPr>
            <a:lstStyle/>
            <a:p>
              <a:pPr>
                <a:lnSpc>
                  <a:spcPct val="90000"/>
                </a:lnSpc>
                <a:spcAft>
                  <a:spcPts val="600"/>
                </a:spcAft>
              </a:pPr>
              <a:r>
                <a:rPr lang="en-US">
                  <a:solidFill>
                    <a:schemeClr val="bg1"/>
                  </a:solidFill>
                </a:rPr>
                <a:t>.NET</a:t>
              </a:r>
            </a:p>
          </p:txBody>
        </p:sp>
      </p:grpSp>
      <p:sp>
        <p:nvSpPr>
          <p:cNvPr id="26" name="TextBox 25">
            <a:extLst>
              <a:ext uri="{FF2B5EF4-FFF2-40B4-BE49-F238E27FC236}">
                <a16:creationId xmlns:a16="http://schemas.microsoft.com/office/drawing/2014/main" id="{4DA1DD16-C252-4274-BA9E-5B02883CF043}"/>
              </a:ext>
            </a:extLst>
          </p:cNvPr>
          <p:cNvSpPr txBox="1"/>
          <p:nvPr/>
        </p:nvSpPr>
        <p:spPr>
          <a:xfrm>
            <a:off x="160816" y="3128208"/>
            <a:ext cx="1478812"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2001</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ECMA 335</a:t>
            </a:r>
          </a:p>
        </p:txBody>
      </p:sp>
      <p:cxnSp>
        <p:nvCxnSpPr>
          <p:cNvPr id="28" name="Straight Connector 27">
            <a:extLst>
              <a:ext uri="{FF2B5EF4-FFF2-40B4-BE49-F238E27FC236}">
                <a16:creationId xmlns:a16="http://schemas.microsoft.com/office/drawing/2014/main" id="{D744A6AD-C2DE-4C12-A8A8-B56A26A5ED7D}"/>
              </a:ext>
            </a:extLst>
          </p:cNvPr>
          <p:cNvCxnSpPr>
            <a:stCxn id="19" idx="4"/>
            <a:endCxn id="26" idx="0"/>
          </p:cNvCxnSpPr>
          <p:nvPr/>
        </p:nvCxnSpPr>
        <p:spPr>
          <a:xfrm flipH="1">
            <a:off x="900222" y="2388096"/>
            <a:ext cx="1" cy="7401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7A58F6C-F699-49B2-8B2B-7F6D91FA7DDC}"/>
              </a:ext>
            </a:extLst>
          </p:cNvPr>
          <p:cNvSpPr txBox="1"/>
          <p:nvPr/>
        </p:nvSpPr>
        <p:spPr>
          <a:xfrm>
            <a:off x="552569" y="4316982"/>
            <a:ext cx="2037681" cy="1474401"/>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2002</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NET 1.0 for Windows released. Mono project begins</a:t>
            </a:r>
          </a:p>
        </p:txBody>
      </p:sp>
      <p:cxnSp>
        <p:nvCxnSpPr>
          <p:cNvPr id="32" name="Straight Connector 31">
            <a:extLst>
              <a:ext uri="{FF2B5EF4-FFF2-40B4-BE49-F238E27FC236}">
                <a16:creationId xmlns:a16="http://schemas.microsoft.com/office/drawing/2014/main" id="{407786BC-F7D2-4FB4-807A-5CDC998104B9}"/>
              </a:ext>
            </a:extLst>
          </p:cNvPr>
          <p:cNvCxnSpPr>
            <a:stCxn id="22" idx="4"/>
            <a:endCxn id="30" idx="0"/>
          </p:cNvCxnSpPr>
          <p:nvPr/>
        </p:nvCxnSpPr>
        <p:spPr>
          <a:xfrm flipH="1">
            <a:off x="1571410" y="2388096"/>
            <a:ext cx="1" cy="19288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18EAFA9-E8B3-490C-9526-6CD68992D369}"/>
              </a:ext>
            </a:extLst>
          </p:cNvPr>
          <p:cNvGrpSpPr/>
          <p:nvPr/>
        </p:nvGrpSpPr>
        <p:grpSpPr>
          <a:xfrm>
            <a:off x="7262709" y="1788733"/>
            <a:ext cx="779869" cy="794690"/>
            <a:chOff x="6269195" y="1881751"/>
            <a:chExt cx="670912" cy="670912"/>
          </a:xfrm>
          <a:solidFill>
            <a:schemeClr val="tx2"/>
          </a:solidFill>
        </p:grpSpPr>
        <p:sp>
          <p:nvSpPr>
            <p:cNvPr id="14" name="Oval 13">
              <a:extLst>
                <a:ext uri="{FF2B5EF4-FFF2-40B4-BE49-F238E27FC236}">
                  <a16:creationId xmlns:a16="http://schemas.microsoft.com/office/drawing/2014/main" id="{1D84704B-6951-41A7-A82E-20E8AE73B860}"/>
                </a:ext>
              </a:extLst>
            </p:cNvPr>
            <p:cNvSpPr/>
            <p:nvPr/>
          </p:nvSpPr>
          <p:spPr>
            <a:xfrm>
              <a:off x="6269195" y="1881751"/>
              <a:ext cx="670912" cy="670912"/>
            </a:xfrm>
            <a:prstGeom prst="ellipse">
              <a:avLst/>
            </a:prstGeom>
            <a:grpFill/>
          </p:spPr>
          <p:style>
            <a:lnRef idx="3">
              <a:schemeClr val="lt1"/>
            </a:lnRef>
            <a:fillRef idx="1">
              <a:schemeClr val="accent2"/>
            </a:fillRef>
            <a:effectRef idx="1">
              <a:schemeClr val="accent2"/>
            </a:effectRef>
            <a:fontRef idx="minor">
              <a:schemeClr val="lt1"/>
            </a:fontRef>
          </p:style>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422195" y="1996378"/>
              <a:ext cx="405428" cy="483812"/>
            </a:xfrm>
            <a:prstGeom prst="rect">
              <a:avLst/>
            </a:prstGeom>
            <a:grpFill/>
          </p:spPr>
        </p:pic>
      </p:grpSp>
      <p:sp>
        <p:nvSpPr>
          <p:cNvPr id="33" name="TextBox 32">
            <a:extLst>
              <a:ext uri="{FF2B5EF4-FFF2-40B4-BE49-F238E27FC236}">
                <a16:creationId xmlns:a16="http://schemas.microsoft.com/office/drawing/2014/main" id="{3111A18C-F22E-40D7-8CA2-625F014BE249}"/>
              </a:ext>
            </a:extLst>
          </p:cNvPr>
          <p:cNvSpPr txBox="1"/>
          <p:nvPr/>
        </p:nvSpPr>
        <p:spPr>
          <a:xfrm>
            <a:off x="2226369" y="3128208"/>
            <a:ext cx="1863342" cy="1252802"/>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2008</a:t>
            </a:r>
          </a:p>
          <a:p>
            <a:pPr lvl="0" algn="ctr" defTabSz="913950">
              <a:lnSpc>
                <a:spcPct val="90000"/>
              </a:lnSpc>
              <a:spcAft>
                <a:spcPts val="575"/>
              </a:spcAft>
              <a:defRPr/>
            </a:pPr>
            <a:r>
              <a:rPr lang="en-US" sz="1600">
                <a:solidFill>
                  <a:srgbClr val="1A1A1A"/>
                </a:solidFill>
                <a:latin typeface="Segoe UI" panose="020B0502040204020203" pitchFamily="34" charset="0"/>
                <a:cs typeface="Segoe UI" panose="020B0502040204020203" pitchFamily="34" charset="0"/>
              </a:rPr>
              <a:t>ASP.NET MVC (web platform) open source</a:t>
            </a:r>
          </a:p>
        </p:txBody>
      </p:sp>
      <p:cxnSp>
        <p:nvCxnSpPr>
          <p:cNvPr id="35" name="Straight Connector 34">
            <a:extLst>
              <a:ext uri="{FF2B5EF4-FFF2-40B4-BE49-F238E27FC236}">
                <a16:creationId xmlns:a16="http://schemas.microsoft.com/office/drawing/2014/main" id="{118F4DE6-59B9-4E47-B863-820BBE9EF26A}"/>
              </a:ext>
            </a:extLst>
          </p:cNvPr>
          <p:cNvCxnSpPr>
            <a:cxnSpLocks/>
            <a:stCxn id="23" idx="4"/>
            <a:endCxn id="33" idx="0"/>
          </p:cNvCxnSpPr>
          <p:nvPr/>
        </p:nvCxnSpPr>
        <p:spPr>
          <a:xfrm>
            <a:off x="3156342" y="2394499"/>
            <a:ext cx="1698" cy="73370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0318BE7-9FBC-4299-86E5-3ECF68990869}"/>
              </a:ext>
            </a:extLst>
          </p:cNvPr>
          <p:cNvSpPr txBox="1"/>
          <p:nvPr/>
        </p:nvSpPr>
        <p:spPr>
          <a:xfrm>
            <a:off x="4144618" y="3093562"/>
            <a:ext cx="2035982" cy="2071488"/>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April 2014</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Compiler Platform (“Roslyn”) open source</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Foundation founded</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B9FE36BB-B495-4A6E-BB39-E671D744B0C4}"/>
              </a:ext>
            </a:extLst>
          </p:cNvPr>
          <p:cNvCxnSpPr>
            <a:stCxn id="11" idx="2"/>
            <a:endCxn id="39" idx="0"/>
          </p:cNvCxnSpPr>
          <p:nvPr/>
        </p:nvCxnSpPr>
        <p:spPr>
          <a:xfrm>
            <a:off x="5157470" y="2583422"/>
            <a:ext cx="5139" cy="5101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4B3D479-BC14-44A9-8536-73543DB5EFF4}"/>
              </a:ext>
            </a:extLst>
          </p:cNvPr>
          <p:cNvSpPr txBox="1"/>
          <p:nvPr/>
        </p:nvSpPr>
        <p:spPr>
          <a:xfrm>
            <a:off x="5301307" y="4786512"/>
            <a:ext cx="1726811" cy="1551345"/>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2014</a:t>
            </a:r>
          </a:p>
          <a:p>
            <a:pPr lvl="0" algn="ctr" defTabSz="895601">
              <a:lnSpc>
                <a:spcPct val="90000"/>
              </a:lnSpc>
              <a:spcAft>
                <a:spcPts val="588"/>
              </a:spcAft>
              <a:defRPr/>
            </a:pPr>
            <a:r>
              <a:rPr lang="en-US" sz="1600">
                <a:solidFill>
                  <a:srgbClr val="1A1A1A"/>
                </a:solidFill>
                <a:latin typeface="Segoe UI" panose="020B0502040204020203" pitchFamily="34" charset="0"/>
                <a:cs typeface="Segoe UI" panose="020B0502040204020203" pitchFamily="34" charset="0"/>
              </a:rPr>
              <a:t>.NET Core (cross-platform) project begins</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5" name="Straight Connector 44">
            <a:extLst>
              <a:ext uri="{FF2B5EF4-FFF2-40B4-BE49-F238E27FC236}">
                <a16:creationId xmlns:a16="http://schemas.microsoft.com/office/drawing/2014/main" id="{150C137E-810D-4BE6-B591-3BFC138B57D7}"/>
              </a:ext>
            </a:extLst>
          </p:cNvPr>
          <p:cNvCxnSpPr>
            <a:cxnSpLocks/>
            <a:stCxn id="24" idx="4"/>
            <a:endCxn id="43" idx="0"/>
          </p:cNvCxnSpPr>
          <p:nvPr/>
        </p:nvCxnSpPr>
        <p:spPr>
          <a:xfrm flipH="1">
            <a:off x="6164713" y="2394499"/>
            <a:ext cx="15223" cy="2392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A27274A-C240-41FC-A3E4-5E19281C1865}"/>
              </a:ext>
            </a:extLst>
          </p:cNvPr>
          <p:cNvSpPr txBox="1"/>
          <p:nvPr/>
        </p:nvSpPr>
        <p:spPr>
          <a:xfrm>
            <a:off x="6637652" y="3580886"/>
            <a:ext cx="2035982" cy="1329746"/>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2016</a:t>
            </a:r>
          </a:p>
          <a:p>
            <a:pPr lvl="0" algn="ctr" defTabSz="895601">
              <a:lnSpc>
                <a:spcPct val="90000"/>
              </a:lnSpc>
              <a:spcAft>
                <a:spcPts val="588"/>
              </a:spcAft>
              <a:defRPr/>
            </a:pPr>
            <a:r>
              <a:rPr lang="en-US" sz="1600" dirty="0">
                <a:solidFill>
                  <a:srgbClr val="1A1A1A"/>
                </a:solidFill>
                <a:latin typeface="Segoe UI" panose="020B0502040204020203" pitchFamily="34" charset="0"/>
                <a:cs typeface="Segoe UI" panose="020B0502040204020203" pitchFamily="34" charset="0"/>
              </a:rPr>
              <a:t>Mono project joins .NET Foundation</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8" name="Straight Connector 47">
            <a:extLst>
              <a:ext uri="{FF2B5EF4-FFF2-40B4-BE49-F238E27FC236}">
                <a16:creationId xmlns:a16="http://schemas.microsoft.com/office/drawing/2014/main" id="{A88A0202-4992-4F62-807D-1E2CD49755AA}"/>
              </a:ext>
            </a:extLst>
          </p:cNvPr>
          <p:cNvCxnSpPr>
            <a:stCxn id="14" idx="4"/>
            <a:endCxn id="46" idx="0"/>
          </p:cNvCxnSpPr>
          <p:nvPr/>
        </p:nvCxnSpPr>
        <p:spPr>
          <a:xfrm>
            <a:off x="7652644" y="2583423"/>
            <a:ext cx="2999" cy="9974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7B483AF-2DC5-4155-924B-704BB69BBC5A}"/>
              </a:ext>
            </a:extLst>
          </p:cNvPr>
          <p:cNvSpPr txBox="1"/>
          <p:nvPr/>
        </p:nvSpPr>
        <p:spPr>
          <a:xfrm>
            <a:off x="8075352" y="2628269"/>
            <a:ext cx="1552457" cy="1329746"/>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Aug. 2017</a:t>
            </a:r>
          </a:p>
          <a:p>
            <a:pPr lvl="0" algn="ctr" defTabSz="895601">
              <a:lnSpc>
                <a:spcPct val="90000"/>
              </a:lnSpc>
              <a:spcAft>
                <a:spcPts val="588"/>
              </a:spcAft>
              <a:defRPr/>
            </a:pPr>
            <a:r>
              <a:rPr lang="en-US" sz="1600" dirty="0">
                <a:solidFill>
                  <a:srgbClr val="1A1A1A"/>
                </a:solidFill>
                <a:latin typeface="Segoe UI" panose="020B0502040204020203" pitchFamily="34" charset="0"/>
                <a:cs typeface="Segoe UI" panose="020B0502040204020203" pitchFamily="34" charset="0"/>
              </a:rPr>
              <a:t>.NET Core 2.0 released</a:t>
            </a:r>
          </a:p>
          <a:p>
            <a:pPr marL="0" marR="0" lvl="0" indent="0" algn="ctr" defTabSz="895601" rtl="0" eaLnBrk="1" fontAlgn="auto" latinLnBrk="0" hangingPunct="1">
              <a:lnSpc>
                <a:spcPct val="90000"/>
              </a:lnSpc>
              <a:spcBef>
                <a:spcPts val="0"/>
              </a:spcBef>
              <a:spcAft>
                <a:spcPts val="588"/>
              </a:spcAft>
              <a:buClrTx/>
              <a:buSzTx/>
              <a:buFontTx/>
              <a:buNone/>
              <a:tabLst/>
              <a:defRPr/>
            </a:pPr>
            <a:endPar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54" name="Straight Connector 53">
            <a:extLst>
              <a:ext uri="{FF2B5EF4-FFF2-40B4-BE49-F238E27FC236}">
                <a16:creationId xmlns:a16="http://schemas.microsoft.com/office/drawing/2014/main" id="{8F7D8D3E-876C-4140-9A2B-70A6C0F03F59}"/>
              </a:ext>
            </a:extLst>
          </p:cNvPr>
          <p:cNvCxnSpPr>
            <a:cxnSpLocks/>
            <a:stCxn id="25" idx="4"/>
            <a:endCxn id="52" idx="0"/>
          </p:cNvCxnSpPr>
          <p:nvPr/>
        </p:nvCxnSpPr>
        <p:spPr>
          <a:xfrm flipH="1">
            <a:off x="8851581" y="2394499"/>
            <a:ext cx="1" cy="2337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EAA99A-96F9-47D8-BFAF-2D9B8F70E21F}"/>
              </a:ext>
            </a:extLst>
          </p:cNvPr>
          <p:cNvCxnSpPr>
            <a:cxnSpLocks/>
            <a:stCxn id="34" idx="4"/>
            <a:endCxn id="37" idx="0"/>
          </p:cNvCxnSpPr>
          <p:nvPr/>
        </p:nvCxnSpPr>
        <p:spPr>
          <a:xfrm flipH="1">
            <a:off x="9965631" y="2387171"/>
            <a:ext cx="11566" cy="17950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2C0C826-68FF-41DE-B4C3-7EC9BE002AC3}"/>
              </a:ext>
            </a:extLst>
          </p:cNvPr>
          <p:cNvSpPr/>
          <p:nvPr/>
        </p:nvSpPr>
        <p:spPr>
          <a:xfrm>
            <a:off x="9765648" y="1949063"/>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cxnSp>
        <p:nvCxnSpPr>
          <p:cNvPr id="36" name="Straight Connector 35">
            <a:extLst>
              <a:ext uri="{FF2B5EF4-FFF2-40B4-BE49-F238E27FC236}">
                <a16:creationId xmlns:a16="http://schemas.microsoft.com/office/drawing/2014/main" id="{C2B94032-28DD-40BA-B534-476CA1B4C58F}"/>
              </a:ext>
            </a:extLst>
          </p:cNvPr>
          <p:cNvCxnSpPr>
            <a:cxnSpLocks/>
            <a:stCxn id="12" idx="4"/>
            <a:endCxn id="38" idx="0"/>
          </p:cNvCxnSpPr>
          <p:nvPr/>
        </p:nvCxnSpPr>
        <p:spPr>
          <a:xfrm>
            <a:off x="11039661" y="2551791"/>
            <a:ext cx="217" cy="60854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BB5CE1D-DFC2-439C-A4B6-B468389DAF9D}"/>
              </a:ext>
            </a:extLst>
          </p:cNvPr>
          <p:cNvSpPr txBox="1"/>
          <p:nvPr/>
        </p:nvSpPr>
        <p:spPr>
          <a:xfrm>
            <a:off x="9189402" y="4182174"/>
            <a:ext cx="1552457" cy="2437742"/>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Dec. 2018</a:t>
            </a:r>
          </a:p>
          <a:p>
            <a:pPr lvl="0" algn="ctr" defTabSz="895601">
              <a:lnSpc>
                <a:spcPct val="90000"/>
              </a:lnSpc>
              <a:spcAft>
                <a:spcPts val="588"/>
              </a:spcAft>
              <a:defRPr/>
            </a:pPr>
            <a:r>
              <a:rPr lang="en-US" sz="1600" dirty="0">
                <a:solidFill>
                  <a:srgbClr val="1A1A1A"/>
                </a:solidFill>
                <a:latin typeface="Segoe UI" panose="020B0502040204020203" pitchFamily="34" charset="0"/>
                <a:cs typeface="Segoe UI" panose="020B0502040204020203" pitchFamily="34" charset="0"/>
              </a:rPr>
              <a:t>.NET Core 2.2 released</a:t>
            </a:r>
          </a:p>
          <a:p>
            <a:pPr lvl="0" algn="ctr" defTabSz="895601">
              <a:lnSpc>
                <a:spcPct val="90000"/>
              </a:lnSpc>
              <a:spcAft>
                <a:spcPts val="588"/>
              </a:spcAft>
              <a:defRPr/>
            </a:pPr>
            <a:r>
              <a:rPr lang="en-US" sz="1600" dirty="0">
                <a:solidFill>
                  <a:srgbClr val="1A1A1A"/>
                </a:solidFill>
                <a:latin typeface="Segoe UI" panose="020B0502040204020203" pitchFamily="34" charset="0"/>
                <a:cs typeface="Segoe UI" panose="020B0502040204020203" pitchFamily="34" charset="0"/>
              </a:rPr>
              <a:t>.NET Core 3.0 preview</a:t>
            </a:r>
            <a:br>
              <a:rPr lang="en-US" sz="1600" dirty="0">
                <a:solidFill>
                  <a:srgbClr val="1A1A1A"/>
                </a:solidFill>
                <a:latin typeface="Segoe UI" panose="020B0502040204020203" pitchFamily="34" charset="0"/>
                <a:cs typeface="Segoe UI" panose="020B0502040204020203" pitchFamily="34" charset="0"/>
              </a:rPr>
            </a:br>
            <a:br>
              <a:rPr lang="en-US" sz="1600" dirty="0">
                <a:solidFill>
                  <a:srgbClr val="1A1A1A"/>
                </a:solidFill>
                <a:latin typeface="Segoe UI" panose="020B0502040204020203" pitchFamily="34" charset="0"/>
                <a:cs typeface="Segoe UI" panose="020B0502040204020203" pitchFamily="34" charset="0"/>
              </a:rPr>
            </a:br>
            <a:r>
              <a:rPr lang="en-US" sz="1600" b="1" i="1" dirty="0">
                <a:solidFill>
                  <a:srgbClr val="1A1A1A"/>
                </a:solidFill>
                <a:latin typeface="Segoe UI" panose="020B0502040204020203" pitchFamily="34" charset="0"/>
                <a:cs typeface="Segoe UI" panose="020B0502040204020203" pitchFamily="34" charset="0"/>
              </a:rPr>
              <a:t>WinForms and WPF go open source</a:t>
            </a:r>
            <a:endParaRPr kumimoji="0" lang="en-US" sz="1600" b="1" i="1"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F1B724A0-1C4C-4B14-BFB4-B1F8FF692CA6}"/>
              </a:ext>
            </a:extLst>
          </p:cNvPr>
          <p:cNvSpPr txBox="1"/>
          <p:nvPr/>
        </p:nvSpPr>
        <p:spPr>
          <a:xfrm>
            <a:off x="10263649" y="3160336"/>
            <a:ext cx="1552457" cy="809604"/>
          </a:xfrm>
          <a:prstGeom prst="rect">
            <a:avLst/>
          </a:prstGeom>
          <a:noFill/>
        </p:spPr>
        <p:txBody>
          <a:bodyPr wrap="square" lIns="179161" tIns="143331" rIns="89606" bIns="143331" rtlCol="0" anchor="t">
            <a:spAutoFit/>
          </a:bodyPr>
          <a:lstStyle/>
          <a:p>
            <a:pPr marL="0" marR="0" lvl="0" indent="0" algn="ctr" defTabSz="895601" rtl="0" eaLnBrk="1" fontAlgn="auto" latinLnBrk="0" hangingPunct="1">
              <a:lnSpc>
                <a:spcPct val="90000"/>
              </a:lnSpc>
              <a:spcBef>
                <a:spcPts val="0"/>
              </a:spcBef>
              <a:spcAft>
                <a:spcPts val="588"/>
              </a:spcAft>
              <a:buClrTx/>
              <a:buSzTx/>
              <a:buFontTx/>
              <a:buNone/>
              <a:tabLst/>
              <a:defRPr/>
            </a:pPr>
            <a:r>
              <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Fall</a:t>
            </a:r>
            <a:r>
              <a:rPr kumimoji="0" lang="en-US" sz="1600" b="1" i="0" u="none" strike="noStrike" kern="1200" cap="none" spc="0" normalizeH="0" noProof="0" dirty="0">
                <a:ln>
                  <a:noFill/>
                </a:ln>
                <a:solidFill>
                  <a:srgbClr val="1A1A1A"/>
                </a:solidFill>
                <a:effectLst/>
                <a:uLnTx/>
                <a:uFillTx/>
                <a:latin typeface="Segoe UI" panose="020B0502040204020203" pitchFamily="34" charset="0"/>
                <a:ea typeface="+mn-ea"/>
                <a:cs typeface="Segoe UI" panose="020B0502040204020203" pitchFamily="34" charset="0"/>
              </a:rPr>
              <a:t> 2019</a:t>
            </a:r>
            <a:endParaRPr kumimoji="0" lang="en-US" sz="160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endParaRPr>
          </a:p>
          <a:p>
            <a:pPr lvl="0" algn="ctr" defTabSz="895601">
              <a:lnSpc>
                <a:spcPct val="90000"/>
              </a:lnSpc>
              <a:spcAft>
                <a:spcPts val="588"/>
              </a:spcAft>
              <a:defRPr/>
            </a:pPr>
            <a:r>
              <a:rPr lang="en-US" sz="1600" dirty="0">
                <a:solidFill>
                  <a:srgbClr val="1A1A1A"/>
                </a:solidFill>
                <a:latin typeface="Segoe UI" panose="020B0502040204020203" pitchFamily="34" charset="0"/>
                <a:cs typeface="Segoe UI" panose="020B0502040204020203" pitchFamily="34" charset="0"/>
              </a:rPr>
              <a:t>.NET Core 3.0</a:t>
            </a:r>
            <a:endParaRPr kumimoji="0" lang="en-US" sz="1600" b="1" i="1"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endParaRPr>
          </a:p>
        </p:txBody>
      </p:sp>
      <p:sp>
        <p:nvSpPr>
          <p:cNvPr id="7" name="Title 6">
            <a:extLst>
              <a:ext uri="{FF2B5EF4-FFF2-40B4-BE49-F238E27FC236}">
                <a16:creationId xmlns:a16="http://schemas.microsoft.com/office/drawing/2014/main" id="{D30A3C5E-22F5-47E3-A327-2E7E88CF3D8A}"/>
              </a:ext>
            </a:extLst>
          </p:cNvPr>
          <p:cNvSpPr>
            <a:spLocks noGrp="1"/>
          </p:cNvSpPr>
          <p:nvPr>
            <p:ph type="title"/>
          </p:nvPr>
        </p:nvSpPr>
        <p:spPr/>
        <p:txBody>
          <a:bodyPr/>
          <a:lstStyle/>
          <a:p>
            <a:r>
              <a:rPr lang="en-US"/>
              <a:t>.NET Open Source Journey</a:t>
            </a:r>
          </a:p>
        </p:txBody>
      </p:sp>
      <p:sp>
        <p:nvSpPr>
          <p:cNvPr id="19" name="Oval 18">
            <a:extLst>
              <a:ext uri="{FF2B5EF4-FFF2-40B4-BE49-F238E27FC236}">
                <a16:creationId xmlns:a16="http://schemas.microsoft.com/office/drawing/2014/main" id="{2FF4EDE2-185A-4B23-9B9A-031828FBF8D4}"/>
              </a:ext>
            </a:extLst>
          </p:cNvPr>
          <p:cNvSpPr/>
          <p:nvPr/>
        </p:nvSpPr>
        <p:spPr>
          <a:xfrm>
            <a:off x="688674" y="1949988"/>
            <a:ext cx="423097" cy="438108"/>
          </a:xfrm>
          <a:prstGeom prst="ellipse">
            <a:avLst/>
          </a:prstGeom>
          <a:solidFill>
            <a:schemeClr val="tx2"/>
          </a:solidFill>
        </p:spPr>
        <p:style>
          <a:lnRef idx="3">
            <a:schemeClr val="lt1"/>
          </a:lnRef>
          <a:fillRef idx="1">
            <a:schemeClr val="accent2"/>
          </a:fillRef>
          <a:effectRef idx="1">
            <a:schemeClr val="accent2"/>
          </a:effectRef>
          <a:fontRef idx="minor">
            <a:schemeClr val="lt1"/>
          </a:fontRef>
        </p:style>
      </p:sp>
    </p:spTree>
    <p:extLst>
      <p:ext uri="{BB962C8B-B14F-4D97-AF65-F5344CB8AC3E}">
        <p14:creationId xmlns:p14="http://schemas.microsoft.com/office/powerpoint/2010/main" val="384052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anim calcmode="lin" valueType="num">
                                      <p:cBhvr>
                                        <p:cTn id="13" dur="500" fill="hold"/>
                                        <p:tgtEl>
                                          <p:spTgt spid="30"/>
                                        </p:tgtEl>
                                        <p:attrNameLst>
                                          <p:attrName>ppt_x</p:attrName>
                                        </p:attrNameLst>
                                      </p:cBhvr>
                                      <p:tavLst>
                                        <p:tav tm="0">
                                          <p:val>
                                            <p:strVal val="#ppt_x"/>
                                          </p:val>
                                        </p:tav>
                                        <p:tav tm="100000">
                                          <p:val>
                                            <p:strVal val="#ppt_x"/>
                                          </p:val>
                                        </p:tav>
                                      </p:tavLst>
                                    </p:anim>
                                    <p:anim calcmode="lin" valueType="num">
                                      <p:cBhvr>
                                        <p:cTn id="14" dur="5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anim calcmode="lin" valueType="num">
                                      <p:cBhvr>
                                        <p:cTn id="18" dur="500" fill="hold"/>
                                        <p:tgtEl>
                                          <p:spTgt spid="33"/>
                                        </p:tgtEl>
                                        <p:attrNameLst>
                                          <p:attrName>ppt_x</p:attrName>
                                        </p:attrNameLst>
                                      </p:cBhvr>
                                      <p:tavLst>
                                        <p:tav tm="0">
                                          <p:val>
                                            <p:strVal val="#ppt_x"/>
                                          </p:val>
                                        </p:tav>
                                        <p:tav tm="100000">
                                          <p:val>
                                            <p:strVal val="#ppt_x"/>
                                          </p:val>
                                        </p:tav>
                                      </p:tavLst>
                                    </p:anim>
                                    <p:anim calcmode="lin" valueType="num">
                                      <p:cBhvr>
                                        <p:cTn id="19" dur="5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anim calcmode="lin" valueType="num">
                                      <p:cBhvr>
                                        <p:cTn id="23" dur="500" fill="hold"/>
                                        <p:tgtEl>
                                          <p:spTgt spid="39"/>
                                        </p:tgtEl>
                                        <p:attrNameLst>
                                          <p:attrName>ppt_x</p:attrName>
                                        </p:attrNameLst>
                                      </p:cBhvr>
                                      <p:tavLst>
                                        <p:tav tm="0">
                                          <p:val>
                                            <p:strVal val="#ppt_x"/>
                                          </p:val>
                                        </p:tav>
                                        <p:tav tm="100000">
                                          <p:val>
                                            <p:strVal val="#ppt_x"/>
                                          </p:val>
                                        </p:tav>
                                      </p:tavLst>
                                    </p:anim>
                                    <p:anim calcmode="lin" valueType="num">
                                      <p:cBhvr>
                                        <p:cTn id="24" dur="5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anim calcmode="lin" valueType="num">
                                      <p:cBhvr>
                                        <p:cTn id="28" dur="500" fill="hold"/>
                                        <p:tgtEl>
                                          <p:spTgt spid="43"/>
                                        </p:tgtEl>
                                        <p:attrNameLst>
                                          <p:attrName>ppt_x</p:attrName>
                                        </p:attrNameLst>
                                      </p:cBhvr>
                                      <p:tavLst>
                                        <p:tav tm="0">
                                          <p:val>
                                            <p:strVal val="#ppt_x"/>
                                          </p:val>
                                        </p:tav>
                                        <p:tav tm="100000">
                                          <p:val>
                                            <p:strVal val="#ppt_x"/>
                                          </p:val>
                                        </p:tav>
                                      </p:tavLst>
                                    </p:anim>
                                    <p:anim calcmode="lin" valueType="num">
                                      <p:cBhvr>
                                        <p:cTn id="29" dur="5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anim calcmode="lin" valueType="num">
                                      <p:cBhvr>
                                        <p:cTn id="33" dur="500" fill="hold"/>
                                        <p:tgtEl>
                                          <p:spTgt spid="46"/>
                                        </p:tgtEl>
                                        <p:attrNameLst>
                                          <p:attrName>ppt_x</p:attrName>
                                        </p:attrNameLst>
                                      </p:cBhvr>
                                      <p:tavLst>
                                        <p:tav tm="0">
                                          <p:val>
                                            <p:strVal val="#ppt_x"/>
                                          </p:val>
                                        </p:tav>
                                        <p:tav tm="100000">
                                          <p:val>
                                            <p:strVal val="#ppt_x"/>
                                          </p:val>
                                        </p:tav>
                                      </p:tavLst>
                                    </p:anim>
                                    <p:anim calcmode="lin" valueType="num">
                                      <p:cBhvr>
                                        <p:cTn id="34" dur="5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500"/>
                                        <p:tgtEl>
                                          <p:spTgt spid="28"/>
                                        </p:tgtEl>
                                      </p:cBhvr>
                                    </p:animEffect>
                                  </p:childTnLst>
                                </p:cTn>
                              </p:par>
                              <p:par>
                                <p:cTn id="43" presetID="22" presetClass="entr" presetSubtype="1"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up)">
                                      <p:cBhvr>
                                        <p:cTn id="45" dur="500"/>
                                        <p:tgtEl>
                                          <p:spTgt spid="32"/>
                                        </p:tgtEl>
                                      </p:cBhvr>
                                    </p:animEffect>
                                  </p:childTnLst>
                                </p:cTn>
                              </p:par>
                              <p:par>
                                <p:cTn id="46" presetID="22" presetClass="entr" presetSubtype="1"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up)">
                                      <p:cBhvr>
                                        <p:cTn id="48" dur="500"/>
                                        <p:tgtEl>
                                          <p:spTgt spid="35"/>
                                        </p:tgtEl>
                                      </p:cBhvr>
                                    </p:animEffect>
                                  </p:childTnLst>
                                </p:cTn>
                              </p:par>
                              <p:par>
                                <p:cTn id="49" presetID="22" presetClass="entr" presetSubtype="1"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par>
                                <p:cTn id="52" presetID="22" presetClass="entr" presetSubtype="1"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up)">
                                      <p:cBhvr>
                                        <p:cTn id="54" dur="500"/>
                                        <p:tgtEl>
                                          <p:spTgt spid="45"/>
                                        </p:tgtEl>
                                      </p:cBhvr>
                                    </p:animEffect>
                                  </p:childTnLst>
                                </p:cTn>
                              </p:par>
                              <p:par>
                                <p:cTn id="55" presetID="22" presetClass="entr" presetSubtype="1"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up)">
                                      <p:cBhvr>
                                        <p:cTn id="57" dur="500"/>
                                        <p:tgtEl>
                                          <p:spTgt spid="48"/>
                                        </p:tgtEl>
                                      </p:cBhvr>
                                    </p:animEffect>
                                  </p:childTnLst>
                                </p:cTn>
                              </p:par>
                              <p:par>
                                <p:cTn id="58" presetID="22" presetClass="entr" presetSubtype="1"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wipe(up)">
                                      <p:cBhvr>
                                        <p:cTn id="60" dur="500"/>
                                        <p:tgtEl>
                                          <p:spTgt spid="54"/>
                                        </p:tgtEl>
                                      </p:cBhvr>
                                    </p:animEffect>
                                  </p:childTnLst>
                                </p:cTn>
                              </p:par>
                              <p:par>
                                <p:cTn id="61" presetID="22" presetClass="entr" presetSubtype="1"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up)">
                                      <p:cBhvr>
                                        <p:cTn id="63" dur="500"/>
                                        <p:tgtEl>
                                          <p:spTgt spid="58"/>
                                        </p:tgtEl>
                                      </p:cBhvr>
                                    </p:animEffect>
                                  </p:childTnLst>
                                </p:cTn>
                              </p:par>
                              <p:par>
                                <p:cTn id="64" presetID="22" presetClass="entr" presetSubtype="1"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up)">
                                      <p:cBhvr>
                                        <p:cTn id="66" dur="500"/>
                                        <p:tgtEl>
                                          <p:spTgt spid="36"/>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anim calcmode="lin" valueType="num">
                                      <p:cBhvr>
                                        <p:cTn id="70" dur="500" fill="hold"/>
                                        <p:tgtEl>
                                          <p:spTgt spid="37"/>
                                        </p:tgtEl>
                                        <p:attrNameLst>
                                          <p:attrName>ppt_x</p:attrName>
                                        </p:attrNameLst>
                                      </p:cBhvr>
                                      <p:tavLst>
                                        <p:tav tm="0">
                                          <p:val>
                                            <p:strVal val="#ppt_x"/>
                                          </p:val>
                                        </p:tav>
                                        <p:tav tm="100000">
                                          <p:val>
                                            <p:strVal val="#ppt_x"/>
                                          </p:val>
                                        </p:tav>
                                      </p:tavLst>
                                    </p:anim>
                                    <p:anim calcmode="lin" valueType="num">
                                      <p:cBhvr>
                                        <p:cTn id="71" dur="500" fill="hold"/>
                                        <p:tgtEl>
                                          <p:spTgt spid="3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anim calcmode="lin" valueType="num">
                                      <p:cBhvr>
                                        <p:cTn id="75" dur="500" fill="hold"/>
                                        <p:tgtEl>
                                          <p:spTgt spid="38"/>
                                        </p:tgtEl>
                                        <p:attrNameLst>
                                          <p:attrName>ppt_x</p:attrName>
                                        </p:attrNameLst>
                                      </p:cBhvr>
                                      <p:tavLst>
                                        <p:tav tm="0">
                                          <p:val>
                                            <p:strVal val="#ppt_x"/>
                                          </p:val>
                                        </p:tav>
                                        <p:tav tm="100000">
                                          <p:val>
                                            <p:strVal val="#ppt_x"/>
                                          </p:val>
                                        </p:tav>
                                      </p:tavLst>
                                    </p:anim>
                                    <p:anim calcmode="lin" valueType="num">
                                      <p:cBhvr>
                                        <p:cTn id="76"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3" grpId="0"/>
      <p:bldP spid="39" grpId="0"/>
      <p:bldP spid="43" grpId="0"/>
      <p:bldP spid="46" grpId="0"/>
      <p:bldP spid="52"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459030" y="56350"/>
            <a:ext cx="10551559"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kumimoji="0" lang="en-US" sz="5300" b="0" i="0" u="none" strike="noStrike" kern="1200" cap="none" spc="-100" normalizeH="0" baseline="0" noProof="0">
                <a:ln w="3175">
                  <a:noFill/>
                </a:ln>
                <a:solidFill>
                  <a:srgbClr val="505050"/>
                </a:solidFill>
                <a:effectLst/>
                <a:uLnTx/>
                <a:uFillTx/>
                <a:latin typeface="Segoe UI Light"/>
                <a:ea typeface="+mn-ea"/>
                <a:cs typeface="Segoe UI" pitchFamily="34" charset="0"/>
              </a:rPr>
              <a:t>.NET Core</a:t>
            </a:r>
          </a:p>
        </p:txBody>
      </p:sp>
      <p:grpSp>
        <p:nvGrpSpPr>
          <p:cNvPr id="42" name="Group 41">
            <a:extLst>
              <a:ext uri="{FF2B5EF4-FFF2-40B4-BE49-F238E27FC236}">
                <a16:creationId xmlns:a16="http://schemas.microsoft.com/office/drawing/2014/main" id="{C4F4E84C-B245-45CD-B9D5-79D7F62F5ACF}"/>
              </a:ext>
            </a:extLst>
          </p:cNvPr>
          <p:cNvGrpSpPr/>
          <p:nvPr/>
        </p:nvGrpSpPr>
        <p:grpSpPr>
          <a:xfrm>
            <a:off x="8009616" y="1710871"/>
            <a:ext cx="1250398" cy="2075963"/>
            <a:chOff x="524899" y="1683299"/>
            <a:chExt cx="1250398" cy="2075963"/>
          </a:xfrm>
          <a:solidFill>
            <a:srgbClr val="002060"/>
          </a:solidFill>
        </p:grpSpPr>
        <p:sp>
          <p:nvSpPr>
            <p:cNvPr id="43" name="Rectangle 42">
              <a:extLst>
                <a:ext uri="{FF2B5EF4-FFF2-40B4-BE49-F238E27FC236}">
                  <a16:creationId xmlns:a16="http://schemas.microsoft.com/office/drawing/2014/main" id="{89127A41-E757-41D2-AC23-C49A4429BD0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Picture 43">
              <a:extLst>
                <a:ext uri="{FF2B5EF4-FFF2-40B4-BE49-F238E27FC236}">
                  <a16:creationId xmlns:a16="http://schemas.microsoft.com/office/drawing/2014/main" id="{46B3D685-3D37-4F7B-9D28-1BFD3FD20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45" name="TextBox 44">
              <a:extLst>
                <a:ext uri="{FF2B5EF4-FFF2-40B4-BE49-F238E27FC236}">
                  <a16:creationId xmlns:a16="http://schemas.microsoft.com/office/drawing/2014/main" id="{2FDEB3EB-E995-4786-9E17-EC1290892340}"/>
                </a:ext>
              </a:extLst>
            </p:cNvPr>
            <p:cNvSpPr txBox="1"/>
            <p:nvPr/>
          </p:nvSpPr>
          <p:spPr>
            <a:xfrm>
              <a:off x="529712" y="2677499"/>
              <a:ext cx="120851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2" name="Group 1">
            <a:extLst>
              <a:ext uri="{FF2B5EF4-FFF2-40B4-BE49-F238E27FC236}">
                <a16:creationId xmlns:a16="http://schemas.microsoft.com/office/drawing/2014/main" id="{BC2421A3-7ECA-4C10-A9B5-8D45C8FB3114}"/>
              </a:ext>
            </a:extLst>
          </p:cNvPr>
          <p:cNvGrpSpPr/>
          <p:nvPr/>
        </p:nvGrpSpPr>
        <p:grpSpPr>
          <a:xfrm>
            <a:off x="532527" y="1682702"/>
            <a:ext cx="2504119" cy="2075963"/>
            <a:chOff x="1771192" y="1683299"/>
            <a:chExt cx="2504119" cy="2075963"/>
          </a:xfrm>
        </p:grpSpPr>
        <p:grpSp>
          <p:nvGrpSpPr>
            <p:cNvPr id="46" name="Group 45">
              <a:extLst>
                <a:ext uri="{FF2B5EF4-FFF2-40B4-BE49-F238E27FC236}">
                  <a16:creationId xmlns:a16="http://schemas.microsoft.com/office/drawing/2014/main" id="{EE0F1726-3D94-49FB-A854-78E7F7B85312}"/>
                </a:ext>
              </a:extLst>
            </p:cNvPr>
            <p:cNvGrpSpPr/>
            <p:nvPr/>
          </p:nvGrpSpPr>
          <p:grpSpPr>
            <a:xfrm>
              <a:off x="1771192" y="1683300"/>
              <a:ext cx="1252060" cy="2075962"/>
              <a:chOff x="1771192" y="1683300"/>
              <a:chExt cx="1252060" cy="2075962"/>
            </a:xfrm>
          </p:grpSpPr>
          <p:sp>
            <p:nvSpPr>
              <p:cNvPr id="47" name="Rectangle 46">
                <a:extLst>
                  <a:ext uri="{FF2B5EF4-FFF2-40B4-BE49-F238E27FC236}">
                    <a16:creationId xmlns:a16="http://schemas.microsoft.com/office/drawing/2014/main" id="{72424025-AB22-4920-AB51-90D9719CBBEF}"/>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Picture 47">
                <a:extLst>
                  <a:ext uri="{FF2B5EF4-FFF2-40B4-BE49-F238E27FC236}">
                    <a16:creationId xmlns:a16="http://schemas.microsoft.com/office/drawing/2014/main" id="{95C7F725-8B32-4B07-B1B0-690B0B8B3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49" name="TextBox 48">
                <a:extLst>
                  <a:ext uri="{FF2B5EF4-FFF2-40B4-BE49-F238E27FC236}">
                    <a16:creationId xmlns:a16="http://schemas.microsoft.com/office/drawing/2014/main" id="{DC0F005B-7C18-4BC0-95DF-7EA9D78FAB6A}"/>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50" name="Group 49">
              <a:extLst>
                <a:ext uri="{FF2B5EF4-FFF2-40B4-BE49-F238E27FC236}">
                  <a16:creationId xmlns:a16="http://schemas.microsoft.com/office/drawing/2014/main" id="{7B128606-EBDB-4826-864D-6690636AC489}"/>
                </a:ext>
              </a:extLst>
            </p:cNvPr>
            <p:cNvGrpSpPr/>
            <p:nvPr/>
          </p:nvGrpSpPr>
          <p:grpSpPr>
            <a:xfrm>
              <a:off x="3016777" y="1683299"/>
              <a:ext cx="1258534" cy="2075961"/>
              <a:chOff x="3654584" y="1899136"/>
              <a:chExt cx="1675508" cy="2597404"/>
            </a:xfrm>
          </p:grpSpPr>
          <p:sp>
            <p:nvSpPr>
              <p:cNvPr id="51" name="Rectangle 50">
                <a:extLst>
                  <a:ext uri="{FF2B5EF4-FFF2-40B4-BE49-F238E27FC236}">
                    <a16:creationId xmlns:a16="http://schemas.microsoft.com/office/drawing/2014/main" id="{F351FA05-F073-42A3-9597-3ED7276ACA1B}"/>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 name="Picture 51">
                <a:extLst>
                  <a:ext uri="{FF2B5EF4-FFF2-40B4-BE49-F238E27FC236}">
                    <a16:creationId xmlns:a16="http://schemas.microsoft.com/office/drawing/2014/main" id="{31ABE907-3006-43DA-A252-A6B6DB879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53" name="TextBox 52">
                <a:extLst>
                  <a:ext uri="{FF2B5EF4-FFF2-40B4-BE49-F238E27FC236}">
                    <a16:creationId xmlns:a16="http://schemas.microsoft.com/office/drawing/2014/main" id="{052D608E-26F1-4E68-AF04-ACE288F34F7F}"/>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grpSp>
        <p:nvGrpSpPr>
          <p:cNvPr id="63" name="Group 62">
            <a:extLst>
              <a:ext uri="{FF2B5EF4-FFF2-40B4-BE49-F238E27FC236}">
                <a16:creationId xmlns:a16="http://schemas.microsoft.com/office/drawing/2014/main" id="{CEFC3F82-E26C-48C7-8424-60B49E82C087}"/>
              </a:ext>
            </a:extLst>
          </p:cNvPr>
          <p:cNvGrpSpPr/>
          <p:nvPr/>
        </p:nvGrpSpPr>
        <p:grpSpPr>
          <a:xfrm>
            <a:off x="9237670" y="1683299"/>
            <a:ext cx="1277956" cy="2075960"/>
            <a:chOff x="8620412" y="1899137"/>
            <a:chExt cx="1701365" cy="2580344"/>
          </a:xfrm>
        </p:grpSpPr>
        <p:sp>
          <p:nvSpPr>
            <p:cNvPr id="64" name="Rectangle 63">
              <a:extLst>
                <a:ext uri="{FF2B5EF4-FFF2-40B4-BE49-F238E27FC236}">
                  <a16:creationId xmlns:a16="http://schemas.microsoft.com/office/drawing/2014/main" id="{52134DFA-2275-4AB9-9C7C-F265698D5843}"/>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Picture 64">
              <a:extLst>
                <a:ext uri="{FF2B5EF4-FFF2-40B4-BE49-F238E27FC236}">
                  <a16:creationId xmlns:a16="http://schemas.microsoft.com/office/drawing/2014/main" id="{7FFBA21D-5326-44A7-9597-182A4A4822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66" name="TextBox 65">
              <a:extLst>
                <a:ext uri="{FF2B5EF4-FFF2-40B4-BE49-F238E27FC236}">
                  <a16:creationId xmlns:a16="http://schemas.microsoft.com/office/drawing/2014/main" id="{FFFF4118-D3AD-4CCA-8319-59F3301D83C4}"/>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67" name="Group 66">
            <a:extLst>
              <a:ext uri="{FF2B5EF4-FFF2-40B4-BE49-F238E27FC236}">
                <a16:creationId xmlns:a16="http://schemas.microsoft.com/office/drawing/2014/main" id="{83BB3713-1207-47CB-A30D-53D0C0CF436D}"/>
              </a:ext>
            </a:extLst>
          </p:cNvPr>
          <p:cNvGrpSpPr/>
          <p:nvPr/>
        </p:nvGrpSpPr>
        <p:grpSpPr>
          <a:xfrm>
            <a:off x="10520087" y="1683299"/>
            <a:ext cx="1250398" cy="2075960"/>
            <a:chOff x="10320997" y="1899137"/>
            <a:chExt cx="1664677" cy="2597403"/>
          </a:xfrm>
          <a:solidFill>
            <a:srgbClr val="FF0000"/>
          </a:solidFill>
        </p:grpSpPr>
        <p:sp>
          <p:nvSpPr>
            <p:cNvPr id="68" name="Rectangle 67">
              <a:extLst>
                <a:ext uri="{FF2B5EF4-FFF2-40B4-BE49-F238E27FC236}">
                  <a16:creationId xmlns:a16="http://schemas.microsoft.com/office/drawing/2014/main" id="{990206C7-D520-496A-963B-AB65988E8E97}"/>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9" name="Picture 68">
              <a:extLst>
                <a:ext uri="{FF2B5EF4-FFF2-40B4-BE49-F238E27FC236}">
                  <a16:creationId xmlns:a16="http://schemas.microsoft.com/office/drawing/2014/main" id="{A629F6F8-5019-4069-B04C-848BE1F86C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70" name="TextBox 69">
              <a:extLst>
                <a:ext uri="{FF2B5EF4-FFF2-40B4-BE49-F238E27FC236}">
                  <a16:creationId xmlns:a16="http://schemas.microsoft.com/office/drawing/2014/main" id="{880846B0-655B-44B6-8B0B-150F1193F8A9}"/>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grpSp>
        <p:nvGrpSpPr>
          <p:cNvPr id="97" name="Group 96">
            <a:extLst>
              <a:ext uri="{FF2B5EF4-FFF2-40B4-BE49-F238E27FC236}">
                <a16:creationId xmlns:a16="http://schemas.microsoft.com/office/drawing/2014/main" id="{1EE0F69E-D392-46E2-A9D5-2C92CEA26469}"/>
              </a:ext>
            </a:extLst>
          </p:cNvPr>
          <p:cNvGrpSpPr/>
          <p:nvPr/>
        </p:nvGrpSpPr>
        <p:grpSpPr>
          <a:xfrm>
            <a:off x="524899" y="3759259"/>
            <a:ext cx="8734361" cy="2495656"/>
            <a:chOff x="474923" y="2957811"/>
            <a:chExt cx="9253607" cy="3077297"/>
          </a:xfrm>
        </p:grpSpPr>
        <p:sp>
          <p:nvSpPr>
            <p:cNvPr id="99" name="TextBox 98">
              <a:extLst>
                <a:ext uri="{FF2B5EF4-FFF2-40B4-BE49-F238E27FC236}">
                  <a16:creationId xmlns:a16="http://schemas.microsoft.com/office/drawing/2014/main" id="{52768E2C-7B19-4972-B24F-376D4C496B77}"/>
                </a:ext>
              </a:extLst>
            </p:cNvPr>
            <p:cNvSpPr txBox="1"/>
            <p:nvPr/>
          </p:nvSpPr>
          <p:spPr>
            <a:xfrm>
              <a:off x="474923" y="2957811"/>
              <a:ext cx="9253607" cy="3077297"/>
            </a:xfrm>
            <a:prstGeom prst="rect">
              <a:avLst/>
            </a:prstGeom>
            <a:solidFill>
              <a:schemeClr val="accent1">
                <a:lumMod val="75000"/>
              </a:schemeClr>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endParaRPr>
            </a:p>
          </p:txBody>
        </p:sp>
        <p:sp>
          <p:nvSpPr>
            <p:cNvPr id="100" name="TextBox 99">
              <a:extLst>
                <a:ext uri="{FF2B5EF4-FFF2-40B4-BE49-F238E27FC236}">
                  <a16:creationId xmlns:a16="http://schemas.microsoft.com/office/drawing/2014/main" id="{4938539F-DDDA-4183-87BF-0526D5D21645}"/>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101" name="TextBox 100">
              <a:extLst>
                <a:ext uri="{FF2B5EF4-FFF2-40B4-BE49-F238E27FC236}">
                  <a16:creationId xmlns:a16="http://schemas.microsoft.com/office/drawing/2014/main" id="{4ECBC503-3A76-45BA-9A6D-A333E382EF0C}"/>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102" name="TextBox 101">
              <a:extLst>
                <a:ext uri="{FF2B5EF4-FFF2-40B4-BE49-F238E27FC236}">
                  <a16:creationId xmlns:a16="http://schemas.microsoft.com/office/drawing/2014/main" id="{A3561CBE-8A8A-4CF2-9004-41871D7D0E6F}"/>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103" name="TextBox 102">
              <a:extLst>
                <a:ext uri="{FF2B5EF4-FFF2-40B4-BE49-F238E27FC236}">
                  <a16:creationId xmlns:a16="http://schemas.microsoft.com/office/drawing/2014/main" id="{277CB0A4-0F05-466C-A74E-540890CB27D3}"/>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04" name="Rectangle 103">
              <a:extLst>
                <a:ext uri="{FF2B5EF4-FFF2-40B4-BE49-F238E27FC236}">
                  <a16:creationId xmlns:a16="http://schemas.microsoft.com/office/drawing/2014/main" id="{45A69D42-C769-429F-833C-FEBE0B0A9C6C}"/>
                </a:ext>
              </a:extLst>
            </p:cNvPr>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98" name="Rectangle 97">
            <a:extLst>
              <a:ext uri="{FF2B5EF4-FFF2-40B4-BE49-F238E27FC236}">
                <a16:creationId xmlns:a16="http://schemas.microsoft.com/office/drawing/2014/main" id="{A59CCAF3-D916-40E9-9076-09DC5F61C3F4}"/>
              </a:ext>
            </a:extLst>
          </p:cNvPr>
          <p:cNvSpPr/>
          <p:nvPr/>
        </p:nvSpPr>
        <p:spPr>
          <a:xfrm>
            <a:off x="592516" y="384444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a:t>
            </a:r>
          </a:p>
        </p:txBody>
      </p:sp>
      <p:sp>
        <p:nvSpPr>
          <p:cNvPr id="96" name="TextBox 95">
            <a:extLst>
              <a:ext uri="{FF2B5EF4-FFF2-40B4-BE49-F238E27FC236}">
                <a16:creationId xmlns:a16="http://schemas.microsoft.com/office/drawing/2014/main" id="{33E88C77-00DC-495A-87CC-40B91FB9F006}"/>
              </a:ext>
            </a:extLst>
          </p:cNvPr>
          <p:cNvSpPr txBox="1"/>
          <p:nvPr/>
        </p:nvSpPr>
        <p:spPr>
          <a:xfrm>
            <a:off x="563168" y="5246578"/>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8A77A195-84C3-465C-8340-5634BF1EEE55}"/>
              </a:ext>
            </a:extLst>
          </p:cNvPr>
          <p:cNvSpPr txBox="1"/>
          <p:nvPr/>
        </p:nvSpPr>
        <p:spPr>
          <a:xfrm>
            <a:off x="3336533" y="28727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3</a:t>
            </a:r>
          </a:p>
        </p:txBody>
      </p:sp>
      <p:sp>
        <p:nvSpPr>
          <p:cNvPr id="71" name="Rectangle 70">
            <a:extLst>
              <a:ext uri="{FF2B5EF4-FFF2-40B4-BE49-F238E27FC236}">
                <a16:creationId xmlns:a16="http://schemas.microsoft.com/office/drawing/2014/main" id="{45C7ED1A-6941-4155-ADD9-06D71EDCBC71}"/>
              </a:ext>
            </a:extLst>
          </p:cNvPr>
          <p:cNvSpPr/>
          <p:nvPr/>
        </p:nvSpPr>
        <p:spPr>
          <a:xfrm>
            <a:off x="535611" y="384829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 3</a:t>
            </a:r>
          </a:p>
        </p:txBody>
      </p:sp>
      <p:sp>
        <p:nvSpPr>
          <p:cNvPr id="6" name="TextBox 5">
            <a:extLst>
              <a:ext uri="{FF2B5EF4-FFF2-40B4-BE49-F238E27FC236}">
                <a16:creationId xmlns:a16="http://schemas.microsoft.com/office/drawing/2014/main" id="{C11484CA-2EEA-490D-A82D-D4F2D2970661}"/>
              </a:ext>
            </a:extLst>
          </p:cNvPr>
          <p:cNvSpPr txBox="1"/>
          <p:nvPr/>
        </p:nvSpPr>
        <p:spPr>
          <a:xfrm>
            <a:off x="6887053" y="1966961"/>
            <a:ext cx="4123536" cy="1218795"/>
          </a:xfrm>
          <a:prstGeom prst="rect">
            <a:avLst/>
          </a:prstGeom>
          <a:noFill/>
          <a:ln>
            <a:noFill/>
          </a:ln>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a:ea typeface="+mn-ea"/>
                <a:cs typeface="+mn-cs"/>
              </a:rPr>
              <a:t>.NET Core 3 expands supported workloads to include Windows Desktop, IoT &amp; AI</a:t>
            </a:r>
          </a:p>
        </p:txBody>
      </p:sp>
      <p:sp>
        <p:nvSpPr>
          <p:cNvPr id="38" name="TextBox 37">
            <a:extLst>
              <a:ext uri="{FF2B5EF4-FFF2-40B4-BE49-F238E27FC236}">
                <a16:creationId xmlns:a16="http://schemas.microsoft.com/office/drawing/2014/main" id="{B33D9E61-6F8E-4DCE-A51A-C3C13CC7E6F3}"/>
              </a:ext>
            </a:extLst>
          </p:cNvPr>
          <p:cNvSpPr txBox="1"/>
          <p:nvPr/>
        </p:nvSpPr>
        <p:spPr>
          <a:xfrm>
            <a:off x="3339686" y="29112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2</a:t>
            </a:r>
          </a:p>
        </p:txBody>
      </p:sp>
      <p:sp>
        <p:nvSpPr>
          <p:cNvPr id="39" name="TextBox 38">
            <a:extLst>
              <a:ext uri="{FF2B5EF4-FFF2-40B4-BE49-F238E27FC236}">
                <a16:creationId xmlns:a16="http://schemas.microsoft.com/office/drawing/2014/main" id="{36EEE1F2-2706-4691-B7AA-F268766670E0}"/>
              </a:ext>
            </a:extLst>
          </p:cNvPr>
          <p:cNvSpPr txBox="1"/>
          <p:nvPr/>
        </p:nvSpPr>
        <p:spPr>
          <a:xfrm>
            <a:off x="3359033" y="2096695"/>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spTree>
    <p:extLst>
      <p:ext uri="{BB962C8B-B14F-4D97-AF65-F5344CB8AC3E}">
        <p14:creationId xmlns:p14="http://schemas.microsoft.com/office/powerpoint/2010/main" val="2173632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xit" presetSubtype="0" fill="hold" grpId="0" nodeType="withEffect">
                                  <p:stCondLst>
                                    <p:cond delay="0"/>
                                  </p:stCondLst>
                                  <p:childTnLst>
                                    <p:animEffect transition="out" filter="fade">
                                      <p:cBhvr>
                                        <p:cTn id="9" dur="500"/>
                                        <p:tgtEl>
                                          <p:spTgt spid="39"/>
                                        </p:tgtEl>
                                      </p:cBhvr>
                                    </p:animEffect>
                                    <p:set>
                                      <p:cBhvr>
                                        <p:cTn id="10" dur="1" fill="hold">
                                          <p:stCondLst>
                                            <p:cond delay="499"/>
                                          </p:stCondLst>
                                        </p:cTn>
                                        <p:tgtEl>
                                          <p:spTgt spid="3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0.00183 -0.00162 L -0.40885 -0.00254 " pathEditMode="relative" rAng="0" ptsTypes="AA">
                                      <p:cBhvr>
                                        <p:cTn id="15" dur="1000" fill="hold"/>
                                        <p:tgtEl>
                                          <p:spTgt spid="42"/>
                                        </p:tgtEl>
                                        <p:attrNameLst>
                                          <p:attrName>ppt_x</p:attrName>
                                          <p:attrName>ppt_y</p:attrName>
                                        </p:attrNameLst>
                                      </p:cBhvr>
                                      <p:rCtr x="-20534"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35" presetClass="path" presetSubtype="0" accel="50000" decel="50000" fill="hold" nodeType="withEffect">
                                  <p:stCondLst>
                                    <p:cond delay="0"/>
                                  </p:stCondLst>
                                  <p:childTnLst>
                                    <p:animMotion origin="layout" path="M -0.00456 -0.00324 L -0.41068 -0.00023 " pathEditMode="relative" rAng="0" ptsTypes="AA">
                                      <p:cBhvr>
                                        <p:cTn id="21" dur="1000" fill="hold"/>
                                        <p:tgtEl>
                                          <p:spTgt spid="63"/>
                                        </p:tgtEl>
                                        <p:attrNameLst>
                                          <p:attrName>ppt_x</p:attrName>
                                          <p:attrName>ppt_y</p:attrName>
                                        </p:attrNameLst>
                                      </p:cBhvr>
                                      <p:rCtr x="-20313" y="139"/>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35" presetClass="path" presetSubtype="0" accel="50000" decel="50000" fill="hold" nodeType="withEffect">
                                  <p:stCondLst>
                                    <p:cond delay="0"/>
                                  </p:stCondLst>
                                  <p:childTnLst>
                                    <p:animMotion origin="layout" path="M -2.5E-6 -0.00486 L -0.41601 7.40741E-7 " pathEditMode="relative" rAng="0" ptsTypes="AA">
                                      <p:cBhvr>
                                        <p:cTn id="27" dur="1000" fill="hold"/>
                                        <p:tgtEl>
                                          <p:spTgt spid="67"/>
                                        </p:tgtEl>
                                        <p:attrNameLst>
                                          <p:attrName>ppt_x</p:attrName>
                                          <p:attrName>ppt_y</p:attrName>
                                        </p:attrNameLst>
                                      </p:cBhvr>
                                      <p:rCtr x="-20807" y="231"/>
                                    </p:animMotion>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xit" presetSubtype="0" fill="hold" grpId="0" nodeType="withEffect">
                                  <p:stCondLst>
                                    <p:cond delay="0"/>
                                  </p:stCondLst>
                                  <p:childTnLst>
                                    <p:animEffect transition="out" filter="fade">
                                      <p:cBhvr>
                                        <p:cTn id="33" dur="500"/>
                                        <p:tgtEl>
                                          <p:spTgt spid="98"/>
                                        </p:tgtEl>
                                      </p:cBhvr>
                                    </p:animEffect>
                                    <p:set>
                                      <p:cBhvr>
                                        <p:cTn id="34" dur="1" fill="hold">
                                          <p:stCondLst>
                                            <p:cond delay="499"/>
                                          </p:stCondLst>
                                        </p:cTn>
                                        <p:tgtEl>
                                          <p:spTgt spid="9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5" grpId="0"/>
      <p:bldP spid="71" grpId="0"/>
      <p:bldP spid="6" grpId="0"/>
      <p:bldP spid="38"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D1838-5D3E-48A6-9BE3-D9E73143DD3C}"/>
              </a:ext>
            </a:extLst>
          </p:cNvPr>
          <p:cNvSpPr>
            <a:spLocks noGrp="1"/>
          </p:cNvSpPr>
          <p:nvPr>
            <p:ph type="title"/>
          </p:nvPr>
        </p:nvSpPr>
        <p:spPr/>
        <p:txBody>
          <a:bodyPr/>
          <a:lstStyle/>
          <a:p>
            <a:r>
              <a:rPr lang="en-US" dirty="0"/>
              <a:t>Make it easier with some free tools</a:t>
            </a:r>
            <a:br>
              <a:rPr lang="en-US" dirty="0"/>
            </a:br>
            <a:r>
              <a:rPr lang="en-US" sz="4000" dirty="0">
                <a:hlinkClick r:id="rId3"/>
              </a:rPr>
              <a:t>www.VisualStudio.com</a:t>
            </a:r>
            <a:r>
              <a:rPr lang="en-US" sz="4000" dirty="0"/>
              <a:t> </a:t>
            </a:r>
            <a:endParaRPr lang="en-US" dirty="0"/>
          </a:p>
        </p:txBody>
      </p:sp>
      <p:pic>
        <p:nvPicPr>
          <p:cNvPr id="4" name="Graphic 3">
            <a:extLst>
              <a:ext uri="{FF2B5EF4-FFF2-40B4-BE49-F238E27FC236}">
                <a16:creationId xmlns:a16="http://schemas.microsoft.com/office/drawing/2014/main" id="{BA7081A9-2D79-456B-B70B-AA2E1C5AB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800" y="2257512"/>
            <a:ext cx="1095375" cy="1095375"/>
          </a:xfrm>
          <a:prstGeom prst="rect">
            <a:avLst/>
          </a:prstGeom>
        </p:spPr>
      </p:pic>
      <p:sp>
        <p:nvSpPr>
          <p:cNvPr id="5" name="Rectangle 4">
            <a:extLst>
              <a:ext uri="{FF2B5EF4-FFF2-40B4-BE49-F238E27FC236}">
                <a16:creationId xmlns:a16="http://schemas.microsoft.com/office/drawing/2014/main" id="{655106ED-8A7E-4702-AE94-7B6C85DA7DED}"/>
              </a:ext>
            </a:extLst>
          </p:cNvPr>
          <p:cNvSpPr/>
          <p:nvPr/>
        </p:nvSpPr>
        <p:spPr>
          <a:xfrm>
            <a:off x="1906841" y="3770415"/>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Code</a:t>
            </a:r>
          </a:p>
          <a:p>
            <a:r>
              <a:rPr lang="en-US" dirty="0">
                <a:solidFill>
                  <a:srgbClr val="333333"/>
                </a:solidFill>
                <a:latin typeface="Segoe UI" panose="020B0502040204020203" pitchFamily="34" charset="0"/>
              </a:rPr>
              <a:t>Open source, cross-platform editor with .NET support.</a:t>
            </a:r>
            <a:endParaRPr lang="en-US" dirty="0"/>
          </a:p>
        </p:txBody>
      </p:sp>
      <p:pic>
        <p:nvPicPr>
          <p:cNvPr id="6" name="Graphic 5">
            <a:extLst>
              <a:ext uri="{FF2B5EF4-FFF2-40B4-BE49-F238E27FC236}">
                <a16:creationId xmlns:a16="http://schemas.microsoft.com/office/drawing/2014/main" id="{DFCE92CE-2997-4B1B-8B92-4B5B65ABB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799" y="3770415"/>
            <a:ext cx="1095375" cy="1095375"/>
          </a:xfrm>
          <a:prstGeom prst="rect">
            <a:avLst/>
          </a:prstGeom>
        </p:spPr>
      </p:pic>
      <p:sp>
        <p:nvSpPr>
          <p:cNvPr id="7" name="Rectangle 6">
            <a:extLst>
              <a:ext uri="{FF2B5EF4-FFF2-40B4-BE49-F238E27FC236}">
                <a16:creationId xmlns:a16="http://schemas.microsoft.com/office/drawing/2014/main" id="{CE079816-96B7-4DE4-8BD0-E18EB55EC39B}"/>
              </a:ext>
            </a:extLst>
          </p:cNvPr>
          <p:cNvSpPr/>
          <p:nvPr/>
        </p:nvSpPr>
        <p:spPr>
          <a:xfrm>
            <a:off x="1906840" y="2275669"/>
            <a:ext cx="8877081" cy="1077218"/>
          </a:xfrm>
          <a:prstGeom prst="rect">
            <a:avLst/>
          </a:prstGeom>
        </p:spPr>
        <p:txBody>
          <a:bodyPr wrap="square">
            <a:spAutoFit/>
          </a:bodyPr>
          <a:lstStyle/>
          <a:p>
            <a:r>
              <a:rPr lang="en-US" sz="2800" b="1" dirty="0">
                <a:solidFill>
                  <a:srgbClr val="333333"/>
                </a:solidFill>
                <a:latin typeface="Segoe UI" panose="020B0502040204020203" pitchFamily="34" charset="0"/>
              </a:rPr>
              <a:t>Visual Studio</a:t>
            </a:r>
          </a:p>
          <a:p>
            <a:r>
              <a:rPr lang="en-US" dirty="0">
                <a:solidFill>
                  <a:srgbClr val="333333"/>
                </a:solidFill>
                <a:latin typeface="Segoe UI" panose="020B0502040204020203" pitchFamily="34" charset="0"/>
              </a:rPr>
              <a:t>A fully-featured, integrated development environment (IDE) for developing .NET apps on a Windows PC development machine. </a:t>
            </a:r>
            <a:endParaRPr lang="en-US" dirty="0"/>
          </a:p>
        </p:txBody>
      </p:sp>
      <p:pic>
        <p:nvPicPr>
          <p:cNvPr id="8" name="Graphic 7">
            <a:extLst>
              <a:ext uri="{FF2B5EF4-FFF2-40B4-BE49-F238E27FC236}">
                <a16:creationId xmlns:a16="http://schemas.microsoft.com/office/drawing/2014/main" id="{3EFC6910-8958-4BB0-BF3E-A0BA8914CD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799" y="5182649"/>
            <a:ext cx="1095375" cy="1171575"/>
          </a:xfrm>
          <a:prstGeom prst="rect">
            <a:avLst/>
          </a:prstGeom>
        </p:spPr>
      </p:pic>
      <p:sp>
        <p:nvSpPr>
          <p:cNvPr id="9" name="Rectangle 8">
            <a:extLst>
              <a:ext uri="{FF2B5EF4-FFF2-40B4-BE49-F238E27FC236}">
                <a16:creationId xmlns:a16="http://schemas.microsoft.com/office/drawing/2014/main" id="{13799569-B104-4212-8168-292196F299DA}"/>
              </a:ext>
            </a:extLst>
          </p:cNvPr>
          <p:cNvSpPr/>
          <p:nvPr/>
        </p:nvSpPr>
        <p:spPr>
          <a:xfrm>
            <a:off x="1906839" y="5182649"/>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for Mac</a:t>
            </a:r>
          </a:p>
          <a:p>
            <a:r>
              <a:rPr lang="en-US" dirty="0"/>
              <a:t>A fully-featured IDE for developing .NET apps on a Mac OS development machine. </a:t>
            </a:r>
          </a:p>
        </p:txBody>
      </p:sp>
      <p:sp>
        <p:nvSpPr>
          <p:cNvPr id="10" name="Title 2">
            <a:extLst>
              <a:ext uri="{FF2B5EF4-FFF2-40B4-BE49-F238E27FC236}">
                <a16:creationId xmlns:a16="http://schemas.microsoft.com/office/drawing/2014/main" id="{2C9B8F39-4FA2-4BBE-B9F0-5D18CF9F6DC7}"/>
              </a:ext>
            </a:extLst>
          </p:cNvPr>
          <p:cNvSpPr txBox="1">
            <a:spLocks/>
          </p:cNvSpPr>
          <p:nvPr/>
        </p:nvSpPr>
        <p:spPr>
          <a:xfrm>
            <a:off x="4081929" y="6131859"/>
            <a:ext cx="8169836" cy="72614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Download from</a:t>
            </a:r>
            <a:r>
              <a:rPr lang="en-US" sz="4000" dirty="0">
                <a:hlinkClick r:id="rId3"/>
              </a:rPr>
              <a:t> www.VisualStudio</a:t>
            </a:r>
            <a:r>
              <a:rPr lang="en-US" sz="4000">
                <a:hlinkClick r:id="rId3"/>
              </a:rPr>
              <a:t>.com</a:t>
            </a:r>
            <a:r>
              <a:rPr lang="en-US" sz="4000"/>
              <a:t> </a:t>
            </a:r>
            <a:endParaRPr lang="en-US" dirty="0"/>
          </a:p>
        </p:txBody>
      </p:sp>
    </p:spTree>
    <p:extLst>
      <p:ext uri="{BB962C8B-B14F-4D97-AF65-F5344CB8AC3E}">
        <p14:creationId xmlns:p14="http://schemas.microsoft.com/office/powerpoint/2010/main" val="170821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What is .NET?</a:t>
            </a:r>
          </a:p>
        </p:txBody>
      </p:sp>
      <p:sp>
        <p:nvSpPr>
          <p:cNvPr id="3" name="Text Placeholder 2">
            <a:extLst>
              <a:ext uri="{FF2B5EF4-FFF2-40B4-BE49-F238E27FC236}">
                <a16:creationId xmlns:a16="http://schemas.microsoft.com/office/drawing/2014/main" id="{23457379-948D-4845-B8BA-5CF9B789DD1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GAMING</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AI</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ctr" defTabSz="913055" rtl="0" eaLnBrk="1" fontAlgn="auto" latinLnBrk="0" hangingPunct="1">
              <a:lnSpc>
                <a:spcPct val="90000"/>
              </a:lnSpc>
              <a:spcBef>
                <a:spcPts val="0"/>
              </a:spcBef>
              <a:spcAft>
                <a:spcPts val="0"/>
              </a:spcAft>
              <a:buClrTx/>
              <a:buSzTx/>
              <a:buFontTx/>
              <a:buNone/>
              <a:tabLst/>
              <a:defRPr/>
            </a:pPr>
            <a:r>
              <a:rPr lang="en-US" sz="5333" dirty="0">
                <a:solidFill>
                  <a:schemeClr val="tx1"/>
                </a:solidFill>
                <a:latin typeface="Segoe UI Light"/>
              </a:rPr>
              <a:t>Your platform for building </a:t>
            </a:r>
            <a:r>
              <a:rPr lang="en-US" sz="5333" dirty="0">
                <a:solidFill>
                  <a:schemeClr val="tx1"/>
                </a:solidFill>
                <a:latin typeface="Segoe UI Semibold" panose="020B0702040204020203" pitchFamily="34" charset="0"/>
              </a:rPr>
              <a:t>anything</a:t>
            </a:r>
            <a:endParaRPr kumimoji="0" lang="en-US" sz="5333" b="0" i="0" u="none" strike="noStrike" kern="1200" cap="none" spc="-100" normalizeH="0" baseline="0" noProof="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en-US" sz="5333" dirty="0"/>
              <a:t>.NET is a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GAMING</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AI</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6" name="Title 1"/>
          <p:cNvSpPr txBox="1">
            <a:spLocks/>
          </p:cNvSpPr>
          <p:nvPr/>
        </p:nvSpPr>
        <p:spPr>
          <a:xfrm>
            <a:off x="456103" y="-97972"/>
            <a:ext cx="1127979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lang="en-US" sz="4400" dirty="0">
                <a:gradFill>
                  <a:gsLst>
                    <a:gs pos="0">
                      <a:srgbClr val="FFFFFF"/>
                    </a:gs>
                    <a:gs pos="100000">
                      <a:srgbClr val="FFFFFF"/>
                    </a:gs>
                  </a:gsLst>
                  <a:lin ang="5400000" scaled="1"/>
                </a:gradFill>
                <a:latin typeface="Segoe UI Light"/>
              </a:rPr>
              <a:t>You can write code with many .NET languages</a:t>
            </a:r>
            <a:endParaRPr kumimoji="0" lang="en-US" sz="4400" b="0" i="0" u="none" strike="noStrike" kern="1200" cap="none" spc="-100" normalizeH="0" baseline="0" noProof="0" dirty="0">
              <a:ln w="3175">
                <a:noFill/>
              </a:ln>
              <a:gradFill>
                <a:gsLst>
                  <a:gs pos="0">
                    <a:srgbClr val="FFFFFF"/>
                  </a:gs>
                  <a:gs pos="100000">
                    <a:srgbClr val="FFFFFF"/>
                  </a:gs>
                </a:gsLst>
                <a:lin ang="5400000" scaled="1"/>
              </a:gradFill>
              <a:effectLst/>
              <a:uLnTx/>
              <a:uFillTx/>
              <a:latin typeface="Segoe UI Light"/>
              <a:ea typeface="+mn-ea"/>
              <a:cs typeface="Segoe UI" pitchFamily="34" charset="0"/>
            </a:endParaRPr>
          </a:p>
        </p:txBody>
      </p:sp>
      <p:grpSp>
        <p:nvGrpSpPr>
          <p:cNvPr id="18" name="Group 17">
            <a:extLst>
              <a:ext uri="{FF2B5EF4-FFF2-40B4-BE49-F238E27FC236}">
                <a16:creationId xmlns:a16="http://schemas.microsoft.com/office/drawing/2014/main" id="{90166FE6-E5D6-4791-977A-DEC2DF737C3A}"/>
              </a:ext>
            </a:extLst>
          </p:cNvPr>
          <p:cNvGrpSpPr/>
          <p:nvPr/>
        </p:nvGrpSpPr>
        <p:grpSpPr>
          <a:xfrm>
            <a:off x="369403" y="1194045"/>
            <a:ext cx="11541160" cy="1865764"/>
            <a:chOff x="369403" y="1194045"/>
            <a:chExt cx="11541160" cy="1865764"/>
          </a:xfrm>
        </p:grpSpPr>
        <p:grpSp>
          <p:nvGrpSpPr>
            <p:cNvPr id="3" name="Group 2">
              <a:extLst>
                <a:ext uri="{FF2B5EF4-FFF2-40B4-BE49-F238E27FC236}">
                  <a16:creationId xmlns:a16="http://schemas.microsoft.com/office/drawing/2014/main" id="{6147E043-1652-47E7-B6FC-6A181D27C99E}"/>
                </a:ext>
              </a:extLst>
            </p:cNvPr>
            <p:cNvGrpSpPr/>
            <p:nvPr/>
          </p:nvGrpSpPr>
          <p:grpSpPr>
            <a:xfrm>
              <a:off x="369403" y="1299531"/>
              <a:ext cx="11114036" cy="1618905"/>
              <a:chOff x="369403" y="1299531"/>
              <a:chExt cx="11114036" cy="1618905"/>
            </a:xfrm>
          </p:grpSpPr>
          <p:grpSp>
            <p:nvGrpSpPr>
              <p:cNvPr id="7" name="Group 6">
                <a:extLst>
                  <a:ext uri="{FF2B5EF4-FFF2-40B4-BE49-F238E27FC236}">
                    <a16:creationId xmlns:a16="http://schemas.microsoft.com/office/drawing/2014/main" id="{876A648A-0542-4B03-8727-E8D06756CBE4}"/>
                  </a:ext>
                </a:extLst>
              </p:cNvPr>
              <p:cNvGrpSpPr/>
              <p:nvPr/>
            </p:nvGrpSpPr>
            <p:grpSpPr>
              <a:xfrm>
                <a:off x="369403" y="1382656"/>
                <a:ext cx="11114036" cy="1463084"/>
                <a:chOff x="369403" y="1382656"/>
                <a:chExt cx="5634034" cy="1463084"/>
              </a:xfrm>
            </p:grpSpPr>
            <p:sp>
              <p:nvSpPr>
                <p:cNvPr id="37" name="Rectangle 36">
                  <a:extLst>
                    <a:ext uri="{FF2B5EF4-FFF2-40B4-BE49-F238E27FC236}">
                      <a16:creationId xmlns:a16="http://schemas.microsoft.com/office/drawing/2014/main" id="{6ACBAA18-68B3-4098-917C-995DA3E9126B}"/>
                    </a:ext>
                  </a:extLst>
                </p:cNvPr>
                <p:cNvSpPr/>
                <p:nvPr/>
              </p:nvSpPr>
              <p:spPr bwMode="auto">
                <a:xfrm>
                  <a:off x="369403" y="1382656"/>
                  <a:ext cx="1400513" cy="1463084"/>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 (c-sharp)</a:t>
                  </a:r>
                </a:p>
              </p:txBody>
            </p:sp>
            <p:sp>
              <p:nvSpPr>
                <p:cNvPr id="24" name="Rectangle 23">
                  <a:extLst>
                    <a:ext uri="{FF2B5EF4-FFF2-40B4-BE49-F238E27FC236}">
                      <a16:creationId xmlns:a16="http://schemas.microsoft.com/office/drawing/2014/main" id="{A9957D5C-6FD9-4B1D-9AD0-1C744988978E}"/>
                    </a:ext>
                  </a:extLst>
                </p:cNvPr>
                <p:cNvSpPr/>
                <p:nvPr/>
              </p:nvSpPr>
              <p:spPr bwMode="auto">
                <a:xfrm>
                  <a:off x="1769916" y="1382656"/>
                  <a:ext cx="4233521" cy="1463084"/>
                </a:xfrm>
                <a:prstGeom prst="rect">
                  <a:avLst/>
                </a:prstGeom>
                <a:solidFill>
                  <a:srgbClr val="D83B01">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2" name="TextBox 1">
                <a:extLst>
                  <a:ext uri="{FF2B5EF4-FFF2-40B4-BE49-F238E27FC236}">
                    <a16:creationId xmlns:a16="http://schemas.microsoft.com/office/drawing/2014/main" id="{922EA76C-97C2-4E9F-8936-88D8F42F307F}"/>
                  </a:ext>
                </a:extLst>
              </p:cNvPr>
              <p:cNvSpPr txBox="1"/>
              <p:nvPr/>
            </p:nvSpPr>
            <p:spPr>
              <a:xfrm>
                <a:off x="3132140" y="1299531"/>
                <a:ext cx="5927719"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C# is a simple, modern, object-oriented, and type-safe programming language</a:t>
                </a:r>
              </a:p>
              <a:p>
                <a:pPr marL="342900" indent="-342900">
                  <a:lnSpc>
                    <a:spcPct val="90000"/>
                  </a:lnSpc>
                  <a:spcAft>
                    <a:spcPts val="600"/>
                  </a:spcAft>
                  <a:buFont typeface="Arial" panose="020B0604020202020204" pitchFamily="34" charset="0"/>
                  <a:buChar char="•"/>
                </a:pPr>
                <a:r>
                  <a:rPr lang="en-US" dirty="0">
                    <a:solidFill>
                      <a:schemeClr val="bg1"/>
                    </a:solidFill>
                  </a:rPr>
                  <a:t>Its roots in the C family of languages makes C# immediately familiar to C, C++, Java, and JavaScript programmers</a:t>
                </a:r>
                <a:endParaRPr lang="en-US" sz="2400" dirty="0">
                  <a:solidFill>
                    <a:schemeClr val="bg1"/>
                  </a:solidFill>
                </a:endParaRPr>
              </a:p>
            </p:txBody>
          </p:sp>
        </p:grpSp>
        <p:pic>
          <p:nvPicPr>
            <p:cNvPr id="16" name="Picture 15">
              <a:extLst>
                <a:ext uri="{FF2B5EF4-FFF2-40B4-BE49-F238E27FC236}">
                  <a16:creationId xmlns:a16="http://schemas.microsoft.com/office/drawing/2014/main" id="{9916D177-918F-43C3-A6CE-6209E570176D}"/>
                </a:ext>
              </a:extLst>
            </p:cNvPr>
            <p:cNvPicPr>
              <a:picLocks noChangeAspect="1"/>
            </p:cNvPicPr>
            <p:nvPr/>
          </p:nvPicPr>
          <p:blipFill>
            <a:blip r:embed="rId3"/>
            <a:stretch>
              <a:fillRect/>
            </a:stretch>
          </p:blipFill>
          <p:spPr>
            <a:xfrm>
              <a:off x="9030797" y="1194045"/>
              <a:ext cx="2879766" cy="1865764"/>
            </a:xfrm>
            <a:prstGeom prst="rect">
              <a:avLst/>
            </a:prstGeom>
          </p:spPr>
        </p:pic>
      </p:grpSp>
      <p:grpSp>
        <p:nvGrpSpPr>
          <p:cNvPr id="19" name="Group 18">
            <a:extLst>
              <a:ext uri="{FF2B5EF4-FFF2-40B4-BE49-F238E27FC236}">
                <a16:creationId xmlns:a16="http://schemas.microsoft.com/office/drawing/2014/main" id="{5067B48D-6C52-4377-B202-04167F665A29}"/>
              </a:ext>
            </a:extLst>
          </p:cNvPr>
          <p:cNvGrpSpPr/>
          <p:nvPr/>
        </p:nvGrpSpPr>
        <p:grpSpPr>
          <a:xfrm>
            <a:off x="369403" y="3197619"/>
            <a:ext cx="11641133" cy="1813754"/>
            <a:chOff x="369403" y="3197619"/>
            <a:chExt cx="11641133" cy="1813754"/>
          </a:xfrm>
        </p:grpSpPr>
        <p:grpSp>
          <p:nvGrpSpPr>
            <p:cNvPr id="17" name="Group 16">
              <a:extLst>
                <a:ext uri="{FF2B5EF4-FFF2-40B4-BE49-F238E27FC236}">
                  <a16:creationId xmlns:a16="http://schemas.microsoft.com/office/drawing/2014/main" id="{2D0D66B8-A622-4C78-A412-C6C1E7F8B84E}"/>
                </a:ext>
              </a:extLst>
            </p:cNvPr>
            <p:cNvGrpSpPr/>
            <p:nvPr/>
          </p:nvGrpSpPr>
          <p:grpSpPr>
            <a:xfrm>
              <a:off x="369403" y="3330305"/>
              <a:ext cx="11114036" cy="1469745"/>
              <a:chOff x="369403" y="3330305"/>
              <a:chExt cx="11114036" cy="1469745"/>
            </a:xfrm>
          </p:grpSpPr>
          <p:grpSp>
            <p:nvGrpSpPr>
              <p:cNvPr id="8" name="Group 7">
                <a:extLst>
                  <a:ext uri="{FF2B5EF4-FFF2-40B4-BE49-F238E27FC236}">
                    <a16:creationId xmlns:a16="http://schemas.microsoft.com/office/drawing/2014/main" id="{48E623C9-E5A6-4882-B9D7-AFD6B438B59A}"/>
                  </a:ext>
                </a:extLst>
              </p:cNvPr>
              <p:cNvGrpSpPr/>
              <p:nvPr/>
            </p:nvGrpSpPr>
            <p:grpSpPr>
              <a:xfrm>
                <a:off x="369403" y="3336966"/>
                <a:ext cx="11114036" cy="1463084"/>
                <a:chOff x="369403" y="3336966"/>
                <a:chExt cx="5634034" cy="1463084"/>
              </a:xfrm>
            </p:grpSpPr>
            <p:sp>
              <p:nvSpPr>
                <p:cNvPr id="39" name="Rectangle 38">
                  <a:extLst>
                    <a:ext uri="{FF2B5EF4-FFF2-40B4-BE49-F238E27FC236}">
                      <a16:creationId xmlns:a16="http://schemas.microsoft.com/office/drawing/2014/main" id="{772126AD-6EF5-4CC0-8F13-681AD1D3B7DE}"/>
                    </a:ext>
                  </a:extLst>
                </p:cNvPr>
                <p:cNvSpPr/>
                <p:nvPr/>
              </p:nvSpPr>
              <p:spPr bwMode="auto">
                <a:xfrm>
                  <a:off x="369403" y="3336966"/>
                  <a:ext cx="1400513" cy="146308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 (f-sharp)</a:t>
                  </a:r>
                </a:p>
              </p:txBody>
            </p:sp>
            <p:sp>
              <p:nvSpPr>
                <p:cNvPr id="23" name="Rectangle 22">
                  <a:extLst>
                    <a:ext uri="{FF2B5EF4-FFF2-40B4-BE49-F238E27FC236}">
                      <a16:creationId xmlns:a16="http://schemas.microsoft.com/office/drawing/2014/main" id="{0AAA438B-C66F-4495-9285-36A554A92F23}"/>
                    </a:ext>
                  </a:extLst>
                </p:cNvPr>
                <p:cNvSpPr/>
                <p:nvPr/>
              </p:nvSpPr>
              <p:spPr bwMode="auto">
                <a:xfrm>
                  <a:off x="1769916" y="3336966"/>
                  <a:ext cx="4233521" cy="1463084"/>
                </a:xfrm>
                <a:prstGeom prst="rect">
                  <a:avLst/>
                </a:prstGeom>
                <a:solidFill>
                  <a:srgbClr val="00B0F0">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30" name="TextBox 29">
                <a:extLst>
                  <a:ext uri="{FF2B5EF4-FFF2-40B4-BE49-F238E27FC236}">
                    <a16:creationId xmlns:a16="http://schemas.microsoft.com/office/drawing/2014/main" id="{83D34490-8657-443B-BB3F-9F9D127748A4}"/>
                  </a:ext>
                </a:extLst>
              </p:cNvPr>
              <p:cNvSpPr txBox="1"/>
              <p:nvPr/>
            </p:nvSpPr>
            <p:spPr>
              <a:xfrm>
                <a:off x="3132139" y="3330305"/>
                <a:ext cx="5927719" cy="13696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F# is a cross-platform, open-source, functional programming language for .NET</a:t>
                </a:r>
              </a:p>
              <a:p>
                <a:pPr marL="342900" indent="-342900">
                  <a:lnSpc>
                    <a:spcPct val="90000"/>
                  </a:lnSpc>
                  <a:spcAft>
                    <a:spcPts val="600"/>
                  </a:spcAft>
                  <a:buFont typeface="Arial" panose="020B0604020202020204" pitchFamily="34" charset="0"/>
                  <a:buChar char="•"/>
                </a:pPr>
                <a:r>
                  <a:rPr lang="en-US" dirty="0">
                    <a:solidFill>
                      <a:schemeClr val="bg1"/>
                    </a:solidFill>
                  </a:rPr>
                  <a:t>It also includes object-oriented and imperative programming</a:t>
                </a:r>
                <a:endParaRPr lang="en-US" sz="2400" dirty="0">
                  <a:solidFill>
                    <a:schemeClr val="bg1"/>
                  </a:solidFill>
                </a:endParaRPr>
              </a:p>
            </p:txBody>
          </p:sp>
        </p:grpSp>
        <p:pic>
          <p:nvPicPr>
            <p:cNvPr id="14" name="Picture 13">
              <a:extLst>
                <a:ext uri="{FF2B5EF4-FFF2-40B4-BE49-F238E27FC236}">
                  <a16:creationId xmlns:a16="http://schemas.microsoft.com/office/drawing/2014/main" id="{34D213F8-2C9D-48CC-98A4-90A2976ECD17}"/>
                </a:ext>
              </a:extLst>
            </p:cNvPr>
            <p:cNvPicPr>
              <a:picLocks noChangeAspect="1"/>
            </p:cNvPicPr>
            <p:nvPr/>
          </p:nvPicPr>
          <p:blipFill>
            <a:blip r:embed="rId4"/>
            <a:stretch>
              <a:fillRect/>
            </a:stretch>
          </p:blipFill>
          <p:spPr>
            <a:xfrm>
              <a:off x="9030797" y="3197619"/>
              <a:ext cx="2979739" cy="1813754"/>
            </a:xfrm>
            <a:prstGeom prst="rect">
              <a:avLst/>
            </a:prstGeom>
          </p:spPr>
        </p:pic>
      </p:grpSp>
      <p:grpSp>
        <p:nvGrpSpPr>
          <p:cNvPr id="20" name="Group 19">
            <a:extLst>
              <a:ext uri="{FF2B5EF4-FFF2-40B4-BE49-F238E27FC236}">
                <a16:creationId xmlns:a16="http://schemas.microsoft.com/office/drawing/2014/main" id="{E6657114-B013-462C-9917-DA1722707031}"/>
              </a:ext>
            </a:extLst>
          </p:cNvPr>
          <p:cNvGrpSpPr/>
          <p:nvPr/>
        </p:nvGrpSpPr>
        <p:grpSpPr>
          <a:xfrm>
            <a:off x="369403" y="5150720"/>
            <a:ext cx="11424132" cy="1657643"/>
            <a:chOff x="369403" y="5150720"/>
            <a:chExt cx="11424132" cy="1657643"/>
          </a:xfrm>
        </p:grpSpPr>
        <p:grpSp>
          <p:nvGrpSpPr>
            <p:cNvPr id="9" name="Group 8">
              <a:extLst>
                <a:ext uri="{FF2B5EF4-FFF2-40B4-BE49-F238E27FC236}">
                  <a16:creationId xmlns:a16="http://schemas.microsoft.com/office/drawing/2014/main" id="{DEFCD52E-880B-4F98-B133-30178F2839E5}"/>
                </a:ext>
              </a:extLst>
            </p:cNvPr>
            <p:cNvGrpSpPr/>
            <p:nvPr/>
          </p:nvGrpSpPr>
          <p:grpSpPr>
            <a:xfrm>
              <a:off x="369403" y="5291276"/>
              <a:ext cx="11114036" cy="1463084"/>
              <a:chOff x="369403" y="5291276"/>
              <a:chExt cx="5634032" cy="1463084"/>
            </a:xfrm>
          </p:grpSpPr>
          <p:sp>
            <p:nvSpPr>
              <p:cNvPr id="40" name="Rectangle 39">
                <a:extLst>
                  <a:ext uri="{FF2B5EF4-FFF2-40B4-BE49-F238E27FC236}">
                    <a16:creationId xmlns:a16="http://schemas.microsoft.com/office/drawing/2014/main" id="{4DFF6D06-6882-42DD-848B-FD40B83AE8FB}"/>
                  </a:ext>
                </a:extLst>
              </p:cNvPr>
              <p:cNvSpPr/>
              <p:nvPr/>
            </p:nvSpPr>
            <p:spPr bwMode="auto">
              <a:xfrm>
                <a:off x="369403" y="5291276"/>
                <a:ext cx="1400513" cy="1463084"/>
              </a:xfrm>
              <a:prstGeom prst="rect">
                <a:avLst/>
              </a:prstGeom>
              <a:solidFill>
                <a:schemeClr val="accent3"/>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Visual Basic</a:t>
                </a:r>
              </a:p>
            </p:txBody>
          </p:sp>
          <p:sp>
            <p:nvSpPr>
              <p:cNvPr id="25" name="Rectangle 24">
                <a:extLst>
                  <a:ext uri="{FF2B5EF4-FFF2-40B4-BE49-F238E27FC236}">
                    <a16:creationId xmlns:a16="http://schemas.microsoft.com/office/drawing/2014/main" id="{526C1B01-5867-44AD-A44D-C812741F0641}"/>
                  </a:ext>
                </a:extLst>
              </p:cNvPr>
              <p:cNvSpPr/>
              <p:nvPr/>
            </p:nvSpPr>
            <p:spPr bwMode="auto">
              <a:xfrm>
                <a:off x="1769916" y="5291276"/>
                <a:ext cx="4233519" cy="1463084"/>
              </a:xfrm>
              <a:prstGeom prst="rect">
                <a:avLst/>
              </a:prstGeom>
              <a:solidFill>
                <a:schemeClr val="accent3">
                  <a:alpha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pic>
          <p:nvPicPr>
            <p:cNvPr id="15" name="Picture 14">
              <a:extLst>
                <a:ext uri="{FF2B5EF4-FFF2-40B4-BE49-F238E27FC236}">
                  <a16:creationId xmlns:a16="http://schemas.microsoft.com/office/drawing/2014/main" id="{11D9C180-352E-4BFF-995D-7A79C4972268}"/>
                </a:ext>
              </a:extLst>
            </p:cNvPr>
            <p:cNvPicPr>
              <a:picLocks noChangeAspect="1"/>
            </p:cNvPicPr>
            <p:nvPr/>
          </p:nvPicPr>
          <p:blipFill>
            <a:blip r:embed="rId5"/>
            <a:stretch>
              <a:fillRect/>
            </a:stretch>
          </p:blipFill>
          <p:spPr>
            <a:xfrm>
              <a:off x="9030797" y="5150720"/>
              <a:ext cx="2762738" cy="1657643"/>
            </a:xfrm>
            <a:prstGeom prst="rect">
              <a:avLst/>
            </a:prstGeom>
          </p:spPr>
        </p:pic>
        <p:sp>
          <p:nvSpPr>
            <p:cNvPr id="34" name="TextBox 33">
              <a:extLst>
                <a:ext uri="{FF2B5EF4-FFF2-40B4-BE49-F238E27FC236}">
                  <a16:creationId xmlns:a16="http://schemas.microsoft.com/office/drawing/2014/main" id="{41DFC737-8E24-4307-A8E1-05139BBD2DAF}"/>
                </a:ext>
              </a:extLst>
            </p:cNvPr>
            <p:cNvSpPr txBox="1"/>
            <p:nvPr/>
          </p:nvSpPr>
          <p:spPr>
            <a:xfrm>
              <a:off x="3153913" y="5291276"/>
              <a:ext cx="5927719"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Visual Basic is an approachable language with a simple syntax for building type-safe, object-oriented apps</a:t>
              </a:r>
              <a:endParaRPr lang="en-US" sz="2400" dirty="0">
                <a:solidFill>
                  <a:schemeClr val="bg1"/>
                </a:solidFill>
              </a:endParaRPr>
            </a:p>
          </p:txBody>
        </p:sp>
      </p:grpSp>
    </p:spTree>
    <p:extLst>
      <p:ext uri="{BB962C8B-B14F-4D97-AF65-F5344CB8AC3E}">
        <p14:creationId xmlns:p14="http://schemas.microsoft.com/office/powerpoint/2010/main" val="34937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14B7BD-6CB1-449A-9C0D-16673E558F15}"/>
              </a:ext>
            </a:extLst>
          </p:cNvPr>
          <p:cNvSpPr/>
          <p:nvPr/>
        </p:nvSpPr>
        <p:spPr bwMode="auto">
          <a:xfrm>
            <a:off x="0" y="5100984"/>
            <a:ext cx="12191999" cy="175701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 name="Rectangle 3">
            <a:extLst>
              <a:ext uri="{FF2B5EF4-FFF2-40B4-BE49-F238E27FC236}">
                <a16:creationId xmlns:a16="http://schemas.microsoft.com/office/drawing/2014/main" id="{DCC2DE77-0AB9-47B6-8DBF-7920B8615937}"/>
              </a:ext>
            </a:extLst>
          </p:cNvPr>
          <p:cNvSpPr/>
          <p:nvPr/>
        </p:nvSpPr>
        <p:spPr>
          <a:xfrm>
            <a:off x="1085285" y="5260665"/>
            <a:ext cx="10021427" cy="1643527"/>
          </a:xfrm>
          <a:prstGeom prst="rect">
            <a:avLst/>
          </a:prstGeom>
        </p:spPr>
        <p:txBody>
          <a:bodyPr wrap="square">
            <a:spAutoFit/>
          </a:bodyPr>
          <a:lstStyle/>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“Using the same-size server, we were able to go from 1,000 requests per second per node with Node.js to 20,000 requests per second with .NET Core.“ </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Raygun</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hlinkClick r:id="rId3"/>
              </a:rPr>
              <a:t>www.dot.net/customers</a:t>
            </a: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rPr>
              <a:t>    </a:t>
            </a:r>
          </a:p>
        </p:txBody>
      </p:sp>
      <p:sp>
        <p:nvSpPr>
          <p:cNvPr id="6" name="Rectangle 5">
            <a:extLst>
              <a:ext uri="{FF2B5EF4-FFF2-40B4-BE49-F238E27FC236}">
                <a16:creationId xmlns:a16="http://schemas.microsoft.com/office/drawing/2014/main" id="{942E461A-95EE-49AD-B16C-AE7C4BE39B49}"/>
              </a:ext>
            </a:extLst>
          </p:cNvPr>
          <p:cNvSpPr/>
          <p:nvPr/>
        </p:nvSpPr>
        <p:spPr>
          <a:xfrm>
            <a:off x="0" y="4741581"/>
            <a:ext cx="12192000" cy="276999"/>
          </a:xfrm>
          <a:prstGeom prst="rect">
            <a:avLst/>
          </a:prstGeom>
        </p:spPr>
        <p:txBody>
          <a:bodyPr wrap="square">
            <a:spAutoFit/>
          </a:bodyPr>
          <a:lstStyle/>
          <a:p>
            <a:pPr algn="ctr"/>
            <a:r>
              <a:rPr lang="en-US" sz="1200">
                <a:solidFill>
                  <a:srgbClr val="999999"/>
                </a:solidFill>
              </a:rPr>
              <a:t>Data sourced from official tests available at </a:t>
            </a:r>
            <a:r>
              <a:rPr lang="en-US" sz="1200" u="sng" err="1">
                <a:solidFill>
                  <a:srgbClr val="512BD4"/>
                </a:solidFill>
                <a:hlinkClick r:id="rId4"/>
              </a:rPr>
              <a:t>TechEmpower</a:t>
            </a:r>
            <a:r>
              <a:rPr lang="en-US" sz="1200" u="sng">
                <a:solidFill>
                  <a:srgbClr val="512BD4"/>
                </a:solidFill>
                <a:hlinkClick r:id="rId4"/>
              </a:rPr>
              <a:t> Round 16</a:t>
            </a:r>
            <a:r>
              <a:rPr lang="en-US" sz="1200">
                <a:solidFill>
                  <a:srgbClr val="999999"/>
                </a:solidFill>
              </a:rPr>
              <a:t>.</a:t>
            </a:r>
            <a:endParaRPr lang="en-US" sz="1200"/>
          </a:p>
        </p:txBody>
      </p:sp>
      <p:pic>
        <p:nvPicPr>
          <p:cNvPr id="2" name="Graphic 1">
            <a:extLst>
              <a:ext uri="{FF2B5EF4-FFF2-40B4-BE49-F238E27FC236}">
                <a16:creationId xmlns:a16="http://schemas.microsoft.com/office/drawing/2014/main" id="{9EAE3279-BFE8-493E-9E65-30DEF4280E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1500" y="1615044"/>
            <a:ext cx="6876976" cy="3243856"/>
          </a:xfrm>
          <a:prstGeom prst="rect">
            <a:avLst/>
          </a:prstGeom>
        </p:spPr>
      </p:pic>
      <p:sp>
        <p:nvSpPr>
          <p:cNvPr id="9" name="Title 4">
            <a:extLst>
              <a:ext uri="{FF2B5EF4-FFF2-40B4-BE49-F238E27FC236}">
                <a16:creationId xmlns:a16="http://schemas.microsoft.com/office/drawing/2014/main" id="{29913A41-B860-4DDC-8FBA-DC0E3A9BA31E}"/>
              </a:ext>
            </a:extLst>
          </p:cNvPr>
          <p:cNvSpPr>
            <a:spLocks noGrp="1"/>
          </p:cNvSpPr>
          <p:nvPr>
            <p:ph type="title"/>
          </p:nvPr>
        </p:nvSpPr>
        <p:spPr>
          <a:xfrm>
            <a:off x="0" y="254192"/>
            <a:ext cx="12192000" cy="1486561"/>
          </a:xfrm>
        </p:spPr>
        <p:txBody>
          <a:bodyPr wrap="square">
            <a:spAutoFit/>
          </a:bodyPr>
          <a:lstStyle/>
          <a:p>
            <a:pPr algn="ctr"/>
            <a:r>
              <a:rPr lang="en-US" sz="6600" b="1" dirty="0">
                <a:latin typeface="Segoe UI Semibold" panose="020B0502040204020203" pitchFamily="34" charset="0"/>
                <a:cs typeface="Segoe UI Semibold" panose="020B0502040204020203" pitchFamily="34" charset="0"/>
              </a:rPr>
              <a:t>.NET</a:t>
            </a:r>
            <a:br>
              <a:rPr lang="en-US" sz="4800" b="1" dirty="0">
                <a:latin typeface="Segoe UI Semibold" panose="020B0502040204020203" pitchFamily="34" charset="0"/>
                <a:cs typeface="Segoe UI Semibold" panose="020B0502040204020203" pitchFamily="34" charset="0"/>
              </a:rPr>
            </a:br>
            <a:r>
              <a:rPr lang="en-US" sz="2800" b="1" dirty="0">
                <a:solidFill>
                  <a:schemeClr val="accent1"/>
                </a:solidFill>
                <a:latin typeface="Segoe UI Semibold" panose="020B0502040204020203" pitchFamily="34" charset="0"/>
                <a:cs typeface="Segoe UI Semibold" panose="020B0502040204020203" pitchFamily="34" charset="0"/>
              </a:rPr>
              <a:t>Faster than any other popular framework</a:t>
            </a:r>
          </a:p>
        </p:txBody>
      </p:sp>
    </p:spTree>
    <p:extLst>
      <p:ext uri="{BB962C8B-B14F-4D97-AF65-F5344CB8AC3E}">
        <p14:creationId xmlns:p14="http://schemas.microsoft.com/office/powerpoint/2010/main" val="369731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a:xfrm>
            <a:off x="313943" y="520422"/>
            <a:ext cx="11018520" cy="553998"/>
          </a:xfrm>
        </p:spPr>
        <p:txBody>
          <a:bodyPr>
            <a:normAutofit fontScale="90000"/>
          </a:bodyPr>
          <a:lstStyle/>
          <a:p>
            <a:r>
              <a:rPr lang="en-US">
                <a:cs typeface="Segoe UI Light" panose="020B0502040204020203" pitchFamily="34" charset="0"/>
              </a:rPr>
              <a:t>.NET Core 2.1 on </a:t>
            </a:r>
            <a:r>
              <a:rPr lang="en-US" err="1">
                <a:cs typeface="Segoe UI Light" panose="020B0502040204020203" pitchFamily="34" charset="0"/>
              </a:rPr>
              <a:t>TechEmpower</a:t>
            </a:r>
            <a:endParaRPr lang="en-US">
              <a:cs typeface="Segoe UI Light" panose="020B0502040204020203" pitchFamily="34" charset="0"/>
            </a:endParaRPr>
          </a:p>
        </p:txBody>
      </p:sp>
      <p:graphicFrame>
        <p:nvGraphicFramePr>
          <p:cNvPr id="9" name="Chart 8">
            <a:extLst>
              <a:ext uri="{FF2B5EF4-FFF2-40B4-BE49-F238E27FC236}">
                <a16:creationId xmlns:a16="http://schemas.microsoft.com/office/drawing/2014/main" id="{E8670049-9069-4E33-81D1-D4EAC870D98A}"/>
              </a:ext>
            </a:extLst>
          </p:cNvPr>
          <p:cNvGraphicFramePr>
            <a:graphicFrameLocks/>
          </p:cNvGraphicFramePr>
          <p:nvPr>
            <p:extLst/>
          </p:nvPr>
        </p:nvGraphicFramePr>
        <p:xfrm>
          <a:off x="1672396" y="1335505"/>
          <a:ext cx="8710862" cy="487279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EAEBE279-1D32-4ED0-9F71-3B7E780EEDFA}"/>
              </a:ext>
            </a:extLst>
          </p:cNvPr>
          <p:cNvSpPr/>
          <p:nvPr/>
        </p:nvSpPr>
        <p:spPr>
          <a:xfrm>
            <a:off x="0" y="6400800"/>
            <a:ext cx="12192000"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99999"/>
                </a:solidFill>
                <a:effectLst/>
                <a:uLnTx/>
                <a:uFillTx/>
                <a:latin typeface="Segoe UI"/>
                <a:ea typeface="+mn-ea"/>
                <a:cs typeface="+mn-cs"/>
              </a:rPr>
              <a:t>Data sourced from official tests on </a:t>
            </a:r>
            <a:r>
              <a:rPr kumimoji="0" lang="en-US" sz="1400" b="0" i="0" u="none" strike="noStrike" kern="1200" cap="none" spc="0" normalizeH="0" baseline="0" noProof="0" err="1">
                <a:ln>
                  <a:noFill/>
                </a:ln>
                <a:solidFill>
                  <a:srgbClr val="999999"/>
                </a:solidFill>
                <a:effectLst/>
                <a:uLnTx/>
                <a:uFillTx/>
                <a:latin typeface="Segoe UI"/>
                <a:ea typeface="+mn-ea"/>
                <a:cs typeface="+mn-cs"/>
                <a:hlinkClick r:id="rId4"/>
              </a:rPr>
              <a:t>TechEmpower</a:t>
            </a:r>
            <a:r>
              <a:rPr kumimoji="0" lang="en-US" sz="1400" b="0" i="0" u="none" strike="noStrike" kern="1200" cap="none" spc="0" normalizeH="0" baseline="0" noProof="0">
                <a:ln>
                  <a:noFill/>
                </a:ln>
                <a:solidFill>
                  <a:srgbClr val="999999"/>
                </a:solidFill>
                <a:effectLst/>
                <a:uLnTx/>
                <a:uFillTx/>
                <a:latin typeface="Segoe UI"/>
                <a:ea typeface="+mn-ea"/>
                <a:cs typeface="+mn-cs"/>
                <a:hlinkClick r:id="rId4"/>
              </a:rPr>
              <a:t> round 16</a:t>
            </a:r>
            <a:r>
              <a:rPr kumimoji="0" lang="en-US" sz="1400" b="0" i="0" u="none" strike="noStrike" kern="1200" cap="none" spc="0" normalizeH="0" baseline="0" noProof="0">
                <a:ln>
                  <a:noFill/>
                </a:ln>
                <a:solidFill>
                  <a:srgbClr val="999999"/>
                </a:solidFill>
                <a:effectLst/>
                <a:uLnTx/>
                <a:uFillTx/>
                <a:latin typeface="Segoe UI"/>
                <a:ea typeface="+mn-ea"/>
                <a:cs typeface="+mn-cs"/>
              </a:rPr>
              <a:t>.</a:t>
            </a: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5" name="TextBox 4">
            <a:extLst>
              <a:ext uri="{FF2B5EF4-FFF2-40B4-BE49-F238E27FC236}">
                <a16:creationId xmlns:a16="http://schemas.microsoft.com/office/drawing/2014/main" id="{21634DE8-2D71-4623-9871-0560AF25AE8C}"/>
              </a:ext>
            </a:extLst>
          </p:cNvPr>
          <p:cNvSpPr txBox="1"/>
          <p:nvPr/>
        </p:nvSpPr>
        <p:spPr>
          <a:xfrm rot="16200000">
            <a:off x="670101" y="3449470"/>
            <a:ext cx="1696811"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REQUESTS / SECOND</a:t>
            </a:r>
          </a:p>
        </p:txBody>
      </p:sp>
      <p:sp>
        <p:nvSpPr>
          <p:cNvPr id="11" name="TextBox 10">
            <a:extLst>
              <a:ext uri="{FF2B5EF4-FFF2-40B4-BE49-F238E27FC236}">
                <a16:creationId xmlns:a16="http://schemas.microsoft.com/office/drawing/2014/main" id="{6388034B-B951-41DF-BA1B-273AF36252E3}"/>
              </a:ext>
            </a:extLst>
          </p:cNvPr>
          <p:cNvSpPr txBox="1"/>
          <p:nvPr/>
        </p:nvSpPr>
        <p:spPr>
          <a:xfrm>
            <a:off x="3186414" y="3429000"/>
            <a:ext cx="1313402" cy="430887"/>
          </a:xfrm>
          <a:prstGeom prst="rect">
            <a:avLst/>
          </a:prstGeom>
          <a:solidFill>
            <a:schemeClr val="bg1"/>
          </a:solidFill>
          <a:ln>
            <a:solidFill>
              <a:schemeClr val="accent3"/>
            </a:solid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+15%</a:t>
            </a:r>
          </a:p>
        </p:txBody>
      </p:sp>
      <p:sp>
        <p:nvSpPr>
          <p:cNvPr id="12" name="TextBox 10">
            <a:extLst>
              <a:ext uri="{FF2B5EF4-FFF2-40B4-BE49-F238E27FC236}">
                <a16:creationId xmlns:a16="http://schemas.microsoft.com/office/drawing/2014/main" id="{772DD963-E99A-4BA7-B3BA-9E950F79125A}"/>
              </a:ext>
            </a:extLst>
          </p:cNvPr>
          <p:cNvSpPr txBox="1"/>
          <p:nvPr/>
        </p:nvSpPr>
        <p:spPr>
          <a:xfrm>
            <a:off x="5725049" y="3429000"/>
            <a:ext cx="1313402" cy="430887"/>
          </a:xfrm>
          <a:prstGeom prst="rect">
            <a:avLst/>
          </a:prstGeom>
          <a:solidFill>
            <a:schemeClr val="bg1"/>
          </a:solidFill>
          <a:ln>
            <a:solidFill>
              <a:schemeClr val="accent3"/>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+18%</a:t>
            </a:r>
          </a:p>
        </p:txBody>
      </p:sp>
      <p:sp>
        <p:nvSpPr>
          <p:cNvPr id="13" name="TextBox 10">
            <a:extLst>
              <a:ext uri="{FF2B5EF4-FFF2-40B4-BE49-F238E27FC236}">
                <a16:creationId xmlns:a16="http://schemas.microsoft.com/office/drawing/2014/main" id="{9A7D350C-6A86-4C25-AB24-267153EC0896}"/>
              </a:ext>
            </a:extLst>
          </p:cNvPr>
          <p:cNvSpPr txBox="1"/>
          <p:nvPr/>
        </p:nvSpPr>
        <p:spPr>
          <a:xfrm>
            <a:off x="8276291" y="3429000"/>
            <a:ext cx="1313402" cy="430887"/>
          </a:xfrm>
          <a:prstGeom prst="rect">
            <a:avLst/>
          </a:prstGeom>
          <a:solidFill>
            <a:schemeClr val="bg1"/>
          </a:solidFill>
          <a:ln>
            <a:solidFill>
              <a:schemeClr val="accent3"/>
            </a:solid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+147%</a:t>
            </a:r>
          </a:p>
        </p:txBody>
      </p:sp>
      <p:sp>
        <p:nvSpPr>
          <p:cNvPr id="15" name="Rectangle 14">
            <a:extLst>
              <a:ext uri="{FF2B5EF4-FFF2-40B4-BE49-F238E27FC236}">
                <a16:creationId xmlns:a16="http://schemas.microsoft.com/office/drawing/2014/main" id="{B4529062-0FE2-4B18-8BB6-2076A6B6AB43}"/>
              </a:ext>
            </a:extLst>
          </p:cNvPr>
          <p:cNvSpPr/>
          <p:nvPr/>
        </p:nvSpPr>
        <p:spPr bwMode="auto">
          <a:xfrm>
            <a:off x="7841427" y="1451610"/>
            <a:ext cx="2183130" cy="45491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Arrow: Right 17">
            <a:extLst>
              <a:ext uri="{FF2B5EF4-FFF2-40B4-BE49-F238E27FC236}">
                <a16:creationId xmlns:a16="http://schemas.microsoft.com/office/drawing/2014/main" id="{8169403D-1175-4BFC-99B5-BF44FBB83AD5}"/>
              </a:ext>
            </a:extLst>
          </p:cNvPr>
          <p:cNvSpPr/>
          <p:nvPr/>
        </p:nvSpPr>
        <p:spPr bwMode="auto">
          <a:xfrm rot="10800000">
            <a:off x="9639839" y="3453713"/>
            <a:ext cx="1029008" cy="4308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0557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1"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1000"/>
                            </p:stCondLst>
                            <p:childTnLst>
                              <p:par>
                                <p:cTn id="15" presetID="1" presetClass="emph" presetSubtype="2" fill="hold" grpId="0" nodeType="afterEffect">
                                  <p:stCondLst>
                                    <p:cond delay="0"/>
                                  </p:stCondLst>
                                  <p:childTnLst>
                                    <p:animClr clrSpc="rgb" dir="cw">
                                      <p:cBhvr>
                                        <p:cTn id="16" dur="2000" fill="hold"/>
                                        <p:tgtEl>
                                          <p:spTgt spid="13"/>
                                        </p:tgtEl>
                                        <p:attrNameLst>
                                          <p:attrName>fillcolor</p:attrName>
                                        </p:attrNameLst>
                                      </p:cBhvr>
                                      <p:to>
                                        <a:srgbClr val="FFC000"/>
                                      </p:to>
                                    </p:animClr>
                                    <p:set>
                                      <p:cBhvr>
                                        <p:cTn id="17" dur="2000" fill="hold"/>
                                        <p:tgtEl>
                                          <p:spTgt spid="13"/>
                                        </p:tgtEl>
                                        <p:attrNameLst>
                                          <p:attrName>fill.type</p:attrName>
                                        </p:attrNameLst>
                                      </p:cBhvr>
                                      <p:to>
                                        <p:strVal val="solid"/>
                                      </p:to>
                                    </p:set>
                                    <p:set>
                                      <p:cBhvr>
                                        <p:cTn id="18" dur="2000" fill="hold"/>
                                        <p:tgtEl>
                                          <p:spTgt spid="13"/>
                                        </p:tgtEl>
                                        <p:attrNameLst>
                                          <p:attrName>fill.on</p:attrName>
                                        </p:attrNameLst>
                                      </p:cBhvr>
                                      <p:to>
                                        <p:strVal val="true"/>
                                      </p:to>
                                    </p:set>
                                  </p:childTnLst>
                                </p:cTn>
                              </p:par>
                            </p:childTnLst>
                          </p:cTn>
                        </p:par>
                        <p:par>
                          <p:cTn id="19" fill="hold">
                            <p:stCondLst>
                              <p:cond delay="3000"/>
                            </p:stCondLst>
                            <p:childTnLst>
                              <p:par>
                                <p:cTn id="20" presetID="2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9C7F9A-BA4B-43D4-ACD7-3E816E444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8997"/>
            <a:ext cx="13224095" cy="6858000"/>
          </a:xfrm>
          <a:prstGeom prst="rect">
            <a:avLst/>
          </a:prstGeom>
        </p:spPr>
      </p:pic>
      <p:sp>
        <p:nvSpPr>
          <p:cNvPr id="2" name="Rectangle 1">
            <a:extLst>
              <a:ext uri="{FF2B5EF4-FFF2-40B4-BE49-F238E27FC236}">
                <a16:creationId xmlns:a16="http://schemas.microsoft.com/office/drawing/2014/main" id="{BCA952B1-BC8C-4925-A8B5-F71E0B912A75}"/>
              </a:ext>
            </a:extLst>
          </p:cNvPr>
          <p:cNvSpPr/>
          <p:nvPr/>
        </p:nvSpPr>
        <p:spPr bwMode="auto">
          <a:xfrm>
            <a:off x="-397625" y="-15587"/>
            <a:ext cx="12749645" cy="6889173"/>
          </a:xfrm>
          <a:prstGeom prst="rect">
            <a:avLst/>
          </a:prstGeom>
          <a:solidFill>
            <a:schemeClr val="accent6">
              <a:lumMod val="40000"/>
              <a:lumOff val="60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0" name="Title 1">
            <a:extLst>
              <a:ext uri="{FF2B5EF4-FFF2-40B4-BE49-F238E27FC236}">
                <a16:creationId xmlns:a16="http://schemas.microsoft.com/office/drawing/2014/main" id="{2432402B-E46A-4217-B21B-E752953985C2}"/>
              </a:ext>
            </a:extLst>
          </p:cNvPr>
          <p:cNvSpPr txBox="1">
            <a:spLocks/>
          </p:cNvSpPr>
          <p:nvPr/>
        </p:nvSpPr>
        <p:spPr>
          <a:xfrm>
            <a:off x="269241" y="289957"/>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a:ln w="3175">
                  <a:noFill/>
                </a:ln>
                <a:gradFill>
                  <a:gsLst>
                    <a:gs pos="1250">
                      <a:srgbClr val="101128"/>
                    </a:gs>
                    <a:gs pos="100000">
                      <a:srgbClr val="101128"/>
                    </a:gs>
                  </a:gsLst>
                  <a:lin ang="5400000" scaled="0"/>
                </a:gradFill>
                <a:effectLst/>
                <a:uLnTx/>
                <a:uFillTx/>
                <a:ea typeface="+mn-ea"/>
                <a:cs typeface="Segoe UI" pitchFamily="34" charset="0"/>
              </a:rPr>
              <a:t>.NET is Open Source</a:t>
            </a:r>
          </a:p>
        </p:txBody>
      </p:sp>
      <p:sp>
        <p:nvSpPr>
          <p:cNvPr id="11" name="TextBox 10">
            <a:extLst>
              <a:ext uri="{FF2B5EF4-FFF2-40B4-BE49-F238E27FC236}">
                <a16:creationId xmlns:a16="http://schemas.microsoft.com/office/drawing/2014/main" id="{4663C908-315D-49AD-B743-BCD53B2033A3}"/>
              </a:ext>
            </a:extLst>
          </p:cNvPr>
          <p:cNvSpPr txBox="1"/>
          <p:nvPr/>
        </p:nvSpPr>
        <p:spPr>
          <a:xfrm>
            <a:off x="6196433" y="1489937"/>
            <a:ext cx="5963985" cy="832755"/>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“Samsung is embracing .NET because it is a completely open source project.” </a:t>
            </a:r>
            <a:r>
              <a:rPr kumimoji="0" lang="en-US" sz="1600" b="0" i="0" u="none" strike="noStrike" kern="1200" cap="none" spc="0" normalizeH="0" baseline="0" noProof="0" dirty="0">
                <a:ln>
                  <a:noFill/>
                </a:ln>
                <a:solidFill>
                  <a:srgbClr val="101128"/>
                </a:solidFill>
                <a:effectLst/>
                <a:uLnTx/>
                <a:uFillTx/>
                <a:latin typeface="Calibri"/>
                <a:ea typeface="+mn-ea"/>
                <a:cs typeface="+mn-cs"/>
              </a:rPr>
              <a:t>— Samsung</a:t>
            </a:r>
            <a:endParaRPr kumimoji="0" lang="en-US" sz="1961"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E7D49F66-ACA9-4042-9FC7-697CA3841D77}"/>
              </a:ext>
            </a:extLst>
          </p:cNvPr>
          <p:cNvSpPr txBox="1"/>
          <p:nvPr/>
        </p:nvSpPr>
        <p:spPr>
          <a:xfrm>
            <a:off x="6196433" y="2475993"/>
            <a:ext cx="5963985" cy="1375852"/>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".NET is open source; that allows us to contribute back to it if we have any performance issues which Microsoft review and together we make a better product.“ </a:t>
            </a:r>
            <a:r>
              <a:rPr kumimoji="0" lang="en-US" sz="1568" b="0" i="0" u="none" strike="noStrike" kern="1200" cap="none" spc="0" normalizeH="0" baseline="0" noProof="0" dirty="0">
                <a:ln>
                  <a:noFill/>
                </a:ln>
                <a:solidFill>
                  <a:srgbClr val="101128"/>
                </a:solidFill>
                <a:effectLst/>
                <a:uLnTx/>
                <a:uFillTx/>
                <a:latin typeface="Calibri"/>
                <a:ea typeface="+mn-ea"/>
                <a:cs typeface="+mn-cs"/>
              </a:rPr>
              <a:t>— </a:t>
            </a:r>
            <a:r>
              <a:rPr kumimoji="0" lang="en-US" sz="1568" b="0" i="0" u="none" strike="noStrike" kern="1200" cap="none" spc="0" normalizeH="0" baseline="0" noProof="0" dirty="0" err="1">
                <a:ln>
                  <a:noFill/>
                </a:ln>
                <a:solidFill>
                  <a:srgbClr val="101128"/>
                </a:solidFill>
                <a:effectLst/>
                <a:uLnTx/>
                <a:uFillTx/>
                <a:latin typeface="Calibri"/>
                <a:ea typeface="+mn-ea"/>
                <a:cs typeface="+mn-cs"/>
              </a:rPr>
              <a:t>Illyriad</a:t>
            </a:r>
            <a:r>
              <a:rPr kumimoji="0" lang="en-US" sz="1568" b="0" i="0" u="none" strike="noStrike" kern="1200" cap="none" spc="0" normalizeH="0" baseline="0" noProof="0" dirty="0">
                <a:ln>
                  <a:noFill/>
                </a:ln>
                <a:solidFill>
                  <a:srgbClr val="101128"/>
                </a:solidFill>
                <a:effectLst/>
                <a:uLnTx/>
                <a:uFillTx/>
                <a:latin typeface="Calibri"/>
                <a:ea typeface="+mn-ea"/>
                <a:cs typeface="+mn-cs"/>
              </a:rPr>
              <a:t> Games</a:t>
            </a:r>
          </a:p>
        </p:txBody>
      </p:sp>
      <p:sp>
        <p:nvSpPr>
          <p:cNvPr id="14" name="TextBox 13">
            <a:extLst>
              <a:ext uri="{FF2B5EF4-FFF2-40B4-BE49-F238E27FC236}">
                <a16:creationId xmlns:a16="http://schemas.microsoft.com/office/drawing/2014/main" id="{0B51642F-C480-4FDF-B4BB-3CD171485259}"/>
              </a:ext>
            </a:extLst>
          </p:cNvPr>
          <p:cNvSpPr txBox="1"/>
          <p:nvPr/>
        </p:nvSpPr>
        <p:spPr>
          <a:xfrm>
            <a:off x="1250772" y="6217397"/>
            <a:ext cx="113132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101128"/>
                </a:solidFill>
                <a:latin typeface="Calibri"/>
              </a:rPr>
              <a:t>1</a:t>
            </a:r>
            <a:r>
              <a:rPr kumimoji="0" lang="en-US" sz="2400" b="0" i="0" u="none" strike="noStrike" kern="1200" cap="none" spc="0" normalizeH="0" baseline="0" noProof="0" dirty="0">
                <a:ln>
                  <a:noFill/>
                </a:ln>
                <a:solidFill>
                  <a:srgbClr val="101128"/>
                </a:solidFill>
                <a:effectLst/>
                <a:uLnTx/>
                <a:uFillTx/>
                <a:latin typeface="Calibri"/>
                <a:ea typeface="+mn-ea"/>
                <a:cs typeface="+mn-cs"/>
              </a:rPr>
              <a:t>6,000+ Community Contributions from </a:t>
            </a:r>
            <a:r>
              <a:rPr lang="en-US" sz="2400" dirty="0">
                <a:solidFill>
                  <a:srgbClr val="101128"/>
                </a:solidFill>
                <a:latin typeface="Calibri"/>
              </a:rPr>
              <a:t>30</a:t>
            </a:r>
            <a:r>
              <a:rPr kumimoji="0" lang="en-US" sz="2400" b="0" i="0" u="none" strike="noStrike" kern="1200" cap="none" spc="0" normalizeH="0" baseline="0" noProof="0" dirty="0">
                <a:ln>
                  <a:noFill/>
                </a:ln>
                <a:solidFill>
                  <a:srgbClr val="101128"/>
                </a:solidFill>
                <a:effectLst/>
                <a:uLnTx/>
                <a:uFillTx/>
                <a:latin typeface="Calibri"/>
                <a:ea typeface="+mn-ea"/>
                <a:cs typeface="+mn-cs"/>
              </a:rPr>
              <a:t>00+ Companies outside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01128"/>
              </a:solidFill>
              <a:effectLst/>
              <a:uLnTx/>
              <a:uFillTx/>
              <a:latin typeface="Calibri"/>
              <a:ea typeface="+mn-ea"/>
              <a:cs typeface="+mn-cs"/>
            </a:endParaRPr>
          </a:p>
        </p:txBody>
      </p:sp>
      <p:pic>
        <p:nvPicPr>
          <p:cNvPr id="15" name="Picture 5">
            <a:extLst>
              <a:ext uri="{FF2B5EF4-FFF2-40B4-BE49-F238E27FC236}">
                <a16:creationId xmlns:a16="http://schemas.microsoft.com/office/drawing/2014/main" id="{7273AF13-51A4-447D-91D9-90274E324CE1}"/>
              </a:ext>
            </a:extLst>
          </p:cNvPr>
          <p:cNvPicPr>
            <a:picLocks noChangeAspect="1"/>
          </p:cNvPicPr>
          <p:nvPr/>
        </p:nvPicPr>
        <p:blipFill>
          <a:blip r:embed="rId4">
            <a:extLst>
              <a:ext uri="{BEBA8EAE-BF5A-486C-A8C5-ECC9F3942E4B}">
                <a14:imgProps xmlns:a14="http://schemas.microsoft.com/office/drawing/2010/main">
                  <a14:imgLayer r:embed="rId5">
                    <a14:imgEffect>
                      <a14:saturation sat="76000"/>
                    </a14:imgEffect>
                  </a14:imgLayer>
                </a14:imgProps>
              </a:ext>
            </a:extLst>
          </a:blip>
          <a:stretch>
            <a:fillRect/>
          </a:stretch>
        </p:blipFill>
        <p:spPr>
          <a:xfrm>
            <a:off x="105286" y="1417951"/>
            <a:ext cx="6185024" cy="4624638"/>
          </a:xfrm>
          <a:prstGeom prst="rect">
            <a:avLst/>
          </a:prstGeom>
          <a:noFill/>
        </p:spPr>
      </p:pic>
      <p:sp>
        <p:nvSpPr>
          <p:cNvPr id="3" name="TextBox 2">
            <a:extLst>
              <a:ext uri="{FF2B5EF4-FFF2-40B4-BE49-F238E27FC236}">
                <a16:creationId xmlns:a16="http://schemas.microsoft.com/office/drawing/2014/main" id="{4F8EABDC-2188-4ECA-968F-746D588B01D0}"/>
              </a:ext>
            </a:extLst>
          </p:cNvPr>
          <p:cNvSpPr txBox="1"/>
          <p:nvPr/>
        </p:nvSpPr>
        <p:spPr>
          <a:xfrm>
            <a:off x="1574810" y="1312876"/>
            <a:ext cx="292913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Community Accepted PRs</a:t>
            </a:r>
          </a:p>
        </p:txBody>
      </p:sp>
    </p:spTree>
    <p:extLst>
      <p:ext uri="{BB962C8B-B14F-4D97-AF65-F5344CB8AC3E}">
        <p14:creationId xmlns:p14="http://schemas.microsoft.com/office/powerpoint/2010/main" val="410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6737B9-E457-466D-9175-AF26C2771C79}"/>
              </a:ext>
            </a:extLst>
          </p:cNvPr>
          <p:cNvGrpSpPr/>
          <p:nvPr/>
        </p:nvGrpSpPr>
        <p:grpSpPr>
          <a:xfrm>
            <a:off x="0" y="699143"/>
            <a:ext cx="12192000" cy="5793734"/>
            <a:chOff x="0" y="788538"/>
            <a:chExt cx="12192000" cy="5463723"/>
          </a:xfrm>
        </p:grpSpPr>
        <p:pic>
          <p:nvPicPr>
            <p:cNvPr id="9" name="Picture 8" descr="A close up of a map&#10;&#10;Description generated with high confidence">
              <a:extLst>
                <a:ext uri="{FF2B5EF4-FFF2-40B4-BE49-F238E27FC236}">
                  <a16:creationId xmlns:a16="http://schemas.microsoft.com/office/drawing/2014/main" id="{42F76381-65E2-4E56-B2F4-1DD8A1A47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0437"/>
              <a:ext cx="12192000" cy="5431824"/>
            </a:xfrm>
            <a:prstGeom prst="rect">
              <a:avLst/>
            </a:prstGeom>
          </p:spPr>
        </p:pic>
        <p:sp>
          <p:nvSpPr>
            <p:cNvPr id="11" name="Rectangle 10">
              <a:extLst>
                <a:ext uri="{FF2B5EF4-FFF2-40B4-BE49-F238E27FC236}">
                  <a16:creationId xmlns:a16="http://schemas.microsoft.com/office/drawing/2014/main" id="{9223A667-58A1-42CD-9C5C-177E516F13DA}"/>
                </a:ext>
              </a:extLst>
            </p:cNvPr>
            <p:cNvSpPr/>
            <p:nvPr/>
          </p:nvSpPr>
          <p:spPr bwMode="auto">
            <a:xfrm>
              <a:off x="0" y="788538"/>
              <a:ext cx="2679405" cy="1771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idx="4294967295"/>
          </p:nvPr>
        </p:nvSpPr>
        <p:spPr>
          <a:xfrm>
            <a:off x="442277" y="125094"/>
            <a:ext cx="11307446" cy="85827"/>
          </a:xfrm>
        </p:spPr>
        <p:txBody>
          <a:bodyPr>
            <a:normAutofit fontScale="90000"/>
          </a:bodyPr>
          <a:lstStyle/>
          <a:p>
            <a:r>
              <a:rPr lang="en-US" dirty="0">
                <a:latin typeface="Segoe UI Semibold" panose="020B0702040204020203" pitchFamily="34" charset="0"/>
                <a:cs typeface="Segoe UI Semibold" panose="020B0702040204020203" pitchFamily="34" charset="0"/>
              </a:rPr>
              <a:t>Top 30 Highest Velocity OSS Projects on GitHub</a:t>
            </a:r>
          </a:p>
        </p:txBody>
      </p:sp>
      <p:sp>
        <p:nvSpPr>
          <p:cNvPr id="5" name="Rectangle 4"/>
          <p:cNvSpPr/>
          <p:nvPr/>
        </p:nvSpPr>
        <p:spPr>
          <a:xfrm>
            <a:off x="158002" y="6396416"/>
            <a:ext cx="669999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Semilight"/>
                <a:ea typeface="+mn-ea"/>
                <a:cs typeface="+mn-cs"/>
                <a:hlinkClick r:id="rId4"/>
              </a:rPr>
              <a:t>https://www.cncf.io/blog/2017/06/05/30-highest-velocity-open-source-projects/</a:t>
            </a:r>
            <a:endParaRPr kumimoji="0" lang="en-US" sz="1200" b="0" i="0" u="none" strike="noStrike" kern="1200" cap="none" spc="0" normalizeH="0" baseline="0" noProof="0">
              <a:ln>
                <a:noFill/>
              </a:ln>
              <a:solidFill>
                <a:srgbClr val="505050"/>
              </a:solidFill>
              <a:effectLst/>
              <a:uLnTx/>
              <a:uFillTx/>
              <a:latin typeface="Segoe UI Semilight"/>
              <a:ea typeface="+mn-ea"/>
              <a:cs typeface="+mn-cs"/>
            </a:endParaRPr>
          </a:p>
          <a:p>
            <a:pPr lvl="0">
              <a:defRPr/>
            </a:pPr>
            <a:r>
              <a:rPr lang="en-US" sz="1200">
                <a:solidFill>
                  <a:srgbClr val="505050"/>
                </a:solidFill>
                <a:latin typeface="Segoe UI Semilight"/>
                <a:hlinkClick r:id="rId5"/>
              </a:rPr>
              <a:t>https://raw.githubusercontent.com/cncf/velocity/master/charts/top30_20170801_20180801.png</a:t>
            </a:r>
            <a:r>
              <a:rPr lang="en-US" sz="1200">
                <a:solidFill>
                  <a:srgbClr val="505050"/>
                </a:solidFill>
                <a:latin typeface="Segoe UI Semilight"/>
              </a:rPr>
              <a:t>  </a:t>
            </a:r>
            <a:endParaRPr kumimoji="0" lang="en-US" sz="1200" b="0" i="0" u="none" strike="noStrike" kern="1200" cap="none" spc="0" normalizeH="0" baseline="0" noProof="0">
              <a:ln>
                <a:noFill/>
              </a:ln>
              <a:solidFill>
                <a:srgbClr val="505050"/>
              </a:solidFill>
              <a:effectLst/>
              <a:uLnTx/>
              <a:uFillTx/>
              <a:latin typeface="Segoe UI Semilight"/>
              <a:ea typeface="+mn-ea"/>
              <a:cs typeface="+mn-cs"/>
            </a:endParaRPr>
          </a:p>
        </p:txBody>
      </p:sp>
      <p:pic>
        <p:nvPicPr>
          <p:cNvPr id="1026" name="Picture 2" descr="Cloud Native Computing Found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316" y="5692674"/>
            <a:ext cx="2581275" cy="714375"/>
          </a:xfrm>
          <a:prstGeom prst="rect">
            <a:avLst/>
          </a:prstGeom>
          <a:solidFill>
            <a:schemeClr val="bg1"/>
          </a:solidFill>
          <a:extLst/>
        </p:spPr>
      </p:pic>
      <p:sp>
        <p:nvSpPr>
          <p:cNvPr id="6" name="Arrow: Right 5"/>
          <p:cNvSpPr/>
          <p:nvPr/>
        </p:nvSpPr>
        <p:spPr>
          <a:xfrm rot="10800000">
            <a:off x="7486284" y="2418121"/>
            <a:ext cx="1382293" cy="338248"/>
          </a:xfrm>
          <a:prstGeom prst="rightArrow">
            <a:avLst/>
          </a:prstGeom>
          <a:solidFill>
            <a:srgbClr val="00B0F0"/>
          </a:solid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22225">
                <a:solidFill>
                  <a:srgbClr val="0065A7"/>
                </a:solidFill>
                <a:prstDash val="solid"/>
              </a:ln>
              <a:solidFill>
                <a:srgbClr val="0065A7">
                  <a:lumMod val="40000"/>
                  <a:lumOff val="60000"/>
                </a:srgbClr>
              </a:solidFill>
              <a:effectLst/>
              <a:uLnTx/>
              <a:uFillTx/>
              <a:latin typeface="Segoe UI Semilight"/>
              <a:ea typeface="+mn-ea"/>
              <a:cs typeface="+mn-cs"/>
            </a:endParaRPr>
          </a:p>
        </p:txBody>
      </p:sp>
    </p:spTree>
    <p:extLst>
      <p:ext uri="{BB962C8B-B14F-4D97-AF65-F5344CB8AC3E}">
        <p14:creationId xmlns:p14="http://schemas.microsoft.com/office/powerpoint/2010/main" val="275887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E43D6-DB2F-4C33-A8C8-D28F777A5DE7}">
  <ds:schemaRef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microsoft.com/office/2006/documentManagement/types"/>
    <ds:schemaRef ds:uri="569b343d-e775-480b-9b2b-6a6986deb9b0"/>
    <ds:schemaRef ds:uri="http://schemas.openxmlformats.org/package/2006/metadata/core-properties"/>
    <ds:schemaRef ds:uri="11245976-3b4d-4794-a754-317688483df2"/>
    <ds:schemaRef ds:uri="http://www.w3.org/XML/1998/namespace"/>
    <ds:schemaRef ds:uri="http://purl.org/dc/dcmitype/"/>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6217</TotalTime>
  <Words>1822</Words>
  <Application>Microsoft Office PowerPoint</Application>
  <PresentationFormat>Widescreen</PresentationFormat>
  <Paragraphs>191</Paragraphs>
  <Slides>12</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1_Dotnet_Template</vt:lpstr>
      <vt:lpstr>PowerPoint Presentation</vt:lpstr>
      <vt:lpstr>What is .NET?</vt:lpstr>
      <vt:lpstr>PowerPoint Presentation</vt:lpstr>
      <vt:lpstr>PowerPoint Presentation</vt:lpstr>
      <vt:lpstr>PowerPoint Presentation</vt:lpstr>
      <vt:lpstr>.NET Faster than any other popular framework</vt:lpstr>
      <vt:lpstr>.NET Core 2.1 on TechEmpower</vt:lpstr>
      <vt:lpstr>PowerPoint Presentation</vt:lpstr>
      <vt:lpstr>Top 30 Highest Velocity OSS Projects on GitHub</vt:lpstr>
      <vt:lpstr>.NET Open Source Journey</vt:lpstr>
      <vt:lpstr>PowerPoint Presentation</vt:lpstr>
      <vt:lpstr>Make it easier with some free tools www.VisualStudio.com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Javier Lozano</cp:lastModifiedBy>
  <cp:revision>41</cp:revision>
  <cp:lastPrinted>2018-03-26T22:33:58Z</cp:lastPrinted>
  <dcterms:created xsi:type="dcterms:W3CDTF">2018-01-09T22:22:16Z</dcterms:created>
  <dcterms:modified xsi:type="dcterms:W3CDTF">2019-05-06T19:14:55Z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