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  <p:sldMasterId id="2147483740" r:id="rId2"/>
  </p:sldMasterIdLst>
  <p:notesMasterIdLst>
    <p:notesMasterId r:id="rId41"/>
  </p:notesMasterIdLst>
  <p:sldIdLst>
    <p:sldId id="256" r:id="rId3"/>
    <p:sldId id="259" r:id="rId4"/>
    <p:sldId id="260" r:id="rId5"/>
    <p:sldId id="292" r:id="rId6"/>
    <p:sldId id="261" r:id="rId7"/>
    <p:sldId id="262" r:id="rId8"/>
    <p:sldId id="263" r:id="rId9"/>
    <p:sldId id="269" r:id="rId10"/>
    <p:sldId id="265" r:id="rId11"/>
    <p:sldId id="266" r:id="rId12"/>
    <p:sldId id="270" r:id="rId13"/>
    <p:sldId id="272" r:id="rId14"/>
    <p:sldId id="273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28F1-5FE9-4169-BA55-08158808E989}" type="datetimeFigureOut">
              <a:rPr lang="en-US" smtClean="0"/>
              <a:pPr/>
              <a:t>9/14/2008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42CF-F517-4A29-8BB6-DB8FFF56F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6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357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3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395288"/>
            <a:ext cx="195262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395288"/>
            <a:ext cx="57086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1824038"/>
            <a:ext cx="3608388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824038"/>
            <a:ext cx="3608387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1824038"/>
            <a:ext cx="73691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/>
  <p:txStyles>
    <p:titleStyle>
      <a:lvl1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62" charset="-128"/>
          <a:cs typeface="ＭＳ Ｐゴシック" pitchFamily="62" charset="-128"/>
        </a:defRPr>
      </a:lvl1pPr>
      <a:lvl2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2pPr>
      <a:lvl3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3pPr>
      <a:lvl4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4pPr>
      <a:lvl5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5pPr>
      <a:lvl6pPr marL="4572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6pPr>
      <a:lvl7pPr marL="9144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7pPr>
      <a:lvl8pPr marL="13716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8pPr>
      <a:lvl9pPr marL="18288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SzPct val="75000"/>
        <a:buFont typeface="Wingdings" pitchFamily="62" charset="2"/>
        <a:buChar char="l"/>
        <a:tabLst>
          <a:tab pos="1387475" algn="l"/>
          <a:tab pos="1706563" algn="l"/>
          <a:tab pos="2079625" algn="l"/>
        </a:tabLst>
        <a:defRPr sz="2600">
          <a:solidFill>
            <a:schemeClr val="tx1"/>
          </a:solidFill>
          <a:latin typeface="+mn-lt"/>
          <a:ea typeface="ＭＳ Ｐゴシック" pitchFamily="62" charset="-128"/>
          <a:cs typeface="ＭＳ Ｐゴシック" pitchFamily="62" charset="-128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chemeClr val="tx1"/>
          </a:solidFill>
          <a:latin typeface="+mn-lt"/>
          <a:ea typeface="ＭＳ Ｐゴシック" pitchFamily="62" charset="-128"/>
        </a:defRPr>
      </a:lvl2pPr>
      <a:lvl3pPr marL="869950" indent="444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  <a:ea typeface="ＭＳ Ｐゴシック" pitchFamily="62" charset="-128"/>
        </a:defRPr>
      </a:lvl3pPr>
      <a:lvl4pPr marL="998538" indent="37306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rgbClr val="66CCFF"/>
          </a:solidFill>
          <a:latin typeface="+mn-lt"/>
          <a:ea typeface="ＭＳ Ｐゴシック" pitchFamily="62" charset="-128"/>
        </a:defRPr>
      </a:lvl4pPr>
      <a:lvl5pPr marL="1344613" indent="48418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5pPr>
      <a:lvl6pPr marL="18018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6pPr>
      <a:lvl7pPr marL="22590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7pPr>
      <a:lvl8pPr marL="27162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8pPr>
      <a:lvl9pPr marL="31734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413" y="1576388"/>
            <a:ext cx="73691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/>
  <p:txStyles>
    <p:titleStyle>
      <a:lvl1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62" charset="-128"/>
          <a:cs typeface="+mj-cs"/>
        </a:defRPr>
      </a:lvl1pPr>
      <a:lvl2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2pPr>
      <a:lvl3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3pPr>
      <a:lvl4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4pPr>
      <a:lvl5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5pPr>
      <a:lvl6pPr marL="4572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6pPr>
      <a:lvl7pPr marL="9144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7pPr>
      <a:lvl8pPr marL="13716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8pPr>
      <a:lvl9pPr marL="18288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9pPr>
    </p:titleStyle>
    <p:bodyStyle>
      <a:lvl1pPr marL="431800" indent="-431800" algn="l" defTabSz="896938" rtl="0" fontAlgn="base">
        <a:spcBef>
          <a:spcPct val="10000"/>
        </a:spcBef>
        <a:spcAft>
          <a:spcPct val="15000"/>
        </a:spcAft>
        <a:buSzPct val="75000"/>
        <a:buFont typeface="Wingdings" pitchFamily="62" charset="2"/>
        <a:buChar char="l"/>
        <a:tabLst>
          <a:tab pos="1387475" algn="l"/>
          <a:tab pos="1706563" algn="l"/>
          <a:tab pos="2079625" algn="l"/>
        </a:tabLst>
        <a:defRPr sz="2600">
          <a:solidFill>
            <a:schemeClr val="tx1"/>
          </a:solidFill>
          <a:latin typeface="+mn-lt"/>
          <a:ea typeface="ＭＳ Ｐゴシック" pitchFamily="62" charset="-128"/>
          <a:cs typeface="+mn-cs"/>
        </a:defRPr>
      </a:lvl1pPr>
      <a:lvl2pPr marL="763588" indent="-225425" algn="l" defTabSz="896938" rtl="0" fontAlgn="base">
        <a:spcBef>
          <a:spcPct val="0"/>
        </a:spcBef>
        <a:spcAft>
          <a:spcPct val="25000"/>
        </a:spcAft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chemeClr val="tx1"/>
          </a:solidFill>
          <a:latin typeface="+mn-lt"/>
          <a:ea typeface="ＭＳ Ｐゴシック" pitchFamily="62" charset="-128"/>
        </a:defRPr>
      </a:lvl2pPr>
      <a:lvl3pPr marL="869950" indent="44450" algn="l" defTabSz="896938" rtl="0" fontAlgn="base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  <a:ea typeface="ＭＳ Ｐゴシック" pitchFamily="62" charset="-128"/>
        </a:defRPr>
      </a:lvl3pPr>
      <a:lvl4pPr marL="998538" indent="373063" algn="l" defTabSz="896938" rtl="0" fontAlgn="base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rgbClr val="66CCFF"/>
          </a:solidFill>
          <a:latin typeface="+mn-lt"/>
          <a:ea typeface="ＭＳ Ｐゴシック" pitchFamily="62" charset="-128"/>
        </a:defRPr>
      </a:lvl4pPr>
      <a:lvl5pPr marL="1344613" indent="484188" algn="l" defTabSz="896938" rtl="0" fontAlgn="base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5pPr>
      <a:lvl6pPr marL="18018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6pPr>
      <a:lvl7pPr marL="22590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7pPr>
      <a:lvl8pPr marL="27162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8pPr>
      <a:lvl9pPr marL="31734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394075" y="1763713"/>
            <a:ext cx="52101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96938"/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62" charset="0"/>
              </a:rPr>
              <a:t>Open Source Tools Every .NET Developer Should Use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62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/>
            <a:r>
              <a:rPr 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Javier Lozano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/>
            <a:r>
              <a:rPr lang="en-US" sz="1600" b="1" dirty="0" smtClean="0">
                <a:solidFill>
                  <a:srgbClr val="FF3300"/>
                </a:solidFill>
              </a:rPr>
              <a:t>Senior Developer</a:t>
            </a:r>
            <a:endParaRPr lang="en-US" sz="1600" b="1" dirty="0">
              <a:solidFill>
                <a:srgbClr val="FF3300"/>
              </a:solidFill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360738" y="4667250"/>
            <a:ext cx="51323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/>
              <a:t>Pre-requisites for this presentation: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 smtClean="0"/>
              <a:t>Design Patterns</a:t>
            </a:r>
          </a:p>
          <a:p>
            <a:pPr algn="r"/>
            <a:r>
              <a:rPr lang="en-US" sz="1600" dirty="0" smtClean="0"/>
              <a:t>Architecture</a:t>
            </a:r>
            <a:endParaRPr lang="en-US" sz="1600" dirty="0"/>
          </a:p>
          <a:p>
            <a:pPr algn="r"/>
            <a:endParaRPr lang="en-US" sz="1600" dirty="0"/>
          </a:p>
          <a:p>
            <a:pPr algn="r"/>
            <a:r>
              <a:rPr lang="en-US" sz="1600" dirty="0">
                <a:solidFill>
                  <a:srgbClr val="999999"/>
                </a:solidFill>
              </a:rPr>
              <a:t>Level:</a:t>
            </a:r>
            <a:r>
              <a:rPr lang="en-US" sz="1600" dirty="0"/>
              <a:t> Intermediate</a:t>
            </a:r>
            <a:endParaRPr lang="en-US" sz="1600" i="1" dirty="0"/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Yet Another Blog Engine</a:t>
            </a:r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9"/>
          <p:cNvGrpSpPr/>
          <p:nvPr/>
        </p:nvGrpSpPr>
        <p:grpSpPr>
          <a:xfrm>
            <a:off x="685800" y="1485900"/>
            <a:ext cx="7772400" cy="3886200"/>
            <a:chOff x="685800" y="1447800"/>
            <a:chExt cx="7772400" cy="3886200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invGray">
            <a:xfrm>
              <a:off x="685800" y="1447800"/>
              <a:ext cx="7772400" cy="3886200"/>
            </a:xfrm>
            <a:prstGeom prst="roundRect">
              <a:avLst>
                <a:gd name="adj" fmla="val 5597"/>
              </a:avLst>
            </a:prstGeom>
            <a:solidFill>
              <a:srgbClr val="FFFFFF">
                <a:alpha val="30000"/>
              </a:srgb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endParaRP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invGray">
            <a:xfrm>
              <a:off x="1828800" y="28956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effectLst/>
                </a:rPr>
                <a:t>Service Layer</a:t>
              </a:r>
            </a:p>
            <a:p>
              <a:pPr algn="ctr"/>
              <a:r>
                <a:rPr lang="en-US" sz="2000" b="1" dirty="0" smtClean="0">
                  <a:solidFill>
                    <a:schemeClr val="bg2"/>
                  </a:solidFill>
                </a:rPr>
                <a:t>(Windsor + log4net + POCOs)</a:t>
              </a:r>
              <a:endParaRPr lang="en-US" sz="2000" b="1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invGray">
            <a:xfrm>
              <a:off x="1828800" y="16764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effectLst/>
                </a:rPr>
                <a:t>Presentation Layer</a:t>
              </a:r>
            </a:p>
            <a:p>
              <a:pPr algn="ctr"/>
              <a:r>
                <a:rPr lang="en-US" sz="2000" b="1" dirty="0" smtClean="0">
                  <a:solidFill>
                    <a:schemeClr val="bg2"/>
                  </a:solidFill>
                </a:rPr>
                <a:t>(ASP.NET MVC + Windsor)</a:t>
              </a:r>
              <a:endParaRPr lang="en-US" sz="2000" b="1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invGray">
            <a:xfrm>
              <a:off x="1828800" y="41910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effectLst/>
                </a:rPr>
                <a:t>Data Access Layer</a:t>
              </a:r>
            </a:p>
            <a:p>
              <a:pPr algn="ctr"/>
              <a:r>
                <a:rPr lang="en-US" sz="2000" b="1" dirty="0" smtClean="0">
                  <a:solidFill>
                    <a:schemeClr val="bg2"/>
                  </a:solidFill>
                </a:rPr>
                <a:t>(Windsor + </a:t>
              </a:r>
              <a:r>
                <a:rPr lang="en-US" sz="2000" b="1" dirty="0" err="1" smtClean="0">
                  <a:solidFill>
                    <a:schemeClr val="bg2"/>
                  </a:solidFill>
                </a:rPr>
                <a:t>NHibernate</a:t>
              </a:r>
              <a:r>
                <a:rPr lang="en-US" sz="2000" b="1" dirty="0" smtClean="0">
                  <a:solidFill>
                    <a:schemeClr val="bg2"/>
                  </a:solidFill>
                </a:rPr>
                <a:t> + log4net + POCOs)</a:t>
              </a:r>
              <a:endParaRPr lang="en-US" sz="2000" b="1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invGray">
            <a:xfrm rot="16200000">
              <a:off x="-370401" y="2961203"/>
              <a:ext cx="33528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effectLst/>
                </a:rPr>
                <a:t>Unit Tests</a:t>
              </a:r>
            </a:p>
            <a:p>
              <a:pPr algn="ctr"/>
              <a:r>
                <a:rPr lang="en-US" sz="2000" b="1" dirty="0" smtClean="0">
                  <a:solidFill>
                    <a:schemeClr val="bg2"/>
                  </a:solidFill>
                </a:rPr>
                <a:t>(</a:t>
              </a:r>
              <a:r>
                <a:rPr lang="en-US" sz="2000" b="1" dirty="0" err="1" smtClean="0">
                  <a:solidFill>
                    <a:schemeClr val="bg2"/>
                  </a:solidFill>
                </a:rPr>
                <a:t>Nunit</a:t>
              </a:r>
              <a:r>
                <a:rPr lang="en-US" sz="2000" b="1" dirty="0" smtClean="0">
                  <a:solidFill>
                    <a:schemeClr val="bg2"/>
                  </a:solidFill>
                </a:rPr>
                <a:t> + </a:t>
              </a:r>
              <a:r>
                <a:rPr lang="en-US" sz="2000" b="1" dirty="0" err="1" smtClean="0">
                  <a:solidFill>
                    <a:schemeClr val="bg2"/>
                  </a:solidFill>
                </a:rPr>
                <a:t>RhinoMocks</a:t>
              </a:r>
              <a:r>
                <a:rPr lang="en-US" sz="2000" b="1" dirty="0" smtClean="0">
                  <a:solidFill>
                    <a:schemeClr val="bg2"/>
                  </a:solidFill>
                </a:rPr>
                <a:t>)</a:t>
              </a:r>
              <a:endParaRPr lang="en-US" sz="2000" b="1" dirty="0">
                <a:solidFill>
                  <a:schemeClr val="bg2"/>
                </a:solidFill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Data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a programming technique for converting data between incompatible type systems in databases and object-oriented programming languages</a:t>
            </a:r>
            <a:r>
              <a:rPr lang="en-US" sz="2400" dirty="0" smtClean="0"/>
              <a:t>.</a:t>
            </a: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Data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Structural differences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Manipulative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Data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NHibernate</a:t>
            </a:r>
            <a:r>
              <a:rPr lang="en-US" dirty="0" smtClean="0"/>
              <a:t> – www.nhibernate.org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Supports </a:t>
            </a:r>
            <a:r>
              <a:rPr lang="en-US" dirty="0" smtClean="0"/>
              <a:t>natural OO idiom; inheritance, polymorphism, composition and the .NET collections framework, including generic </a:t>
            </a:r>
            <a:r>
              <a:rPr lang="en-US" dirty="0" smtClean="0"/>
              <a:t>collections.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</a:t>
            </a:r>
            <a:r>
              <a:rPr lang="en-US" dirty="0" smtClean="0"/>
              <a:t>ich </a:t>
            </a:r>
            <a:r>
              <a:rPr lang="en-US" dirty="0" smtClean="0"/>
              <a:t>variety of mappings for collections and dependent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Addresses both sides of the mismatch; objects in/out of the database.</a:t>
            </a:r>
          </a:p>
          <a:p>
            <a:pPr lvl="1"/>
            <a:r>
              <a:rPr lang="en-US" dirty="0" smtClean="0"/>
              <a:t>Specify the exact SQL dialect that </a:t>
            </a:r>
            <a:r>
              <a:rPr lang="en-US" dirty="0" err="1" smtClean="0"/>
              <a:t>NHibernate</a:t>
            </a:r>
            <a:r>
              <a:rPr lang="en-US" dirty="0" smtClean="0"/>
              <a:t> should use to persist your objects.</a:t>
            </a:r>
          </a:p>
          <a:p>
            <a:pPr lvl="1"/>
            <a:r>
              <a:rPr lang="en-US" dirty="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Data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6" name="Picture 4" descr="full_cre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819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NHibernate</a:t>
            </a:r>
            <a:r>
              <a:rPr lang="en-US" sz="3200" dirty="0" smtClean="0"/>
              <a:t> Overview &amp; YABE Integration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Architectural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Refers </a:t>
            </a:r>
            <a:r>
              <a:rPr lang="en-US" dirty="0" smtClean="0"/>
              <a:t>to the process of supplying an external dependency to a software component. It is a specific form of inversion of control where the concern being inverted is the process of obtaining the needed dependency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38862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Architectural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TextBox 5"/>
          <p:cNvSpPr txBox="1"/>
          <p:nvPr/>
        </p:nvSpPr>
        <p:spPr>
          <a:xfrm>
            <a:off x="533400" y="12192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public interface </a:t>
            </a:r>
            <a:r>
              <a:rPr lang="en-US" b="1" dirty="0" err="1" smtClean="0">
                <a:latin typeface="Consolas" pitchFamily="49" charset="0"/>
              </a:rPr>
              <a:t>IFoo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void </a:t>
            </a:r>
            <a:r>
              <a:rPr lang="en-US" dirty="0" err="1" smtClean="0">
                <a:latin typeface="Consolas" pitchFamily="49" charset="0"/>
              </a:rPr>
              <a:t>DoBar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public class </a:t>
            </a:r>
            <a:r>
              <a:rPr lang="en-US" b="1" dirty="0" err="1" smtClean="0">
                <a:latin typeface="Consolas" pitchFamily="49" charset="0"/>
              </a:rPr>
              <a:t>MyClass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IFoo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myFoo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public </a:t>
            </a:r>
            <a:r>
              <a:rPr lang="en-US" dirty="0" err="1" smtClean="0">
                <a:latin typeface="Consolas" pitchFamily="49" charset="0"/>
              </a:rPr>
              <a:t>MyClass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IFoo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</a:rPr>
              <a:t>myFoo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Architectural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</a:t>
            </a:r>
            <a:r>
              <a:rPr lang="en-US" dirty="0" smtClean="0"/>
              <a:t>Principle—"don't call us, we will call you".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148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Architectural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TextBox 5"/>
          <p:cNvSpPr txBox="1"/>
          <p:nvPr/>
        </p:nvSpPr>
        <p:spPr>
          <a:xfrm>
            <a:off x="533400" y="12192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IFoo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public </a:t>
            </a:r>
            <a:r>
              <a:rPr lang="en-US" sz="2000" dirty="0" err="1" smtClean="0">
                <a:latin typeface="Consolas" pitchFamily="49" charset="0"/>
              </a:rPr>
              <a:t>MyClass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IFoo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public void </a:t>
            </a:r>
            <a:r>
              <a:rPr lang="en-US" sz="2000" dirty="0" err="1" smtClean="0">
                <a:latin typeface="Consolas" pitchFamily="49" charset="0"/>
              </a:rPr>
              <a:t>DoWork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</a:rPr>
              <a:t>        if(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 != null)</a:t>
            </a:r>
          </a:p>
          <a:p>
            <a:r>
              <a:rPr lang="en-US" sz="2000" dirty="0" smtClean="0">
                <a:latin typeface="Consolas" pitchFamily="49" charset="0"/>
              </a:rPr>
              <a:t>        {</a:t>
            </a:r>
          </a:p>
          <a:p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err="1" smtClean="0">
                <a:latin typeface="Consolas" pitchFamily="49" charset="0"/>
              </a:rPr>
              <a:t>myFoo.DoBar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</a:rPr>
              <a:t>        }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Yet Another Blog Engine (YABE)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Architectural </a:t>
            </a:r>
            <a:r>
              <a:rPr lang="en-US" dirty="0" smtClean="0"/>
              <a:t>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Instrumentation Tooling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Build Tooling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Recap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Questions</a:t>
            </a:r>
            <a:endParaRPr lang="en-US" sz="19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685800" y="990600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Architectural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Why all the trouble?</a:t>
            </a:r>
          </a:p>
          <a:p>
            <a:pPr lvl="1"/>
            <a:r>
              <a:rPr lang="en-GB" dirty="0" smtClean="0"/>
              <a:t>Simpler component architecture</a:t>
            </a:r>
          </a:p>
          <a:p>
            <a:pPr lvl="1"/>
            <a:r>
              <a:rPr lang="en-GB" dirty="0" smtClean="0"/>
              <a:t>Reduced cost of </a:t>
            </a:r>
            <a:r>
              <a:rPr lang="en-GB" dirty="0" smtClean="0"/>
              <a:t>change</a:t>
            </a:r>
          </a:p>
          <a:p>
            <a:pPr lvl="1"/>
            <a:r>
              <a:rPr lang="en-GB" dirty="0" smtClean="0"/>
              <a:t>Transparency</a:t>
            </a:r>
            <a:endParaRPr lang="en-GB" dirty="0" smtClean="0"/>
          </a:p>
          <a:p>
            <a:pPr lvl="1"/>
            <a:r>
              <a:rPr lang="en-GB" dirty="0" smtClean="0"/>
              <a:t>Easy to unit test</a:t>
            </a:r>
          </a:p>
          <a:p>
            <a:pPr lvl="1"/>
            <a:r>
              <a:rPr lang="en-GB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Architectural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Windsor / </a:t>
            </a:r>
            <a:r>
              <a:rPr lang="en-US" dirty="0" err="1" smtClean="0"/>
              <a:t>MicroKernel</a:t>
            </a:r>
            <a:r>
              <a:rPr lang="en-US" dirty="0" smtClean="0"/>
              <a:t> </a:t>
            </a:r>
            <a:r>
              <a:rPr lang="en-US" dirty="0" smtClean="0"/>
              <a:t>- www.castleproject.org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Part of the Castle Project (</a:t>
            </a:r>
            <a:r>
              <a:rPr lang="en-US" dirty="0" err="1" smtClean="0"/>
              <a:t>MonoRail</a:t>
            </a:r>
            <a:r>
              <a:rPr lang="en-US" dirty="0" smtClean="0"/>
              <a:t>, </a:t>
            </a:r>
            <a:r>
              <a:rPr lang="en-US" dirty="0" err="1" smtClean="0"/>
              <a:t>ActiveRecord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Created by Hamilton </a:t>
            </a:r>
            <a:r>
              <a:rPr lang="en-GB" dirty="0" err="1" smtClean="0"/>
              <a:t>Verissimo</a:t>
            </a:r>
            <a:r>
              <a:rPr lang="en-GB" dirty="0" smtClean="0"/>
              <a:t>  (now a Softie working MEF)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MicroKernel</a:t>
            </a:r>
            <a:r>
              <a:rPr lang="en-GB" dirty="0" smtClean="0"/>
              <a:t> is the base </a:t>
            </a:r>
            <a:r>
              <a:rPr lang="en-GB" dirty="0" smtClean="0"/>
              <a:t>implementation of the container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Under the Apache </a:t>
            </a:r>
            <a:r>
              <a:rPr lang="en-US" dirty="0" smtClean="0"/>
              <a:t>License</a:t>
            </a:r>
            <a:endParaRPr lang="en-GB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819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Windsor Overview &amp; YABE Integration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Instrumentation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Consider Logging in your Application?</a:t>
            </a:r>
            <a:endParaRPr lang="en-US" dirty="0" smtClean="0"/>
          </a:p>
          <a:p>
            <a:pPr lvl="1"/>
            <a:r>
              <a:rPr lang="en-US" dirty="0" smtClean="0"/>
              <a:t>Remote Deployments</a:t>
            </a:r>
          </a:p>
          <a:p>
            <a:pPr lvl="1"/>
            <a:r>
              <a:rPr lang="en-US" dirty="0" smtClean="0"/>
              <a:t>Hard to repeat defects</a:t>
            </a:r>
          </a:p>
          <a:p>
            <a:pPr lvl="1"/>
            <a:r>
              <a:rPr lang="en-US" dirty="0" smtClean="0"/>
              <a:t>Maintain history of live issues</a:t>
            </a:r>
          </a:p>
          <a:p>
            <a:pPr lvl="1"/>
            <a:r>
              <a:rPr lang="en-US" dirty="0" smtClean="0"/>
              <a:t>Windows/ Web Services have no visual 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Instrumentation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Got log?</a:t>
            </a:r>
            <a:endParaRPr lang="en-US" dirty="0" smtClean="0"/>
          </a:p>
          <a:p>
            <a:pPr lvl="1"/>
            <a:r>
              <a:rPr lang="en-US" dirty="0" err="1" smtClean="0"/>
              <a:t>System.Diagnostics.Trace</a:t>
            </a:r>
            <a:r>
              <a:rPr lang="en-US" dirty="0" smtClean="0"/>
              <a:t> + </a:t>
            </a:r>
            <a:r>
              <a:rPr lang="en-US" dirty="0" err="1" smtClean="0"/>
              <a:t>TextWriter</a:t>
            </a:r>
            <a:endParaRPr lang="en-US" dirty="0" smtClean="0"/>
          </a:p>
          <a:p>
            <a:pPr lvl="1"/>
            <a:r>
              <a:rPr lang="en-US" dirty="0" err="1" smtClean="0"/>
              <a:t>System.Console.Write</a:t>
            </a:r>
            <a:endParaRPr lang="en-US" dirty="0" smtClean="0"/>
          </a:p>
          <a:p>
            <a:pPr lvl="1"/>
            <a:r>
              <a:rPr lang="en-US" dirty="0" err="1" smtClean="0"/>
              <a:t>EventLog</a:t>
            </a:r>
            <a:endParaRPr lang="en-US" dirty="0" smtClean="0"/>
          </a:p>
          <a:p>
            <a:pPr lvl="1"/>
            <a:r>
              <a:rPr lang="en-US" dirty="0" smtClean="0"/>
              <a:t>Log?  We need no </a:t>
            </a:r>
            <a:r>
              <a:rPr lang="en-US" dirty="0" err="1" smtClean="0"/>
              <a:t>stinkin</a:t>
            </a:r>
            <a:r>
              <a:rPr lang="en-US" dirty="0" smtClean="0"/>
              <a:t>’ log!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Instrumentation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Log4net -- logging.apache.org</a:t>
            </a:r>
          </a:p>
          <a:p>
            <a:pPr lvl="1"/>
            <a:r>
              <a:rPr lang="en-US" dirty="0" smtClean="0"/>
              <a:t>Part of the Apache Logging Services Project</a:t>
            </a:r>
          </a:p>
          <a:p>
            <a:pPr lvl="1"/>
            <a:r>
              <a:rPr lang="en-US" dirty="0" smtClean="0"/>
              <a:t>Multiple output targets (</a:t>
            </a:r>
            <a:r>
              <a:rPr lang="en-US" dirty="0" err="1" smtClean="0"/>
              <a:t>appenders</a:t>
            </a:r>
            <a:r>
              <a:rPr lang="en-US" dirty="0" smtClean="0"/>
              <a:t>) for trace information </a:t>
            </a:r>
          </a:p>
          <a:p>
            <a:pPr lvl="1"/>
            <a:r>
              <a:rPr lang="en-US" dirty="0" smtClean="0"/>
              <a:t>Context that can be attached to a trace stream</a:t>
            </a:r>
          </a:p>
          <a:p>
            <a:pPr lvl="1"/>
            <a:r>
              <a:rPr lang="en-US" dirty="0" smtClean="0"/>
              <a:t>Declarative formatting of trace output / Filtering</a:t>
            </a:r>
          </a:p>
          <a:p>
            <a:pPr lvl="1"/>
            <a:r>
              <a:rPr lang="en-US" dirty="0" smtClean="0"/>
              <a:t>Reconfiguration on the fly (no process restart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Under the Apache License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819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l</a:t>
            </a:r>
            <a:r>
              <a:rPr lang="en-US" sz="3200" dirty="0" smtClean="0"/>
              <a:t>og4net Overview &amp; YABE Integration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Testing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</a:t>
            </a:r>
            <a:r>
              <a:rPr lang="en-US" dirty="0" smtClean="0"/>
              <a:t>of testing that verifies the individual units of source code are working properly.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Smallest </a:t>
            </a:r>
            <a:r>
              <a:rPr lang="en-US" dirty="0" smtClean="0"/>
              <a:t>testable part of an application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35052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</a:t>
            </a:r>
            <a:r>
              <a:rPr lang="en-US" sz="1800" b="1" dirty="0" smtClean="0"/>
              <a:t>en.wikipedia.org/wiki/Unit_testing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Testing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Unit testing helps you …</a:t>
            </a:r>
          </a:p>
          <a:p>
            <a:pPr lvl="1"/>
            <a:r>
              <a:rPr lang="nb-NO" dirty="0" smtClean="0"/>
              <a:t>find </a:t>
            </a:r>
            <a:r>
              <a:rPr lang="nb-NO" dirty="0" smtClean="0"/>
              <a:t>bugs</a:t>
            </a:r>
          </a:p>
          <a:p>
            <a:pPr lvl="1"/>
            <a:r>
              <a:rPr lang="nb-NO" dirty="0" smtClean="0"/>
              <a:t>Maintain the application</a:t>
            </a:r>
            <a:endParaRPr lang="nb-NO" dirty="0" smtClean="0"/>
          </a:p>
          <a:p>
            <a:pPr lvl="1"/>
            <a:r>
              <a:rPr lang="nb-NO" dirty="0" smtClean="0"/>
              <a:t>Understand and document the application</a:t>
            </a:r>
            <a:endParaRPr lang="nb-NO" dirty="0" smtClean="0"/>
          </a:p>
          <a:p>
            <a:pPr lvl="1"/>
            <a:r>
              <a:rPr lang="en-US" dirty="0" smtClean="0"/>
              <a:t>Develop new pieces for the application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Testing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NUnit</a:t>
            </a:r>
            <a:r>
              <a:rPr lang="en-US" dirty="0" smtClean="0"/>
              <a:t> – www.nunit.org</a:t>
            </a:r>
          </a:p>
          <a:p>
            <a:pPr lvl="1"/>
            <a:r>
              <a:rPr lang="nb-NO" dirty="0" smtClean="0"/>
              <a:t>Unit testing framework for all .NET languages</a:t>
            </a:r>
            <a:endParaRPr lang="nb-NO" dirty="0" smtClean="0"/>
          </a:p>
          <a:p>
            <a:pPr lvl="1"/>
            <a:r>
              <a:rPr lang="nb-NO" dirty="0" smtClean="0"/>
              <a:t>Port of JUnit</a:t>
            </a:r>
          </a:p>
          <a:p>
            <a:pPr lvl="1"/>
            <a:r>
              <a:rPr lang="nb-NO" dirty="0" smtClean="0"/>
              <a:t>Built entirely in C# to take full advantage of CLR features</a:t>
            </a:r>
            <a:endParaRPr lang="nb-NO" dirty="0" smtClean="0"/>
          </a:p>
          <a:p>
            <a:pPr lvl="1"/>
            <a:r>
              <a:rPr lang="nb-NO" dirty="0" smtClean="0"/>
              <a:t>Understand and document the application</a:t>
            </a:r>
            <a:endParaRPr lang="nb-NO" dirty="0" smtClean="0"/>
          </a:p>
          <a:p>
            <a:pPr lvl="1"/>
            <a:r>
              <a:rPr lang="en-US" dirty="0" smtClean="0"/>
              <a:t>Develop new pieces for the application</a:t>
            </a:r>
          </a:p>
          <a:p>
            <a:pPr lvl="1"/>
            <a:r>
              <a:rPr lang="en-US" dirty="0" smtClean="0"/>
              <a:t>Provides a great way to write, run and review test results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762000" y="914400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819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NUnit</a:t>
            </a:r>
            <a:r>
              <a:rPr lang="en-US" sz="3200" dirty="0" smtClean="0"/>
              <a:t> Overview &amp; YABE Integration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Build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/>
              <a:t>set of software engineering practices that speed up the delivery of software by decreasing integration times.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</a:t>
            </a:r>
            <a:r>
              <a:rPr lang="en-US" sz="1800" b="1" dirty="0" smtClean="0"/>
              <a:t>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Build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Run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Package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Automate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</a:t>
            </a:r>
            <a:r>
              <a:rPr lang="en-US" sz="1800" b="1" dirty="0" smtClean="0"/>
              <a:t>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Build Tooling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TeamCity</a:t>
            </a:r>
            <a:r>
              <a:rPr lang="en-US" dirty="0" smtClean="0"/>
              <a:t> -- </a:t>
            </a:r>
            <a:r>
              <a:rPr lang="en-US" dirty="0" smtClean="0">
                <a:hlinkClick r:id="rId3"/>
              </a:rPr>
              <a:t>www.jetbrains.com/teamcity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Commercial Product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 Professional Edition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Monitoring and Statistics Reports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 Integration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Collaboration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819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TeamCity</a:t>
            </a:r>
            <a:r>
              <a:rPr lang="en-US" sz="3200" dirty="0" smtClean="0"/>
              <a:t> Overview &amp; YABE Integration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Recap</a:t>
            </a:r>
            <a:endParaRPr lang="en-US" dirty="0" smtClean="0"/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Nhibernate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Architectural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MicroKernel</a:t>
            </a:r>
            <a:r>
              <a:rPr lang="en-US" dirty="0" smtClean="0"/>
              <a:t> / Windsor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Log4net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Nunit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Build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TeamCity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Recap</a:t>
            </a:r>
            <a:endParaRPr lang="en-US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Learn to leverage tooling for your product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 need to re-invent the wheel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Build for testability and you get flexibility for free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762000" y="914400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  <p:cxnSp>
        <p:nvCxnSpPr>
          <p:cNvPr id="2867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Thank You!</a:t>
            </a:r>
          </a:p>
        </p:txBody>
      </p:sp>
      <p:cxnSp>
        <p:nvCxnSpPr>
          <p:cNvPr id="2969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</a:t>
            </a:r>
          </a:p>
          <a:p>
            <a:pPr lvl="1"/>
            <a:r>
              <a:rPr lang="en-US" smtClean="0"/>
              <a:t>javier@lozanotek.com</a:t>
            </a:r>
          </a:p>
          <a:p>
            <a:r>
              <a:rPr lang="en-US" smtClean="0"/>
              <a:t>Blog</a:t>
            </a:r>
          </a:p>
          <a:p>
            <a:pPr lvl="1"/>
            <a:r>
              <a:rPr lang="en-US" smtClean="0"/>
              <a:t>http://blog.lozanotek.com</a:t>
            </a:r>
          </a:p>
          <a:p>
            <a:r>
              <a:rPr lang="en-US" smtClean="0"/>
              <a:t>Twitter</a:t>
            </a:r>
          </a:p>
          <a:p>
            <a:pPr lvl="1"/>
            <a:r>
              <a:rPr lang="en-US" smtClean="0"/>
              <a:t>http://twitter.com/lozanotek</a:t>
            </a:r>
          </a:p>
          <a:p>
            <a:r>
              <a:rPr lang="en-US" smtClean="0"/>
              <a:t>Code</a:t>
            </a:r>
          </a:p>
          <a:p>
            <a:pPr lvl="1"/>
            <a:r>
              <a:rPr lang="en-US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Caveat</a:t>
            </a:r>
            <a:endParaRPr lang="en-US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“piece” can be it’s on 1hr+ presentation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762000" y="914400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Who am I?</a:t>
            </a:r>
          </a:p>
        </p:txBody>
      </p:sp>
      <p:cxnSp>
        <p:nvCxnSpPr>
          <p:cNvPr id="409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ASP.NET </a:t>
            </a:r>
            <a:r>
              <a:rPr lang="en-US" dirty="0" smtClean="0"/>
              <a:t>MVP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ASP </a:t>
            </a:r>
            <a:r>
              <a:rPr lang="en-US" dirty="0" smtClean="0"/>
              <a:t>Insider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MCSD.NET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Senior Developer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User </a:t>
            </a:r>
            <a:r>
              <a:rPr lang="en-US" dirty="0" smtClean="0"/>
              <a:t>Group </a:t>
            </a:r>
            <a:r>
              <a:rPr lang="en-US" dirty="0" smtClean="0"/>
              <a:t>Leader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Author</a:t>
            </a:r>
            <a:endParaRPr lang="en-US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4575" y="3254375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" descr="C:\Users\javier\Pictures\mvp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9775" y="2268538"/>
            <a:ext cx="11715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Contact Info</a:t>
            </a:r>
          </a:p>
        </p:txBody>
      </p:sp>
      <p:cxnSp>
        <p:nvCxnSpPr>
          <p:cNvPr id="2969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</a:t>
            </a:r>
          </a:p>
          <a:p>
            <a:pPr lvl="1"/>
            <a:r>
              <a:rPr lang="en-US" smtClean="0"/>
              <a:t>javier@lozanotek.com</a:t>
            </a:r>
          </a:p>
          <a:p>
            <a:r>
              <a:rPr lang="en-US" smtClean="0"/>
              <a:t>Blog</a:t>
            </a:r>
          </a:p>
          <a:p>
            <a:pPr lvl="1"/>
            <a:r>
              <a:rPr lang="en-US" smtClean="0"/>
              <a:t>http://blog.lozanotek.com</a:t>
            </a:r>
          </a:p>
          <a:p>
            <a:r>
              <a:rPr lang="en-US" smtClean="0"/>
              <a:t>Twitter</a:t>
            </a:r>
          </a:p>
          <a:p>
            <a:pPr lvl="1"/>
            <a:r>
              <a:rPr lang="en-US" smtClean="0"/>
              <a:t>http://twitter.com/lozanotek</a:t>
            </a:r>
          </a:p>
          <a:p>
            <a:r>
              <a:rPr lang="en-US" smtClean="0"/>
              <a:t>Code</a:t>
            </a:r>
          </a:p>
          <a:p>
            <a:pPr lvl="1"/>
            <a:r>
              <a:rPr lang="en-US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Why Open Source?</a:t>
            </a:r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Non-partisan</a:t>
            </a:r>
            <a:endParaRPr lang="en-US" dirty="0" smtClean="0"/>
          </a:p>
          <a:p>
            <a:r>
              <a:rPr lang="en-US" dirty="0" smtClean="0"/>
              <a:t>For developers, by </a:t>
            </a:r>
            <a:r>
              <a:rPr lang="en-US" dirty="0" smtClean="0"/>
              <a:t>developers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Often more releases than commercial software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Free source and samples</a:t>
            </a:r>
          </a:p>
          <a:p>
            <a:r>
              <a:rPr lang="en-US" dirty="0" smtClean="0"/>
              <a:t>Strong community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Why </a:t>
            </a:r>
            <a:r>
              <a:rPr lang="en-US" dirty="0" smtClean="0"/>
              <a:t>NOT Open </a:t>
            </a:r>
            <a:r>
              <a:rPr lang="en-US" dirty="0" smtClean="0"/>
              <a:t>Source?</a:t>
            </a:r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Previous </a:t>
            </a:r>
            <a:r>
              <a:rPr lang="en-US" dirty="0" smtClean="0"/>
              <a:t>Investments</a:t>
            </a:r>
          </a:p>
          <a:p>
            <a:r>
              <a:rPr lang="en-US" dirty="0" smtClean="0"/>
              <a:t>NO “Guarantee </a:t>
            </a:r>
            <a:r>
              <a:rPr lang="en-US" dirty="0" smtClean="0"/>
              <a:t>on the box”</a:t>
            </a:r>
          </a:p>
          <a:p>
            <a:r>
              <a:rPr lang="en-US" dirty="0" smtClean="0"/>
              <a:t>Corporate </a:t>
            </a:r>
            <a:r>
              <a:rPr lang="en-US" dirty="0" smtClean="0"/>
              <a:t>Standards</a:t>
            </a:r>
          </a:p>
          <a:p>
            <a:r>
              <a:rPr lang="en-US" dirty="0" smtClean="0"/>
              <a:t>Black Voodoo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Yet Another Blog Engine</a:t>
            </a:r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Simple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Everyone can relate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for “production”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LV08_Speaker_title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Office Them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SLV08_Speaker_cont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Office Them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TMLV08_slides_v2.ppt</Template>
  <TotalTime>248</TotalTime>
  <Words>2108</Words>
  <Application>Microsoft PowerPoint</Application>
  <PresentationFormat>On-screen Show (4:3)</PresentationFormat>
  <Paragraphs>394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VSLV08_Speaker_title</vt:lpstr>
      <vt:lpstr>VSLV08_Speaker_cont</vt:lpstr>
      <vt:lpstr>Slide 1</vt:lpstr>
      <vt:lpstr>Agenda</vt:lpstr>
      <vt:lpstr>Goals</vt:lpstr>
      <vt:lpstr>Caveat</vt:lpstr>
      <vt:lpstr>Who am I?</vt:lpstr>
      <vt:lpstr>Contact Info</vt:lpstr>
      <vt:lpstr>Why Open Source?</vt:lpstr>
      <vt:lpstr>Why NOT Open Source?</vt:lpstr>
      <vt:lpstr>Yet Another Blog Engine</vt:lpstr>
      <vt:lpstr>Yet Another Blog Engine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Demo</vt:lpstr>
      <vt:lpstr>Build Tooling</vt:lpstr>
      <vt:lpstr>Build Tooling</vt:lpstr>
      <vt:lpstr>Build Tooling</vt:lpstr>
      <vt:lpstr>Demo</vt:lpstr>
      <vt:lpstr>Recap</vt:lpstr>
      <vt:lpstr>Recap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Sheila Brennan</dc:creator>
  <cp:lastModifiedBy>Javier Lozano</cp:lastModifiedBy>
  <cp:revision>53</cp:revision>
  <dcterms:created xsi:type="dcterms:W3CDTF">2008-07-01T22:36:15Z</dcterms:created>
  <dcterms:modified xsi:type="dcterms:W3CDTF">2008-09-15T04:39:32Z</dcterms:modified>
</cp:coreProperties>
</file>