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7" r:id="rId2"/>
    <p:sldId id="258" r:id="rId3"/>
    <p:sldId id="259" r:id="rId4"/>
    <p:sldId id="260" r:id="rId5"/>
    <p:sldId id="261" r:id="rId6"/>
    <p:sldId id="262" r:id="rId7"/>
    <p:sldId id="301" r:id="rId8"/>
    <p:sldId id="263" r:id="rId9"/>
    <p:sldId id="264" r:id="rId10"/>
    <p:sldId id="267" r:id="rId11"/>
    <p:sldId id="268" r:id="rId12"/>
    <p:sldId id="269" r:id="rId13"/>
    <p:sldId id="295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97" r:id="rId23"/>
    <p:sldId id="278" r:id="rId24"/>
    <p:sldId id="279" r:id="rId25"/>
    <p:sldId id="280" r:id="rId26"/>
    <p:sldId id="281" r:id="rId27"/>
    <p:sldId id="298" r:id="rId28"/>
    <p:sldId id="282" r:id="rId29"/>
    <p:sldId id="283" r:id="rId30"/>
    <p:sldId id="284" r:id="rId31"/>
    <p:sldId id="285" r:id="rId32"/>
    <p:sldId id="299" r:id="rId33"/>
    <p:sldId id="286" r:id="rId34"/>
    <p:sldId id="287" r:id="rId35"/>
    <p:sldId id="288" r:id="rId36"/>
    <p:sldId id="289" r:id="rId37"/>
    <p:sldId id="300" r:id="rId38"/>
    <p:sldId id="290" r:id="rId39"/>
    <p:sldId id="291" r:id="rId40"/>
    <p:sldId id="292" r:id="rId41"/>
    <p:sldId id="293" r:id="rId42"/>
    <p:sldId id="302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54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Seminar -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32883-DBF1-4B11-A3EF-8BE56DDF49A3}" type="datetimeFigureOut">
              <a:rPr lang="en-US" smtClean="0"/>
              <a:pPr/>
              <a:t>9/29/2010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Imagetek, Inc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B90B9-F7E5-46F1-9818-84D66A8D67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0427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2D20C7F-5DBA-4770-B1B7-108DB9458B52}" type="datetimeFigureOut">
              <a:rPr lang="en-US"/>
              <a:pPr>
                <a:defRPr/>
              </a:pPr>
              <a:t>9/29/2010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2E45DC8-0A6D-40FB-999F-A95AD3595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2960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8B3545-4029-44B3-A9F9-759A41CA030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EE539-9247-4B30-B7B5-58E45098424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1EEEB2-F314-4741-AC6C-7F9415FB2EA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EE539-9247-4B30-B7B5-58E45098424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EE539-9247-4B30-B7B5-58E45098424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1EEEB2-F314-4741-AC6C-7F9415FB2EA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EE539-9247-4B30-B7B5-58E450984246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EE539-9247-4B30-B7B5-58E450984246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1EEEB2-F314-4741-AC6C-7F9415FB2EAA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1B4EE1-216F-41C1-A891-808C478F506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39380D-09D6-460B-83D9-CCA835F136FB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1F505-AED0-4688-8DF0-CD479DFAEA66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1F505-AED0-4688-8DF0-CD479DFAEA6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1E829A-6F07-433E-94BB-95F43B934A5A}" type="datetimeFigureOut">
              <a:rPr lang="en-US" smtClean="0"/>
              <a:pPr>
                <a:defRPr/>
              </a:pPr>
              <a:t>9/29/2010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8D7748-47D3-46B9-BE11-3B5364C7E4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2769BD-07A2-46AC-88D3-0AE43EDBB935}" type="datetimeFigureOut">
              <a:rPr lang="en-US" smtClean="0"/>
              <a:pPr>
                <a:defRPr/>
              </a:pPr>
              <a:t>9/29/2010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8FBCA-E688-4077-B314-2A872CD54D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2769BD-07A2-46AC-88D3-0AE43EDBB935}" type="datetimeFigureOut">
              <a:rPr lang="en-US" smtClean="0"/>
              <a:pPr>
                <a:defRPr/>
              </a:pPr>
              <a:t>9/29/2010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8FBCA-E688-4077-B314-2A872CD54D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395288"/>
            <a:ext cx="7813675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87413" y="1576388"/>
            <a:ext cx="3608387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6388"/>
            <a:ext cx="3608388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279EE2-6DE8-4240-8212-A5AD350C8D34}" type="datetimeFigureOut">
              <a:rPr lang="en-US" smtClean="0"/>
              <a:pPr>
                <a:defRPr/>
              </a:pPr>
              <a:t>9/29/2010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72493-F801-40C5-ACFE-72A777C24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7DFC02-1D47-4313-A5F6-9B55B39267AE}" type="datetimeFigureOut">
              <a:rPr lang="en-US" smtClean="0"/>
              <a:pPr>
                <a:defRPr/>
              </a:pPr>
              <a:t>9/29/2010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2CABF6-7801-4D67-BBDA-3AB58FF473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852E83-E1DA-447F-9774-BAADF32CC16B}" type="datetimeFigureOut">
              <a:rPr lang="en-US" smtClean="0"/>
              <a:pPr>
                <a:defRPr/>
              </a:pPr>
              <a:t>9/29/2010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D418B4-D684-4C1D-B06E-CB9742244D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E6D0FD-DEBF-43AE-8085-81D2DD9966A6}" type="datetimeFigureOut">
              <a:rPr lang="en-US" smtClean="0"/>
              <a:pPr>
                <a:defRPr/>
              </a:pPr>
              <a:t>9/29/2010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780D93-4908-404B-84FD-2AD57C5D02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247098-8E49-402C-9BA8-23891FB0EEDA}" type="datetimeFigureOut">
              <a:rPr lang="en-US" smtClean="0"/>
              <a:pPr>
                <a:defRPr/>
              </a:pPr>
              <a:t>9/29/2010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5BC6C-1C43-489D-BE5E-5BF262BDED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FA3785-5B11-483D-99F3-B16736C98755}" type="datetimeFigureOut">
              <a:rPr lang="en-US" smtClean="0"/>
              <a:pPr>
                <a:defRPr/>
              </a:pPr>
              <a:t>9/29/2010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05BA7-A9E3-4CA5-A7A3-7FB4F39AF1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0C9C1D-40EF-4B2C-8061-C95AA55E3A9A}" type="datetimeFigureOut">
              <a:rPr lang="en-US" smtClean="0"/>
              <a:pPr>
                <a:defRPr/>
              </a:pPr>
              <a:t>9/29/2010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61843-3836-44A8-94D9-89EC66EE11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D03847-F111-4754-9A44-96A92701C7A6}" type="datetimeFigureOut">
              <a:rPr lang="en-US" smtClean="0"/>
              <a:pPr>
                <a:defRPr/>
              </a:pPr>
              <a:t>9/29/2010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B4F7B-C7A1-42CD-87E5-8BD026A80A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C2769BD-07A2-46AC-88D3-0AE43EDBB935}" type="datetimeFigureOut">
              <a:rPr lang="en-US" smtClean="0"/>
              <a:pPr>
                <a:defRPr/>
              </a:pPr>
              <a:t>9/29/2010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198FBCA-E688-4077-B314-2A872CD54D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teamcity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teamcity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57200" y="1763713"/>
            <a:ext cx="8147051" cy="174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896938"/>
            <a:r>
              <a:rPr lang="en-US" sz="4400" dirty="0" smtClean="0">
                <a:latin typeface="+mj-lt"/>
              </a:rPr>
              <a:t>Open Source Tools Every .NET Developer Should Use</a:t>
            </a:r>
            <a:endParaRPr lang="en-US" sz="4400" dirty="0">
              <a:latin typeface="+mj-lt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4556125" y="3506788"/>
            <a:ext cx="39878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923" tIns="42962" rIns="85923" bIns="42962"/>
          <a:lstStyle/>
          <a:p>
            <a:pPr algn="r" eaLnBrk="1" hangingPunct="1"/>
            <a:r>
              <a:rPr lang="en-US" sz="2000" b="1" dirty="0" smtClean="0"/>
              <a:t>Javier Lozano</a:t>
            </a:r>
            <a:endParaRPr lang="en-US" sz="2200" b="1" dirty="0"/>
          </a:p>
          <a:p>
            <a:pPr algn="r" eaLnBrk="1" hangingPunct="1"/>
            <a:r>
              <a:rPr lang="en-US" sz="1600" b="1" dirty="0" err="1" smtClean="0"/>
              <a:t>lozanotek</a:t>
            </a:r>
            <a:r>
              <a:rPr lang="en-US" sz="1600" b="1" dirty="0" smtClean="0"/>
              <a:t>, principal</a:t>
            </a:r>
            <a:endParaRPr lang="en-US" sz="1600" b="1" dirty="0"/>
          </a:p>
          <a:p>
            <a:pPr eaLnBrk="1" hangingPunct="1"/>
            <a:endParaRPr lang="en-US" sz="1400" dirty="0">
              <a:latin typeface="Times New Roman" pitchFamily="62" charset="0"/>
            </a:endParaRPr>
          </a:p>
          <a:p>
            <a:pPr eaLnBrk="1" hangingPunct="1"/>
            <a:endParaRPr lang="en-US" sz="1400" dirty="0">
              <a:latin typeface="Times New Roman" pitchFamily="62" charset="0"/>
            </a:endParaRPr>
          </a:p>
        </p:txBody>
      </p:sp>
      <p:sp>
        <p:nvSpPr>
          <p:cNvPr id="27652" name="Text Box 11"/>
          <p:cNvSpPr txBox="1">
            <a:spLocks noChangeArrowheads="1"/>
          </p:cNvSpPr>
          <p:nvPr/>
        </p:nvSpPr>
        <p:spPr bwMode="auto">
          <a:xfrm>
            <a:off x="3360738" y="4667250"/>
            <a:ext cx="513238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 dirty="0"/>
              <a:t>Pre-requisites for this presentation:</a:t>
            </a:r>
          </a:p>
          <a:p>
            <a:pPr algn="r"/>
            <a:endParaRPr lang="en-US" sz="1600" dirty="0"/>
          </a:p>
          <a:p>
            <a:pPr algn="r"/>
            <a:r>
              <a:rPr lang="en-US" sz="1600" dirty="0" smtClean="0"/>
              <a:t>Design Patterns</a:t>
            </a:r>
          </a:p>
          <a:p>
            <a:pPr algn="r"/>
            <a:r>
              <a:rPr lang="en-US" sz="1600" dirty="0" smtClean="0"/>
              <a:t>Architecture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Data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Object/Relation Mapping (ORM)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is a programming technique for converting data between incompatible type systems in databases and object-oriented programming languages.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81200" y="3657600"/>
            <a:ext cx="610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http://en.wikipedia.org/wiki/Object-relational_mapping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Data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Impedance Mismatch between Objects and RDBMS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Encapsulation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Data type differences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Structural differences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Manipulative differences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Data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/>
              <a:t>NHibernate</a:t>
            </a:r>
            <a:r>
              <a:rPr lang="en-US" sz="2400" dirty="0" smtClean="0"/>
              <a:t> – www.nhibernate.org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Port of Java’s Hibernate ORM framework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Supports natural OO idiom; inheritance, polymorphism, composition and the .NET collections framework, including generic collections.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Rich variety of mappings for collections and dependent objects</a:t>
            </a:r>
          </a:p>
          <a:p>
            <a:pPr lvl="1">
              <a:lnSpc>
                <a:spcPct val="90000"/>
              </a:lnSpc>
              <a:buNone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Data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3810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/>
              <a:t>NHibernate</a:t>
            </a:r>
            <a:r>
              <a:rPr lang="en-US" sz="2400" dirty="0" smtClean="0"/>
              <a:t> – www.nhibernate.org</a:t>
            </a:r>
          </a:p>
          <a:p>
            <a:pPr lvl="1"/>
            <a:r>
              <a:rPr lang="en-US" sz="2400" dirty="0" smtClean="0"/>
              <a:t>Addresses both sides of the mismatch; objects in/out of the database.</a:t>
            </a:r>
          </a:p>
          <a:p>
            <a:pPr lvl="1"/>
            <a:r>
              <a:rPr lang="en-US" sz="2400" dirty="0" smtClean="0"/>
              <a:t>Specify the exact SQL dialect that </a:t>
            </a:r>
            <a:r>
              <a:rPr lang="en-US" sz="2400" dirty="0" err="1" smtClean="0"/>
              <a:t>NHibernate</a:t>
            </a:r>
            <a:r>
              <a:rPr lang="en-US" sz="2400" dirty="0" smtClean="0"/>
              <a:t> should use to persist your objects.</a:t>
            </a:r>
          </a:p>
          <a:p>
            <a:pPr lvl="1"/>
            <a:r>
              <a:rPr lang="en-US" sz="2400" dirty="0" smtClean="0"/>
              <a:t>Under LGPL (Lesser GNU Public License)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Data Tooling</a:t>
            </a:r>
          </a:p>
        </p:txBody>
      </p:sp>
      <p:pic>
        <p:nvPicPr>
          <p:cNvPr id="6" name="Picture 4" descr="full_crea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295399"/>
            <a:ext cx="5562600" cy="454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752600" y="5943600"/>
            <a:ext cx="606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http://www.hibernate.org/hib_docs/nhibernate/html/architecture.html </a:t>
            </a:r>
            <a:endParaRPr lang="en-US" sz="1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533400" y="3140075"/>
            <a:ext cx="7924800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dirty="0" err="1" smtClean="0"/>
              <a:t>NHibernate</a:t>
            </a:r>
            <a:r>
              <a:rPr lang="en-US" sz="3200" dirty="0" smtClean="0"/>
              <a:t> Overview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1"/>
            <a:ext cx="7423150" cy="2209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Dependency Injection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Refers to the process of supplying an external dependency to a software component. It is a specific form of inversion of control where the concern being inverted is the process of obtaining the needed dependency.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62200" y="5562600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http://en.wikipedia.org/wiki/Dependency_injection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219200"/>
            <a:ext cx="7772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latin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</a:rPr>
              <a:t>public interface </a:t>
            </a:r>
            <a:r>
              <a:rPr lang="en-US" sz="2000" b="1" dirty="0" err="1" smtClean="0">
                <a:latin typeface="Consolas" pitchFamily="49" charset="0"/>
              </a:rPr>
              <a:t>IFoo</a:t>
            </a:r>
            <a:endParaRPr lang="en-US" sz="2000" b="1" dirty="0" smtClean="0">
              <a:latin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</a:rPr>
              <a:t>{</a:t>
            </a:r>
          </a:p>
          <a:p>
            <a:r>
              <a:rPr lang="en-US" sz="2000" b="1" dirty="0" smtClean="0">
                <a:latin typeface="Consolas" pitchFamily="49" charset="0"/>
              </a:rPr>
              <a:t>    void </a:t>
            </a:r>
            <a:r>
              <a:rPr lang="en-US" sz="2000" b="1" dirty="0" err="1" smtClean="0">
                <a:latin typeface="Consolas" pitchFamily="49" charset="0"/>
              </a:rPr>
              <a:t>DoBar</a:t>
            </a:r>
            <a:r>
              <a:rPr lang="en-US" sz="2000" b="1" dirty="0" smtClean="0">
                <a:latin typeface="Consolas" pitchFamily="49" charset="0"/>
              </a:rPr>
              <a:t>();</a:t>
            </a:r>
          </a:p>
          <a:p>
            <a:r>
              <a:rPr lang="en-US" sz="2000" b="1" dirty="0" smtClean="0">
                <a:latin typeface="Consolas" pitchFamily="49" charset="0"/>
              </a:rPr>
              <a:t>}</a:t>
            </a:r>
          </a:p>
          <a:p>
            <a:endParaRPr lang="en-US" sz="2000" b="1" dirty="0" smtClean="0">
              <a:latin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</a:rPr>
              <a:t>public class </a:t>
            </a:r>
            <a:r>
              <a:rPr lang="en-US" sz="2000" b="1" dirty="0" err="1" smtClean="0">
                <a:latin typeface="Consolas" pitchFamily="49" charset="0"/>
              </a:rPr>
              <a:t>MyClass</a:t>
            </a:r>
            <a:endParaRPr lang="en-US" sz="2000" b="1" dirty="0" smtClean="0">
              <a:latin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</a:rPr>
              <a:t>{</a:t>
            </a:r>
          </a:p>
          <a:p>
            <a:r>
              <a:rPr lang="en-US" sz="2000" b="1" dirty="0" smtClean="0">
                <a:latin typeface="Consolas" pitchFamily="49" charset="0"/>
              </a:rPr>
              <a:t>    </a:t>
            </a:r>
            <a:r>
              <a:rPr lang="en-US" sz="2000" b="1" dirty="0" err="1" smtClean="0">
                <a:latin typeface="Consolas" pitchFamily="49" charset="0"/>
              </a:rPr>
              <a:t>IFoo</a:t>
            </a:r>
            <a:r>
              <a:rPr lang="en-US" sz="2000" b="1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</a:rPr>
              <a:t>myFoo</a:t>
            </a:r>
            <a:r>
              <a:rPr lang="en-US" sz="2000" b="1" dirty="0" smtClean="0">
                <a:latin typeface="Consolas" pitchFamily="49" charset="0"/>
              </a:rPr>
              <a:t>;</a:t>
            </a:r>
          </a:p>
          <a:p>
            <a:endParaRPr lang="en-US" sz="2000" b="1" dirty="0" smtClean="0">
              <a:latin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</a:rPr>
              <a:t>    public </a:t>
            </a:r>
            <a:r>
              <a:rPr lang="en-US" sz="2000" b="1" dirty="0" err="1" smtClean="0">
                <a:latin typeface="Consolas" pitchFamily="49" charset="0"/>
              </a:rPr>
              <a:t>MyClass</a:t>
            </a:r>
            <a:r>
              <a:rPr lang="en-US" sz="2000" b="1" dirty="0" smtClean="0">
                <a:latin typeface="Consolas" pitchFamily="49" charset="0"/>
              </a:rPr>
              <a:t>(</a:t>
            </a:r>
            <a:r>
              <a:rPr lang="en-US" sz="2000" b="1" dirty="0" err="1" smtClean="0">
                <a:latin typeface="Consolas" pitchFamily="49" charset="0"/>
              </a:rPr>
              <a:t>IFoo</a:t>
            </a:r>
            <a:r>
              <a:rPr lang="en-US" sz="2000" b="1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</a:rPr>
              <a:t>foo</a:t>
            </a:r>
            <a:r>
              <a:rPr lang="en-US" sz="2000" b="1" dirty="0" smtClean="0">
                <a:latin typeface="Consolas" pitchFamily="49" charset="0"/>
              </a:rPr>
              <a:t>)</a:t>
            </a:r>
          </a:p>
          <a:p>
            <a:r>
              <a:rPr lang="en-US" sz="2000" b="1" dirty="0" smtClean="0">
                <a:latin typeface="Consolas" pitchFamily="49" charset="0"/>
              </a:rPr>
              <a:t>    {</a:t>
            </a:r>
          </a:p>
          <a:p>
            <a:r>
              <a:rPr lang="en-US" sz="2000" b="1" dirty="0" smtClean="0">
                <a:latin typeface="Consolas" pitchFamily="49" charset="0"/>
              </a:rPr>
              <a:t>        </a:t>
            </a:r>
            <a:r>
              <a:rPr lang="en-US" sz="2000" b="1" dirty="0" err="1" smtClean="0">
                <a:latin typeface="Consolas" pitchFamily="49" charset="0"/>
              </a:rPr>
              <a:t>myFoo</a:t>
            </a:r>
            <a:r>
              <a:rPr lang="en-US" sz="2000" b="1" dirty="0" smtClean="0">
                <a:latin typeface="Consolas" pitchFamily="49" charset="0"/>
              </a:rPr>
              <a:t> = </a:t>
            </a:r>
            <a:r>
              <a:rPr lang="en-US" sz="2000" b="1" dirty="0" err="1" smtClean="0">
                <a:latin typeface="Consolas" pitchFamily="49" charset="0"/>
              </a:rPr>
              <a:t>foo</a:t>
            </a:r>
            <a:r>
              <a:rPr lang="en-US" sz="2000" b="1" dirty="0" smtClean="0">
                <a:latin typeface="Consolas" pitchFamily="49" charset="0"/>
              </a:rPr>
              <a:t>;</a:t>
            </a:r>
          </a:p>
          <a:p>
            <a:r>
              <a:rPr lang="en-US" sz="2000" b="1" dirty="0" smtClean="0">
                <a:latin typeface="Consolas" pitchFamily="49" charset="0"/>
              </a:rPr>
              <a:t>    }</a:t>
            </a:r>
          </a:p>
          <a:p>
            <a:r>
              <a:rPr lang="en-US" sz="2000" b="1" dirty="0" smtClean="0">
                <a:latin typeface="Consolas" pitchFamily="49" charset="0"/>
              </a:rPr>
              <a:t>}</a:t>
            </a:r>
          </a:p>
          <a:p>
            <a:endParaRPr lang="en-US" sz="2000" b="1" dirty="0"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1"/>
            <a:ext cx="7423150" cy="2209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Inversion of Control (</a:t>
            </a:r>
            <a:r>
              <a:rPr lang="en-US" dirty="0" err="1" smtClean="0"/>
              <a:t>IoC</a:t>
            </a:r>
            <a:r>
              <a:rPr lang="en-US" dirty="0" smtClean="0"/>
              <a:t>)</a:t>
            </a:r>
          </a:p>
          <a:p>
            <a:pPr lvl="1"/>
            <a:r>
              <a:rPr lang="en-GB" dirty="0" smtClean="0"/>
              <a:t>Objects rely on their environment to provide dependencies rather than actively obtaining them.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Hollywood Principle—"don't call us, we will call you".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3600" y="4114800"/>
            <a:ext cx="554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http://en.wikipedia.org/wiki/Inversion_of_control 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219200"/>
            <a:ext cx="7772400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900" dirty="0" smtClean="0">
              <a:latin typeface="Consolas" pitchFamily="49" charset="0"/>
            </a:endParaRPr>
          </a:p>
          <a:p>
            <a:r>
              <a:rPr lang="en-US" sz="1900" dirty="0" smtClean="0">
                <a:latin typeface="Consolas" pitchFamily="49" charset="0"/>
              </a:rPr>
              <a:t>public class </a:t>
            </a:r>
            <a:r>
              <a:rPr lang="en-US" sz="1900" b="1" dirty="0" err="1" smtClean="0">
                <a:latin typeface="Consolas" pitchFamily="49" charset="0"/>
              </a:rPr>
              <a:t>MyClass</a:t>
            </a:r>
            <a:endParaRPr lang="en-US" sz="1900" b="1" dirty="0" smtClean="0">
              <a:latin typeface="Consolas" pitchFamily="49" charset="0"/>
            </a:endParaRPr>
          </a:p>
          <a:p>
            <a:r>
              <a:rPr lang="en-US" sz="1900" dirty="0" smtClean="0">
                <a:latin typeface="Consolas" pitchFamily="49" charset="0"/>
              </a:rPr>
              <a:t>{</a:t>
            </a:r>
          </a:p>
          <a:p>
            <a:r>
              <a:rPr lang="en-US" sz="1900" dirty="0" smtClean="0">
                <a:latin typeface="Consolas" pitchFamily="49" charset="0"/>
              </a:rPr>
              <a:t>    </a:t>
            </a:r>
            <a:r>
              <a:rPr lang="en-US" sz="1900" dirty="0" err="1" smtClean="0">
                <a:latin typeface="Consolas" pitchFamily="49" charset="0"/>
              </a:rPr>
              <a:t>IFoo</a:t>
            </a:r>
            <a:r>
              <a:rPr lang="en-US" sz="1900" dirty="0" smtClean="0">
                <a:latin typeface="Consolas" pitchFamily="49" charset="0"/>
              </a:rPr>
              <a:t> </a:t>
            </a:r>
            <a:r>
              <a:rPr lang="en-US" sz="1900" dirty="0" err="1" smtClean="0">
                <a:latin typeface="Consolas" pitchFamily="49" charset="0"/>
              </a:rPr>
              <a:t>myFoo</a:t>
            </a:r>
            <a:r>
              <a:rPr lang="en-US" sz="1900" dirty="0" smtClean="0">
                <a:latin typeface="Consolas" pitchFamily="49" charset="0"/>
              </a:rPr>
              <a:t>;</a:t>
            </a:r>
          </a:p>
          <a:p>
            <a:endParaRPr lang="en-US" sz="1900" dirty="0" smtClean="0">
              <a:latin typeface="Consolas" pitchFamily="49" charset="0"/>
            </a:endParaRPr>
          </a:p>
          <a:p>
            <a:r>
              <a:rPr lang="en-US" sz="1900" dirty="0" smtClean="0">
                <a:latin typeface="Consolas" pitchFamily="49" charset="0"/>
              </a:rPr>
              <a:t>    public </a:t>
            </a:r>
            <a:r>
              <a:rPr lang="en-US" sz="1900" dirty="0" err="1" smtClean="0">
                <a:latin typeface="Consolas" pitchFamily="49" charset="0"/>
              </a:rPr>
              <a:t>MyClass</a:t>
            </a:r>
            <a:r>
              <a:rPr lang="en-US" sz="1900" dirty="0" smtClean="0">
                <a:latin typeface="Consolas" pitchFamily="49" charset="0"/>
              </a:rPr>
              <a:t>(</a:t>
            </a:r>
            <a:r>
              <a:rPr lang="en-US" sz="1900" dirty="0" err="1" smtClean="0">
                <a:latin typeface="Consolas" pitchFamily="49" charset="0"/>
              </a:rPr>
              <a:t>IFoo</a:t>
            </a:r>
            <a:r>
              <a:rPr lang="en-US" sz="1900" dirty="0" smtClean="0">
                <a:latin typeface="Consolas" pitchFamily="49" charset="0"/>
              </a:rPr>
              <a:t> </a:t>
            </a:r>
            <a:r>
              <a:rPr lang="en-US" sz="1900" dirty="0" err="1" smtClean="0">
                <a:latin typeface="Consolas" pitchFamily="49" charset="0"/>
              </a:rPr>
              <a:t>foo</a:t>
            </a:r>
            <a:r>
              <a:rPr lang="en-US" sz="1900" dirty="0" smtClean="0">
                <a:latin typeface="Consolas" pitchFamily="49" charset="0"/>
              </a:rPr>
              <a:t>)</a:t>
            </a:r>
          </a:p>
          <a:p>
            <a:r>
              <a:rPr lang="en-US" sz="1900" dirty="0" smtClean="0">
                <a:latin typeface="Consolas" pitchFamily="49" charset="0"/>
              </a:rPr>
              <a:t>    {</a:t>
            </a:r>
          </a:p>
          <a:p>
            <a:r>
              <a:rPr lang="en-US" sz="1900" dirty="0" smtClean="0">
                <a:latin typeface="Consolas" pitchFamily="49" charset="0"/>
              </a:rPr>
              <a:t>        </a:t>
            </a:r>
            <a:r>
              <a:rPr lang="en-US" sz="1900" dirty="0" err="1" smtClean="0">
                <a:latin typeface="Consolas" pitchFamily="49" charset="0"/>
              </a:rPr>
              <a:t>myFoo</a:t>
            </a:r>
            <a:r>
              <a:rPr lang="en-US" sz="1900" dirty="0" smtClean="0">
                <a:latin typeface="Consolas" pitchFamily="49" charset="0"/>
              </a:rPr>
              <a:t> = </a:t>
            </a:r>
            <a:r>
              <a:rPr lang="en-US" sz="1900" dirty="0" err="1" smtClean="0">
                <a:latin typeface="Consolas" pitchFamily="49" charset="0"/>
              </a:rPr>
              <a:t>foo</a:t>
            </a:r>
            <a:r>
              <a:rPr lang="en-US" sz="1900" dirty="0" smtClean="0">
                <a:latin typeface="Consolas" pitchFamily="49" charset="0"/>
              </a:rPr>
              <a:t>;</a:t>
            </a:r>
          </a:p>
          <a:p>
            <a:r>
              <a:rPr lang="en-US" sz="1900" dirty="0" smtClean="0">
                <a:latin typeface="Consolas" pitchFamily="49" charset="0"/>
              </a:rPr>
              <a:t>    }</a:t>
            </a:r>
          </a:p>
          <a:p>
            <a:endParaRPr lang="en-US" sz="1900" dirty="0" smtClean="0">
              <a:latin typeface="Consolas" pitchFamily="49" charset="0"/>
            </a:endParaRPr>
          </a:p>
          <a:p>
            <a:r>
              <a:rPr lang="en-US" sz="1900" dirty="0" smtClean="0">
                <a:latin typeface="Consolas" pitchFamily="49" charset="0"/>
              </a:rPr>
              <a:t>    public void </a:t>
            </a:r>
            <a:r>
              <a:rPr lang="en-US" sz="1900" dirty="0" err="1" smtClean="0">
                <a:latin typeface="Consolas" pitchFamily="49" charset="0"/>
              </a:rPr>
              <a:t>DoWork</a:t>
            </a:r>
            <a:r>
              <a:rPr lang="en-US" sz="1900" dirty="0" smtClean="0">
                <a:latin typeface="Consolas" pitchFamily="49" charset="0"/>
              </a:rPr>
              <a:t>()</a:t>
            </a:r>
          </a:p>
          <a:p>
            <a:r>
              <a:rPr lang="en-US" sz="1900" dirty="0" smtClean="0">
                <a:latin typeface="Consolas" pitchFamily="49" charset="0"/>
              </a:rPr>
              <a:t>    {</a:t>
            </a:r>
          </a:p>
          <a:p>
            <a:r>
              <a:rPr lang="en-US" sz="1900" dirty="0" smtClean="0">
                <a:latin typeface="Consolas" pitchFamily="49" charset="0"/>
              </a:rPr>
              <a:t>        if(</a:t>
            </a:r>
            <a:r>
              <a:rPr lang="en-US" sz="1900" dirty="0" err="1" smtClean="0">
                <a:latin typeface="Consolas" pitchFamily="49" charset="0"/>
              </a:rPr>
              <a:t>myFoo</a:t>
            </a:r>
            <a:r>
              <a:rPr lang="en-US" sz="1900" dirty="0" smtClean="0">
                <a:latin typeface="Consolas" pitchFamily="49" charset="0"/>
              </a:rPr>
              <a:t> != null)</a:t>
            </a:r>
          </a:p>
          <a:p>
            <a:r>
              <a:rPr lang="en-US" sz="1900" dirty="0" smtClean="0">
                <a:latin typeface="Consolas" pitchFamily="49" charset="0"/>
              </a:rPr>
              <a:t>        {</a:t>
            </a:r>
          </a:p>
          <a:p>
            <a:r>
              <a:rPr lang="en-US" sz="1900" dirty="0" smtClean="0">
                <a:latin typeface="Consolas" pitchFamily="49" charset="0"/>
              </a:rPr>
              <a:t>            </a:t>
            </a:r>
            <a:r>
              <a:rPr lang="en-US" sz="1900" dirty="0" err="1" smtClean="0">
                <a:latin typeface="Consolas" pitchFamily="49" charset="0"/>
              </a:rPr>
              <a:t>myFoo.DoBar</a:t>
            </a:r>
            <a:r>
              <a:rPr lang="en-US" sz="1900" dirty="0" smtClean="0">
                <a:latin typeface="Consolas" pitchFamily="49" charset="0"/>
              </a:rPr>
              <a:t>();</a:t>
            </a:r>
          </a:p>
          <a:p>
            <a:r>
              <a:rPr lang="en-US" sz="1900" dirty="0" smtClean="0">
                <a:latin typeface="Consolas" pitchFamily="49" charset="0"/>
              </a:rPr>
              <a:t>        }</a:t>
            </a:r>
          </a:p>
          <a:p>
            <a:r>
              <a:rPr lang="en-US" sz="1900" dirty="0" smtClean="0">
                <a:latin typeface="Consolas" pitchFamily="49" charset="0"/>
              </a:rPr>
              <a:t>    }</a:t>
            </a:r>
          </a:p>
          <a:p>
            <a:r>
              <a:rPr lang="en-US" sz="1900" dirty="0" smtClean="0">
                <a:latin typeface="Consolas" pitchFamily="49" charset="0"/>
              </a:rPr>
              <a:t>}</a:t>
            </a:r>
          </a:p>
          <a:p>
            <a:endParaRPr lang="en-US" sz="1900" dirty="0"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Agenda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9248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Why Open Source?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Data Tooling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Architectural Tooling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Instrumentation Tooling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Testing Tooling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Questions</a:t>
            </a:r>
            <a:endParaRPr lang="en-US" sz="2400" dirty="0" smtClean="0">
              <a:solidFill>
                <a:srgbClr val="FFFFFF"/>
              </a:solidFill>
            </a:endParaRPr>
          </a:p>
          <a:p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1"/>
            <a:ext cx="7423150" cy="2209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Why all the trouble?</a:t>
            </a:r>
          </a:p>
          <a:p>
            <a:pPr lvl="1"/>
            <a:r>
              <a:rPr lang="en-GB" sz="2400" dirty="0" smtClean="0"/>
              <a:t>Simpler component architecture</a:t>
            </a:r>
          </a:p>
          <a:p>
            <a:pPr lvl="1"/>
            <a:r>
              <a:rPr lang="en-GB" sz="2400" dirty="0" smtClean="0"/>
              <a:t>Reduced cost of change</a:t>
            </a:r>
          </a:p>
          <a:p>
            <a:pPr lvl="1"/>
            <a:r>
              <a:rPr lang="en-GB" sz="2400" dirty="0" smtClean="0"/>
              <a:t>Transparency</a:t>
            </a:r>
          </a:p>
          <a:p>
            <a:pPr lvl="1"/>
            <a:r>
              <a:rPr lang="en-GB" sz="2400" dirty="0" smtClean="0"/>
              <a:t>Easy to </a:t>
            </a:r>
            <a:r>
              <a:rPr lang="en-GB" sz="2400" dirty="0" err="1" smtClean="0"/>
              <a:t>aunit</a:t>
            </a:r>
            <a:r>
              <a:rPr lang="en-GB" sz="2400" dirty="0" smtClean="0"/>
              <a:t> test</a:t>
            </a:r>
          </a:p>
          <a:p>
            <a:pPr lvl="1"/>
            <a:r>
              <a:rPr lang="en-GB" sz="2400" dirty="0" smtClean="0"/>
              <a:t>Easily move between application configurations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8005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Windsor / </a:t>
            </a:r>
            <a:r>
              <a:rPr lang="en-US" sz="2400" dirty="0" err="1" smtClean="0"/>
              <a:t>MicroKernel</a:t>
            </a:r>
            <a:r>
              <a:rPr lang="en-US" sz="2400" dirty="0" smtClean="0"/>
              <a:t> - www.castleproject.org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Part of the Castle Project (</a:t>
            </a:r>
            <a:r>
              <a:rPr lang="en-US" sz="2400" dirty="0" err="1" smtClean="0"/>
              <a:t>MonoRail</a:t>
            </a:r>
            <a:r>
              <a:rPr lang="en-US" sz="2400" dirty="0" smtClean="0"/>
              <a:t>, </a:t>
            </a:r>
            <a:r>
              <a:rPr lang="en-US" sz="2400" dirty="0" err="1" smtClean="0"/>
              <a:t>ActiveRecord</a:t>
            </a:r>
            <a:r>
              <a:rPr lang="en-US" sz="24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Created by Hamilton </a:t>
            </a:r>
            <a:r>
              <a:rPr lang="en-GB" sz="2400" dirty="0" err="1" smtClean="0"/>
              <a:t>Verissimo</a:t>
            </a:r>
            <a:r>
              <a:rPr lang="en-GB" sz="2400" dirty="0" smtClean="0"/>
              <a:t>  (now a Softie working MEF)</a:t>
            </a:r>
          </a:p>
          <a:p>
            <a:pPr lvl="1">
              <a:lnSpc>
                <a:spcPct val="90000"/>
              </a:lnSpc>
            </a:pPr>
            <a:r>
              <a:rPr lang="en-GB" sz="2400" dirty="0" err="1" smtClean="0"/>
              <a:t>MicroKernel</a:t>
            </a:r>
            <a:r>
              <a:rPr lang="en-GB" sz="2400" dirty="0" smtClean="0"/>
              <a:t> is the base implementation of the container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8005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Windsor / </a:t>
            </a:r>
            <a:r>
              <a:rPr lang="en-US" sz="2400" dirty="0" err="1" smtClean="0"/>
              <a:t>MicroKernel</a:t>
            </a:r>
            <a:r>
              <a:rPr lang="en-US" sz="2400" dirty="0" smtClean="0"/>
              <a:t> - www.castleproject.org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Windsor is the facade of the core with a simpler interface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Windsor handles the configuration, proxies, automatic configuration and facilities.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Under the Apache License</a:t>
            </a:r>
            <a:endParaRPr lang="en-GB" sz="2400" dirty="0" smtClean="0"/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533400" y="3140075"/>
            <a:ext cx="7924800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dirty="0" smtClean="0"/>
              <a:t>Castle Windsor Overview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Instrumentation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1"/>
            <a:ext cx="7423150" cy="2209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/>
              <a:t>Why Consider Logging in your Application?</a:t>
            </a:r>
          </a:p>
          <a:p>
            <a:pPr lvl="1"/>
            <a:r>
              <a:rPr lang="en-US" sz="2400" dirty="0" smtClean="0"/>
              <a:t>Remote Deployments</a:t>
            </a:r>
          </a:p>
          <a:p>
            <a:pPr lvl="1"/>
            <a:r>
              <a:rPr lang="en-US" sz="2400" dirty="0" smtClean="0"/>
              <a:t>Hard to repeat defects</a:t>
            </a:r>
          </a:p>
          <a:p>
            <a:pPr lvl="1"/>
            <a:r>
              <a:rPr lang="en-US" sz="2400" dirty="0" smtClean="0"/>
              <a:t>Maintain history of live issues</a:t>
            </a:r>
          </a:p>
          <a:p>
            <a:pPr lvl="1"/>
            <a:r>
              <a:rPr lang="en-US" sz="2400" dirty="0" smtClean="0"/>
              <a:t>Windows/ Web Services have no visual output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Instrumentation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1"/>
            <a:ext cx="7423150" cy="2209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/>
              <a:t>Got log?</a:t>
            </a:r>
          </a:p>
          <a:p>
            <a:pPr lvl="1"/>
            <a:r>
              <a:rPr lang="en-US" sz="2400" dirty="0" err="1" smtClean="0"/>
              <a:t>System.Diagnostics.Trace</a:t>
            </a:r>
            <a:r>
              <a:rPr lang="en-US" sz="2400" dirty="0" smtClean="0"/>
              <a:t> + </a:t>
            </a:r>
            <a:r>
              <a:rPr lang="en-US" sz="2400" dirty="0" err="1" smtClean="0"/>
              <a:t>TextWriter</a:t>
            </a:r>
            <a:endParaRPr lang="en-US" sz="2400" dirty="0" smtClean="0"/>
          </a:p>
          <a:p>
            <a:pPr lvl="1"/>
            <a:r>
              <a:rPr lang="en-US" sz="2400" dirty="0" err="1" smtClean="0"/>
              <a:t>System.Console.Write</a:t>
            </a:r>
            <a:endParaRPr lang="en-US" sz="2400" dirty="0" smtClean="0"/>
          </a:p>
          <a:p>
            <a:pPr lvl="1"/>
            <a:r>
              <a:rPr lang="en-US" sz="2400" dirty="0" err="1" smtClean="0"/>
              <a:t>EventLog</a:t>
            </a:r>
            <a:endParaRPr lang="en-US" sz="2400" dirty="0" smtClean="0"/>
          </a:p>
          <a:p>
            <a:pPr lvl="1"/>
            <a:r>
              <a:rPr lang="en-US" sz="2400" dirty="0" smtClean="0"/>
              <a:t>Log?  We need no </a:t>
            </a:r>
            <a:r>
              <a:rPr lang="en-US" sz="2400" dirty="0" err="1" smtClean="0"/>
              <a:t>stinkin</a:t>
            </a:r>
            <a:r>
              <a:rPr lang="en-US" sz="2400" dirty="0" smtClean="0"/>
              <a:t>’ log!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Instrumentation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4957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Log4net -- logging.apache.org</a:t>
            </a:r>
          </a:p>
          <a:p>
            <a:pPr lvl="1"/>
            <a:r>
              <a:rPr lang="en-US" sz="2400" dirty="0" smtClean="0"/>
              <a:t>Declarative formatting of trace output / Filtering</a:t>
            </a:r>
          </a:p>
          <a:p>
            <a:pPr lvl="1"/>
            <a:r>
              <a:rPr lang="en-US" sz="2400" dirty="0" smtClean="0"/>
              <a:t>Reconfiguration on the fly (no process restart)</a:t>
            </a:r>
          </a:p>
          <a:p>
            <a:pPr lvl="1"/>
            <a:r>
              <a:rPr lang="en-US" sz="2400" dirty="0" smtClean="0"/>
              <a:t>Under the Apache License</a:t>
            </a:r>
          </a:p>
          <a:p>
            <a:pPr lvl="1"/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Instrumentation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4957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Log4net -- logging.apache.org</a:t>
            </a:r>
          </a:p>
          <a:p>
            <a:pPr lvl="1"/>
            <a:r>
              <a:rPr lang="en-US" sz="2400" dirty="0" smtClean="0"/>
              <a:t>Declarative formatting of trace output / Filtering</a:t>
            </a:r>
          </a:p>
          <a:p>
            <a:pPr lvl="1"/>
            <a:r>
              <a:rPr lang="en-US" sz="2400" dirty="0" smtClean="0"/>
              <a:t>Reconfiguration on the fly (no process restart)</a:t>
            </a:r>
          </a:p>
          <a:p>
            <a:pPr lvl="1"/>
            <a:r>
              <a:rPr lang="en-US" sz="2400" dirty="0" smtClean="0"/>
              <a:t>Under the Apache License</a:t>
            </a:r>
          </a:p>
          <a:p>
            <a:pPr lvl="1"/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533400" y="3140075"/>
            <a:ext cx="7924800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dirty="0" smtClean="0"/>
              <a:t>log4net Overview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Testing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19049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Unit Testing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 method of testing that verifies the individual units of source code are working properly.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Smallest testable part of an application.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Is NOT Test Driven Development (TDD)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352800" y="4572000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http://en.wikipedia.org/wiki/Unit_testing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Goals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7819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Avoid Not Invented Here (NIH) Syndrome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Focus on End Product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Community Involvement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Testable =&gt; Flexible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Testing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1"/>
            <a:ext cx="7423150" cy="2514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Unit testing helps you …</a:t>
            </a:r>
          </a:p>
          <a:p>
            <a:pPr lvl="1"/>
            <a:r>
              <a:rPr lang="nb-NO" sz="2400" dirty="0" smtClean="0"/>
              <a:t>Try before you buy</a:t>
            </a:r>
          </a:p>
          <a:p>
            <a:pPr lvl="1"/>
            <a:r>
              <a:rPr lang="nb-NO" sz="2400" dirty="0" smtClean="0"/>
              <a:t>Find bugs</a:t>
            </a:r>
          </a:p>
          <a:p>
            <a:pPr lvl="1"/>
            <a:r>
              <a:rPr lang="nb-NO" sz="2400" dirty="0" smtClean="0"/>
              <a:t>Maintain the application</a:t>
            </a:r>
          </a:p>
          <a:p>
            <a:pPr lvl="1"/>
            <a:r>
              <a:rPr lang="nb-NO" sz="2400" dirty="0" smtClean="0"/>
              <a:t>Understand and document the application</a:t>
            </a:r>
          </a:p>
          <a:p>
            <a:pPr lvl="1"/>
            <a:r>
              <a:rPr lang="en-US" sz="2400" dirty="0" smtClean="0"/>
              <a:t>Develop new pieces for the application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Testing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7243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/>
              <a:t>NUnit</a:t>
            </a:r>
            <a:r>
              <a:rPr lang="en-US" sz="2400" dirty="0" smtClean="0"/>
              <a:t> – www.nunit.org</a:t>
            </a:r>
          </a:p>
          <a:p>
            <a:pPr lvl="1"/>
            <a:r>
              <a:rPr lang="nb-NO" sz="2400" dirty="0" smtClean="0"/>
              <a:t>Unit testing framework for all .NET languages</a:t>
            </a:r>
          </a:p>
          <a:p>
            <a:pPr lvl="1"/>
            <a:r>
              <a:rPr lang="nb-NO" sz="2400" dirty="0" smtClean="0"/>
              <a:t>Port of JUnit</a:t>
            </a:r>
          </a:p>
          <a:p>
            <a:pPr lvl="1"/>
            <a:r>
              <a:rPr lang="nb-NO" sz="2400" dirty="0" smtClean="0"/>
              <a:t>Built entirely in C# to take full advantage of CLR features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Testing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7243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/>
              <a:t>NUnit</a:t>
            </a:r>
            <a:r>
              <a:rPr lang="en-US" sz="2400" dirty="0" smtClean="0"/>
              <a:t> – www.nunit.org</a:t>
            </a:r>
          </a:p>
          <a:p>
            <a:pPr lvl="1"/>
            <a:r>
              <a:rPr lang="nb-NO" sz="2400" dirty="0" smtClean="0"/>
              <a:t>Understand and document the application</a:t>
            </a:r>
          </a:p>
          <a:p>
            <a:pPr lvl="1"/>
            <a:r>
              <a:rPr lang="en-US" sz="2400" dirty="0" smtClean="0"/>
              <a:t>Develop new pieces for the application</a:t>
            </a:r>
          </a:p>
          <a:p>
            <a:pPr lvl="1"/>
            <a:r>
              <a:rPr lang="en-US" sz="2400" dirty="0" smtClean="0"/>
              <a:t>Provides a great way to write, run and review test results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533400" y="3140075"/>
            <a:ext cx="7924800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dirty="0" err="1" smtClean="0"/>
              <a:t>Nunit</a:t>
            </a:r>
            <a:r>
              <a:rPr lang="en-US" sz="3200" dirty="0" smtClean="0"/>
              <a:t> (with </a:t>
            </a:r>
            <a:r>
              <a:rPr lang="en-US" sz="3200" dirty="0" err="1" smtClean="0"/>
              <a:t>RhinoMocks</a:t>
            </a:r>
            <a:r>
              <a:rPr lang="en-US" sz="3200" dirty="0" smtClean="0"/>
              <a:t>) Overview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Build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19049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Continuous Integration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 set of software engineering practices that speed up the delivery of software by decreasing integration times.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2200" y="3733800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http://en.wikipedia.org/wiki/Continuous_Integration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Build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19049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Continuous Integration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Run the build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Test the build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Package the build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Automate deployment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5105400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http://en.wikipedia.org/wiki/Continuous_Integration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Build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19049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/>
              <a:t>TeamCity</a:t>
            </a:r>
            <a:r>
              <a:rPr lang="en-US" sz="2400" dirty="0" smtClean="0"/>
              <a:t> -- </a:t>
            </a:r>
            <a:r>
              <a:rPr lang="en-US" sz="2400" dirty="0" smtClean="0">
                <a:hlinkClick r:id="rId3"/>
              </a:rPr>
              <a:t>www.jetbrains.com/teamcity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Commercial Product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Free Professional Edition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Build Management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Build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19049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/>
              <a:t>TeamCity</a:t>
            </a:r>
            <a:r>
              <a:rPr lang="en-US" sz="2400" dirty="0" smtClean="0"/>
              <a:t> -- </a:t>
            </a:r>
            <a:r>
              <a:rPr lang="en-US" sz="2400" dirty="0" smtClean="0">
                <a:hlinkClick r:id="rId3"/>
              </a:rPr>
              <a:t>www.jetbrains.com/teamcity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Monitoring and Statistics Reports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IDE Integration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Team Collaboration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533400" y="3140075"/>
            <a:ext cx="7924800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dirty="0" err="1" smtClean="0"/>
              <a:t>TeamCity</a:t>
            </a:r>
            <a:r>
              <a:rPr lang="en-US" sz="3200" dirty="0" smtClean="0"/>
              <a:t> Overview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Recap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19049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Database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Nhibernate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Architectural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MicroKernel</a:t>
            </a:r>
            <a:r>
              <a:rPr lang="en-US" sz="2400" dirty="0" smtClean="0"/>
              <a:t> / Windsor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Instrumentation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Log4net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Testing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Nunit</a:t>
            </a: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Caveat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7819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Lots of stuff to cover, so let’s stay at 10K feet.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Each “piece” can be it’s on 1hr+ presentation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Recap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7819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Learn to leverage tooling for your product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No need to re-invent the wheel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Build for testability and you get flexibility for free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Questions?</a:t>
            </a:r>
          </a:p>
        </p:txBody>
      </p:sp>
      <p:sp>
        <p:nvSpPr>
          <p:cNvPr id="2867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1628775" y="3140075"/>
            <a:ext cx="6230938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dirty="0" smtClean="0"/>
              <a:t>Clear as mud?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THANK YOU!</a:t>
            </a:r>
          </a:p>
        </p:txBody>
      </p:sp>
      <p:sp>
        <p:nvSpPr>
          <p:cNvPr id="29700" name="Text Placeholder 5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8962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Email:    javier@lozanotek.com</a:t>
            </a:r>
          </a:p>
          <a:p>
            <a:r>
              <a:rPr lang="en-US" sz="2400" dirty="0" smtClean="0"/>
              <a:t>Blog:     http://lozanotek.com/blog</a:t>
            </a:r>
          </a:p>
          <a:p>
            <a:r>
              <a:rPr lang="en-US" sz="2400" dirty="0" smtClean="0"/>
              <a:t>Twitter:  http://twitter.com/jglozano</a:t>
            </a:r>
          </a:p>
          <a:p>
            <a:r>
              <a:rPr lang="en-US" sz="2400" dirty="0" smtClean="0"/>
              <a:t>Code:    http://</a:t>
            </a:r>
            <a:r>
              <a:rPr lang="en-US" sz="2400" dirty="0" smtClean="0"/>
              <a:t>github.com/lozanotek/opensource</a:t>
            </a: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Who am I?</a:t>
            </a:r>
          </a:p>
        </p:txBody>
      </p:sp>
      <p:sp>
        <p:nvSpPr>
          <p:cNvPr id="4100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887413" y="1576388"/>
            <a:ext cx="4598987" cy="46863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ASP.NET MVP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ASP </a:t>
            </a:r>
            <a:r>
              <a:rPr lang="en-US" sz="2400" dirty="0" smtClean="0"/>
              <a:t>Insider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User Group Leader</a:t>
            </a:r>
          </a:p>
        </p:txBody>
      </p:sp>
      <p:pic>
        <p:nvPicPr>
          <p:cNvPr id="4101" name="Picture 2" descr="C:\Users\javier\Pictures\iadnug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6825" y="4375150"/>
            <a:ext cx="18954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2" descr="C:\Users\javier\Pictures\mvp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2743200"/>
            <a:ext cx="2133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07200" y="1500188"/>
            <a:ext cx="14287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Contact Info</a:t>
            </a:r>
          </a:p>
        </p:txBody>
      </p:sp>
      <p:sp>
        <p:nvSpPr>
          <p:cNvPr id="29700" name="Text Placeholder 5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8962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Email:    javier@lozanotek.com</a:t>
            </a:r>
          </a:p>
          <a:p>
            <a:r>
              <a:rPr lang="en-US" sz="2400" dirty="0" smtClean="0"/>
              <a:t>Blog:     http://lozanotek.com/blog</a:t>
            </a:r>
          </a:p>
          <a:p>
            <a:r>
              <a:rPr lang="en-US" sz="2400" dirty="0" smtClean="0"/>
              <a:t>Twitter:  http://twitter.com/jglozano</a:t>
            </a:r>
          </a:p>
          <a:p>
            <a:r>
              <a:rPr lang="en-US" sz="2400" dirty="0" smtClean="0"/>
              <a:t>Code:    http://</a:t>
            </a:r>
            <a:r>
              <a:rPr lang="en-US" sz="2400" dirty="0" smtClean="0"/>
              <a:t>github.com/lozanotek/opensource</a:t>
            </a: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JOKE TIME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1"/>
            <a:ext cx="742315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r>
              <a:rPr lang="en-US" sz="2400" b="1" dirty="0" smtClean="0"/>
              <a:t>How many developers does it take to change a light bulb?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33400" y="2209800"/>
            <a:ext cx="742315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 fontAlgn="auto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400" dirty="0" smtClean="0"/>
              <a:t>None. It's a hardware problem.</a:t>
            </a:r>
            <a:endParaRPr kumimoji="0" lang="en-US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33400" y="2743200"/>
            <a:ext cx="742315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 fontAlgn="auto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400" dirty="0" smtClean="0"/>
              <a:t>Two. One always leaves in the middle of the project. </a:t>
            </a:r>
            <a:endParaRPr kumimoji="0" lang="en-US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533400" y="3581400"/>
            <a:ext cx="7423150" cy="1981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lvl="0" indent="-342900" fontAlgn="auto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400" dirty="0" smtClean="0"/>
              <a:t>We looked at the light fixture and decided there's no point trying to maintain it. 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400" dirty="0" smtClean="0"/>
              <a:t>We're going to rewrite it from scratch. 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400" dirty="0" smtClean="0"/>
              <a:t>Could you wait two months?</a:t>
            </a:r>
            <a:endParaRPr kumimoji="0" lang="en-US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7400" y="5791200"/>
            <a:ext cx="577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http://www.cs.bgu.ac.il/~omri/Humor/lightbulb.html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5" grpId="0" build="allAtOnce" animBg="1"/>
      <p:bldP spid="6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Why Open Source?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Non-partisan</a:t>
            </a:r>
          </a:p>
          <a:p>
            <a:r>
              <a:rPr lang="en-US" sz="2400" dirty="0" smtClean="0"/>
              <a:t>For developers, by developers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Always evolving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Often more releases than commercial software</a:t>
            </a:r>
          </a:p>
          <a:p>
            <a:r>
              <a:rPr lang="en-US" sz="2400" dirty="0" smtClean="0"/>
              <a:t>Transparency</a:t>
            </a:r>
          </a:p>
          <a:p>
            <a:r>
              <a:rPr lang="en-US" sz="2400" dirty="0" smtClean="0"/>
              <a:t>Free source and samples</a:t>
            </a:r>
          </a:p>
          <a:p>
            <a:r>
              <a:rPr lang="en-US" sz="2400" dirty="0" smtClean="0"/>
              <a:t>Strong community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Why NOT Open Source?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Previous Investments</a:t>
            </a:r>
          </a:p>
          <a:p>
            <a:r>
              <a:rPr lang="en-US" sz="2400" dirty="0" smtClean="0"/>
              <a:t>NO “Guarantee on the box”</a:t>
            </a:r>
          </a:p>
          <a:p>
            <a:r>
              <a:rPr lang="en-US" sz="2400" dirty="0" smtClean="0"/>
              <a:t>Corporate Standards</a:t>
            </a:r>
          </a:p>
          <a:p>
            <a:r>
              <a:rPr lang="en-US" sz="2400" dirty="0" smtClean="0"/>
              <a:t>Black Voodoo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CDC_PPT_Templat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KCDC_PPT_Template</Template>
  <TotalTime>87</TotalTime>
  <Words>2260</Words>
  <Application>Microsoft Office PowerPoint</Application>
  <PresentationFormat>On-screen Show (4:3)</PresentationFormat>
  <Paragraphs>399</Paragraphs>
  <Slides>42</Slides>
  <Notes>41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KCDC_PPT_Template</vt:lpstr>
      <vt:lpstr>Slide 1</vt:lpstr>
      <vt:lpstr>Agenda</vt:lpstr>
      <vt:lpstr>Goals</vt:lpstr>
      <vt:lpstr>Caveat</vt:lpstr>
      <vt:lpstr>Who am I?</vt:lpstr>
      <vt:lpstr>Contact Info</vt:lpstr>
      <vt:lpstr>JOKE TIME</vt:lpstr>
      <vt:lpstr>Why Open Source?</vt:lpstr>
      <vt:lpstr>Why NOT Open Source?</vt:lpstr>
      <vt:lpstr>Data Tooling</vt:lpstr>
      <vt:lpstr>Data Tooling</vt:lpstr>
      <vt:lpstr>Data Tooling</vt:lpstr>
      <vt:lpstr>Data Tooling</vt:lpstr>
      <vt:lpstr>Data Tooling</vt:lpstr>
      <vt:lpstr>Demo</vt:lpstr>
      <vt:lpstr>Architectural Tooling</vt:lpstr>
      <vt:lpstr>Architectural Tooling</vt:lpstr>
      <vt:lpstr>Architectural Tooling</vt:lpstr>
      <vt:lpstr>Architectural Tooling</vt:lpstr>
      <vt:lpstr>Architectural Tooling</vt:lpstr>
      <vt:lpstr>Architectural Tooling</vt:lpstr>
      <vt:lpstr>Architectural Tooling</vt:lpstr>
      <vt:lpstr>Demo</vt:lpstr>
      <vt:lpstr>Instrumentation Tooling</vt:lpstr>
      <vt:lpstr>Instrumentation Tooling</vt:lpstr>
      <vt:lpstr>Instrumentation Tooling</vt:lpstr>
      <vt:lpstr>Instrumentation Tooling</vt:lpstr>
      <vt:lpstr>Demo</vt:lpstr>
      <vt:lpstr>Testing Tooling</vt:lpstr>
      <vt:lpstr>Testing Tooling</vt:lpstr>
      <vt:lpstr>Testing Tooling</vt:lpstr>
      <vt:lpstr>Testing Tooling</vt:lpstr>
      <vt:lpstr>Demo</vt:lpstr>
      <vt:lpstr>Build Tooling</vt:lpstr>
      <vt:lpstr>Build Tooling</vt:lpstr>
      <vt:lpstr>Build Tooling</vt:lpstr>
      <vt:lpstr>Build Tooling</vt:lpstr>
      <vt:lpstr>Demo</vt:lpstr>
      <vt:lpstr>Recap</vt:lpstr>
      <vt:lpstr>Recap</vt:lpstr>
      <vt:lpstr>Questions?</vt:lpstr>
      <vt:lpstr>THANK YOU!</vt:lpstr>
    </vt:vector>
  </TitlesOfParts>
  <Company>Imagetek,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Dane Meuler</dc:creator>
  <cp:lastModifiedBy>javier</cp:lastModifiedBy>
  <cp:revision>53</cp:revision>
  <dcterms:created xsi:type="dcterms:W3CDTF">2007-11-27T18:16:07Z</dcterms:created>
  <dcterms:modified xsi:type="dcterms:W3CDTF">2010-09-29T13:15:15Z</dcterms:modified>
</cp:coreProperties>
</file>