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1" r:id="rId3"/>
    <p:sldId id="292" r:id="rId4"/>
    <p:sldId id="322" r:id="rId5"/>
    <p:sldId id="32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90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70809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90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Open</a:t>
            </a:r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Tools Every .NET Developer Should Use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77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Manipulative differences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71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NHibernate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2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NHibernate – www.nhibernate.org</a:t>
            </a:r>
          </a:p>
          <a:p>
            <a:pPr lvl="1"/>
            <a:r>
              <a:rPr lang="en-US" sz="2400" smtClean="0"/>
              <a:t>Addresses both sides of the mismatch; objects in/out of the database.</a:t>
            </a:r>
          </a:p>
          <a:p>
            <a:pPr lvl="1"/>
            <a:r>
              <a:rPr lang="en-US" sz="2400" smtClean="0"/>
              <a:t>Specify the exact SQL dialect that NHibernate should use to persist your objects.</a:t>
            </a:r>
          </a:p>
          <a:p>
            <a:pPr lvl="1"/>
            <a:r>
              <a:rPr lang="en-US" sz="240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4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5" name="Picture 4" descr="full_cre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9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NHibernate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733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Inversion of Control (IoC)</a:t>
            </a:r>
          </a:p>
          <a:p>
            <a:pPr lvl="1"/>
            <a:r>
              <a:rPr lang="en-GB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Hollywood Principle—"don't call us, we will call you".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33600" y="4484132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70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583965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7724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b="1" dirty="0" smtClean="0">
              <a:latin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endParaRPr lang="en-US" sz="1900" b="1" dirty="0" smtClean="0">
              <a:latin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</a:rPr>
              <a:t>{</a:t>
            </a:r>
          </a:p>
          <a:p>
            <a:r>
              <a:rPr lang="en-US" sz="1900" b="1" dirty="0" smtClean="0">
                <a:latin typeface="Consolas" pitchFamily="49" charset="0"/>
              </a:rPr>
              <a:t>    </a:t>
            </a:r>
            <a:r>
              <a:rPr lang="en-US" sz="1900" b="1" dirty="0" err="1" smtClean="0">
                <a:latin typeface="Consolas" pitchFamily="49" charset="0"/>
              </a:rPr>
              <a:t>IFoo</a:t>
            </a:r>
            <a:r>
              <a:rPr lang="en-US" sz="1900" b="1" dirty="0" smtClean="0">
                <a:latin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</a:rPr>
              <a:t>myFoo</a:t>
            </a:r>
            <a:r>
              <a:rPr lang="en-US" sz="1900" b="1" dirty="0" smtClean="0">
                <a:latin typeface="Consolas" pitchFamily="49" charset="0"/>
              </a:rPr>
              <a:t>;</a:t>
            </a:r>
          </a:p>
          <a:p>
            <a:endParaRPr lang="en-US" sz="1900" b="1" dirty="0" smtClean="0">
              <a:latin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</a:rPr>
              <a:t>    public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r>
              <a:rPr lang="en-US" sz="1900" b="1" dirty="0" smtClean="0">
                <a:latin typeface="Consolas" pitchFamily="49" charset="0"/>
              </a:rPr>
              <a:t>(</a:t>
            </a:r>
            <a:r>
              <a:rPr lang="en-US" sz="1900" b="1" dirty="0" err="1" smtClean="0">
                <a:latin typeface="Consolas" pitchFamily="49" charset="0"/>
              </a:rPr>
              <a:t>IFoo</a:t>
            </a:r>
            <a:r>
              <a:rPr lang="en-US" sz="1900" b="1" dirty="0" smtClean="0">
                <a:latin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</a:rPr>
              <a:t>foo</a:t>
            </a:r>
            <a:r>
              <a:rPr lang="en-US" sz="1900" b="1" dirty="0" smtClean="0">
                <a:latin typeface="Consolas" pitchFamily="49" charset="0"/>
              </a:rPr>
              <a:t>)</a:t>
            </a:r>
          </a:p>
          <a:p>
            <a:r>
              <a:rPr lang="en-US" sz="1900" b="1" dirty="0" smtClean="0">
                <a:latin typeface="Consolas" pitchFamily="49" charset="0"/>
              </a:rPr>
              <a:t>    {</a:t>
            </a:r>
          </a:p>
          <a:p>
            <a:r>
              <a:rPr lang="en-US" sz="1900" b="1" dirty="0" smtClean="0">
                <a:latin typeface="Consolas" pitchFamily="49" charset="0"/>
              </a:rPr>
              <a:t>        </a:t>
            </a:r>
            <a:r>
              <a:rPr lang="en-US" sz="1900" b="1" dirty="0" err="1" smtClean="0">
                <a:latin typeface="Consolas" pitchFamily="49" charset="0"/>
              </a:rPr>
              <a:t>myFoo</a:t>
            </a:r>
            <a:r>
              <a:rPr lang="en-US" sz="1900" b="1" dirty="0" smtClean="0">
                <a:latin typeface="Consolas" pitchFamily="49" charset="0"/>
              </a:rPr>
              <a:t> = </a:t>
            </a:r>
            <a:r>
              <a:rPr lang="en-US" sz="1900" b="1" dirty="0" err="1" smtClean="0">
                <a:latin typeface="Consolas" pitchFamily="49" charset="0"/>
              </a:rPr>
              <a:t>foo</a:t>
            </a:r>
            <a:r>
              <a:rPr lang="en-US" sz="1900" b="1" dirty="0" smtClean="0">
                <a:latin typeface="Consolas" pitchFamily="49" charset="0"/>
              </a:rPr>
              <a:t>;</a:t>
            </a:r>
          </a:p>
          <a:p>
            <a:r>
              <a:rPr lang="en-US" sz="1900" b="1" dirty="0" smtClean="0">
                <a:latin typeface="Consolas" pitchFamily="49" charset="0"/>
              </a:rPr>
              <a:t>    }</a:t>
            </a:r>
          </a:p>
          <a:p>
            <a:endParaRPr lang="en-US" sz="1900" b="1" dirty="0" smtClean="0">
              <a:latin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</a:rPr>
              <a:t>    public void </a:t>
            </a:r>
            <a:r>
              <a:rPr lang="en-US" sz="1900" b="1" dirty="0" err="1" smtClean="0">
                <a:latin typeface="Consolas" pitchFamily="49" charset="0"/>
              </a:rPr>
              <a:t>DoWork</a:t>
            </a:r>
            <a:r>
              <a:rPr lang="en-US" sz="1900" b="1" dirty="0" smtClean="0">
                <a:latin typeface="Consolas" pitchFamily="49" charset="0"/>
              </a:rPr>
              <a:t>()</a:t>
            </a:r>
          </a:p>
          <a:p>
            <a:r>
              <a:rPr lang="en-US" sz="1900" b="1" dirty="0" smtClean="0">
                <a:latin typeface="Consolas" pitchFamily="49" charset="0"/>
              </a:rPr>
              <a:t>    {</a:t>
            </a:r>
          </a:p>
          <a:p>
            <a:r>
              <a:rPr lang="en-US" sz="1900" b="1" dirty="0" smtClean="0">
                <a:latin typeface="Consolas" pitchFamily="49" charset="0"/>
              </a:rPr>
              <a:t>        if(</a:t>
            </a:r>
            <a:r>
              <a:rPr lang="en-US" sz="1900" b="1" dirty="0" err="1" smtClean="0">
                <a:latin typeface="Consolas" pitchFamily="49" charset="0"/>
              </a:rPr>
              <a:t>myFoo</a:t>
            </a:r>
            <a:r>
              <a:rPr lang="en-US" sz="1900" b="1" dirty="0" smtClean="0">
                <a:latin typeface="Consolas" pitchFamily="49" charset="0"/>
              </a:rPr>
              <a:t> != null)</a:t>
            </a:r>
          </a:p>
          <a:p>
            <a:r>
              <a:rPr lang="en-US" sz="1900" b="1" dirty="0" smtClean="0">
                <a:latin typeface="Consolas" pitchFamily="49" charset="0"/>
              </a:rPr>
              <a:t>        {</a:t>
            </a:r>
          </a:p>
          <a:p>
            <a:r>
              <a:rPr lang="en-US" sz="1900" b="1" dirty="0" smtClean="0">
                <a:latin typeface="Consolas" pitchFamily="49" charset="0"/>
              </a:rPr>
              <a:t>            </a:t>
            </a:r>
            <a:r>
              <a:rPr lang="en-US" sz="1900" b="1" dirty="0" err="1" smtClean="0">
                <a:latin typeface="Consolas" pitchFamily="49" charset="0"/>
              </a:rPr>
              <a:t>myFoo.DoBar</a:t>
            </a:r>
            <a:r>
              <a:rPr lang="en-US" sz="1900" b="1" dirty="0" smtClean="0">
                <a:latin typeface="Consolas" pitchFamily="49" charset="0"/>
              </a:rPr>
              <a:t>();</a:t>
            </a:r>
          </a:p>
          <a:p>
            <a:r>
              <a:rPr lang="en-US" sz="1900" b="1" dirty="0" smtClean="0">
                <a:latin typeface="Consolas" pitchFamily="49" charset="0"/>
              </a:rPr>
              <a:t>        }</a:t>
            </a:r>
          </a:p>
          <a:p>
            <a:r>
              <a:rPr lang="en-US" sz="1900" b="1" dirty="0" smtClean="0">
                <a:latin typeface="Consolas" pitchFamily="49" charset="0"/>
              </a:rPr>
              <a:t>    }</a:t>
            </a:r>
          </a:p>
          <a:p>
            <a:r>
              <a:rPr lang="en-US" sz="1900" b="1" dirty="0" smtClean="0">
                <a:latin typeface="Consolas" pitchFamily="49" charset="0"/>
              </a:rPr>
              <a:t>}</a:t>
            </a:r>
          </a:p>
          <a:p>
            <a:endParaRPr lang="en-US" sz="19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</a:t>
            </a:r>
            <a:r>
              <a:rPr lang="en-US" sz="2400" dirty="0" smtClean="0"/>
              <a:t>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4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Why all the trouble?</a:t>
            </a:r>
          </a:p>
          <a:p>
            <a:pPr lvl="1"/>
            <a:r>
              <a:rPr lang="en-GB" sz="2400" smtClean="0"/>
              <a:t>Simpler component architecture</a:t>
            </a:r>
          </a:p>
          <a:p>
            <a:pPr lvl="1"/>
            <a:r>
              <a:rPr lang="en-GB" sz="2400" smtClean="0"/>
              <a:t>Reduced cost of change</a:t>
            </a:r>
          </a:p>
          <a:p>
            <a:pPr lvl="1"/>
            <a:r>
              <a:rPr lang="en-GB" sz="2400" smtClean="0"/>
              <a:t>Transparency</a:t>
            </a:r>
          </a:p>
          <a:p>
            <a:pPr lvl="1"/>
            <a:r>
              <a:rPr lang="en-GB" sz="2400" smtClean="0"/>
              <a:t>Easy to aunit test</a:t>
            </a:r>
          </a:p>
          <a:p>
            <a:pPr lvl="1"/>
            <a:r>
              <a:rPr lang="en-GB" sz="240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35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Windsor / MicroKernel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Part of the Castle Project (MonoRail, ActiveRecord)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Created by Hamilton Verissimo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MicroKernel is the base implementation of the container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61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Windsor / MicroKernel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Under the Apache License</a:t>
            </a:r>
            <a:endParaRPr lang="en-GB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5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Castle Windsor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7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Why Consider Logging in your Application?</a:t>
            </a:r>
          </a:p>
          <a:p>
            <a:pPr lvl="1"/>
            <a:r>
              <a:rPr lang="en-US" sz="2400" smtClean="0"/>
              <a:t>Remote Deployments</a:t>
            </a:r>
          </a:p>
          <a:p>
            <a:pPr lvl="1"/>
            <a:r>
              <a:rPr lang="en-US" sz="2400" smtClean="0"/>
              <a:t>Hard to repeat defects</a:t>
            </a:r>
          </a:p>
          <a:p>
            <a:pPr lvl="1"/>
            <a:r>
              <a:rPr lang="en-US" sz="2400" smtClean="0"/>
              <a:t>Maintain history of live issues</a:t>
            </a:r>
          </a:p>
          <a:p>
            <a:pPr lvl="1"/>
            <a:r>
              <a:rPr lang="en-US" sz="2400" smtClean="0"/>
              <a:t>Windows/ Web Services have no visual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5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Got log?</a:t>
            </a:r>
          </a:p>
          <a:p>
            <a:pPr lvl="1"/>
            <a:r>
              <a:rPr lang="en-US" sz="2400" smtClean="0"/>
              <a:t>System.Diagnostics.Trace + TextWriter</a:t>
            </a:r>
          </a:p>
          <a:p>
            <a:pPr lvl="1"/>
            <a:r>
              <a:rPr lang="en-US" sz="2400" smtClean="0"/>
              <a:t>System.Console.Write</a:t>
            </a:r>
          </a:p>
          <a:p>
            <a:pPr lvl="1"/>
            <a:r>
              <a:rPr lang="en-US" sz="2400" smtClean="0"/>
              <a:t>EventLog</a:t>
            </a:r>
          </a:p>
          <a:p>
            <a:pPr lvl="1"/>
            <a:r>
              <a:rPr lang="en-US" sz="2400" smtClean="0"/>
              <a:t>Log?  We need no stinkin’ log!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Log4net -- logging.apache.org</a:t>
            </a:r>
          </a:p>
          <a:p>
            <a:pPr lvl="1"/>
            <a:r>
              <a:rPr lang="en-US" sz="2400" smtClean="0"/>
              <a:t>Declarative formatting of trace output / Filtering</a:t>
            </a:r>
          </a:p>
          <a:p>
            <a:pPr lvl="1"/>
            <a:r>
              <a:rPr lang="en-US" sz="2400" smtClean="0"/>
              <a:t>Reconfiguration on the fly (no process restart)</a:t>
            </a:r>
          </a:p>
          <a:p>
            <a:pPr lvl="1"/>
            <a:r>
              <a:rPr lang="en-US" sz="240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1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log4net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3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0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Unit testing helps you …</a:t>
            </a:r>
          </a:p>
          <a:p>
            <a:pPr lvl="1"/>
            <a:r>
              <a:rPr lang="nb-NO" sz="2400" smtClean="0"/>
              <a:t>Try before you buy</a:t>
            </a:r>
          </a:p>
          <a:p>
            <a:pPr lvl="1"/>
            <a:r>
              <a:rPr lang="nb-NO" sz="2400" smtClean="0"/>
              <a:t>Find bugs</a:t>
            </a:r>
          </a:p>
          <a:p>
            <a:pPr lvl="1"/>
            <a:r>
              <a:rPr lang="nb-NO" sz="2400" smtClean="0"/>
              <a:t>Maintain the application</a:t>
            </a:r>
          </a:p>
          <a:p>
            <a:pPr lvl="1"/>
            <a:r>
              <a:rPr lang="nb-NO" sz="2400" smtClean="0"/>
              <a:t>Understand and document the application</a:t>
            </a:r>
          </a:p>
          <a:p>
            <a:pPr lvl="1"/>
            <a:r>
              <a:rPr lang="en-US" sz="2400" smtClean="0"/>
              <a:t>Develop new pieces for the application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8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NUnit – www.nunit.org</a:t>
            </a:r>
          </a:p>
          <a:p>
            <a:pPr lvl="1"/>
            <a:r>
              <a:rPr lang="nb-NO" sz="2400" smtClean="0"/>
              <a:t>Unit testing framework for all .NET languages</a:t>
            </a:r>
          </a:p>
          <a:p>
            <a:pPr lvl="1"/>
            <a:r>
              <a:rPr lang="nb-NO" sz="2400" smtClean="0"/>
              <a:t>Port of JUnit</a:t>
            </a:r>
          </a:p>
          <a:p>
            <a:pPr lvl="1"/>
            <a:r>
              <a:rPr lang="nb-NO" sz="2400" smtClean="0"/>
              <a:t>Built entirely in C# to take full advantage of CLR features</a:t>
            </a: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NUnit – www.nunit.org</a:t>
            </a:r>
          </a:p>
          <a:p>
            <a:pPr lvl="1"/>
            <a:r>
              <a:rPr lang="nb-NO" sz="2400" smtClean="0"/>
              <a:t>Understand and document the application</a:t>
            </a:r>
          </a:p>
          <a:p>
            <a:pPr lvl="1"/>
            <a:r>
              <a:rPr lang="en-US" sz="2400" smtClean="0"/>
              <a:t>Develop new pieces for the application</a:t>
            </a:r>
          </a:p>
          <a:p>
            <a:pPr lvl="1"/>
            <a:r>
              <a:rPr lang="en-US" sz="240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9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Nunit (with RhinoMocks)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2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62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28775" y="3140075"/>
            <a:ext cx="62309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Clear as mud?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55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http://</a:t>
            </a:r>
            <a:r>
              <a:rPr lang="en-US" sz="2400" dirty="0" smtClean="0"/>
              <a:t>github.com/lozanotek/opensource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57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50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400" b="1" smtClean="0"/>
              <a:t>How many developers does it take to change a light bulb?</a:t>
            </a:r>
            <a:endParaRPr lang="en-US" sz="2400" b="1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going to rewrite it from scratch.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57912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534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Non-partisan</a:t>
            </a:r>
          </a:p>
          <a:p>
            <a:r>
              <a:rPr lang="en-US" sz="240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Often more releases than commercial software</a:t>
            </a:r>
          </a:p>
          <a:p>
            <a:r>
              <a:rPr lang="en-US" sz="2400" smtClean="0"/>
              <a:t>Transparency</a:t>
            </a:r>
          </a:p>
          <a:p>
            <a:r>
              <a:rPr lang="en-US" sz="2400" smtClean="0"/>
              <a:t>Free source and samples</a:t>
            </a:r>
          </a:p>
          <a:p>
            <a:r>
              <a:rPr lang="en-US" sz="2400" smtClean="0"/>
              <a:t>Strong community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39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Previous Investments</a:t>
            </a:r>
          </a:p>
          <a:p>
            <a:r>
              <a:rPr lang="en-US" sz="2400" smtClean="0"/>
              <a:t>NO “Guarantee on the box”</a:t>
            </a:r>
          </a:p>
          <a:p>
            <a:r>
              <a:rPr lang="en-US" sz="2400" smtClean="0"/>
              <a:t>Corporate Standards</a:t>
            </a:r>
          </a:p>
          <a:p>
            <a:r>
              <a:rPr lang="en-US" sz="2400" smtClean="0"/>
              <a:t>Black Voodoo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97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909</Words>
  <Application>Microsoft Office PowerPoint</Application>
  <PresentationFormat>On-screen Show (4:3)</PresentationFormat>
  <Paragraphs>211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Open Source Tools Every .NET Developer Should Use</vt:lpstr>
      <vt:lpstr>Agenda</vt:lpstr>
      <vt:lpstr>Goals</vt:lpstr>
      <vt:lpstr>Who am I?</vt:lpstr>
      <vt:lpstr>Contact Info</vt:lpstr>
      <vt:lpstr>Caveat</vt:lpstr>
      <vt:lpstr>JOKE TIME</vt:lpstr>
      <vt:lpstr>Why Open Source?</vt:lpstr>
      <vt:lpstr>Why NOT Open Source?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Recap</vt:lpstr>
      <vt:lpstr>Questions?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 Lozano</cp:lastModifiedBy>
  <cp:revision>96</cp:revision>
  <dcterms:created xsi:type="dcterms:W3CDTF">2003-02-03T22:16:31Z</dcterms:created>
  <dcterms:modified xsi:type="dcterms:W3CDTF">2010-09-19T05:39:39Z</dcterms:modified>
</cp:coreProperties>
</file>