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1" r:id="rId3"/>
    <p:sldId id="292" r:id="rId4"/>
    <p:sldId id="322" r:id="rId5"/>
    <p:sldId id="32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8" r:id="rId21"/>
    <p:sldId id="309" r:id="rId22"/>
    <p:sldId id="310" r:id="rId23"/>
    <p:sldId id="312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902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xmlns="" val="70809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40690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33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Open</a:t>
            </a:r>
            <a:r>
              <a:rPr lang="en-US" dirty="0"/>
              <a:t> </a:t>
            </a:r>
            <a:r>
              <a:rPr lang="en-US" dirty="0" smtClean="0"/>
              <a:t>Source </a:t>
            </a:r>
            <a:r>
              <a:rPr lang="en-US" dirty="0"/>
              <a:t>Tools Every .NET Developer Should Use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377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Manipulative differences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8971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NHibernate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82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NHibernate – www.nhibernate.org</a:t>
            </a:r>
          </a:p>
          <a:p>
            <a:pPr lvl="1"/>
            <a:r>
              <a:rPr lang="en-US" sz="2400" smtClean="0"/>
              <a:t>Addresses both sides of the mismatch; objects in/out of the database.</a:t>
            </a:r>
          </a:p>
          <a:p>
            <a:pPr lvl="1"/>
            <a:r>
              <a:rPr lang="en-US" sz="2400" smtClean="0"/>
              <a:t>Specify the exact SQL dialect that NHibernate should use to persist your objects.</a:t>
            </a:r>
          </a:p>
          <a:p>
            <a:pPr lvl="1"/>
            <a:r>
              <a:rPr lang="en-US" sz="240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234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5" name="Picture 4" descr="full_cre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169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NHibernate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3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3733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</a:t>
            </a:r>
            <a:r>
              <a:rPr lang="en-US" dirty="0" smtClean="0"/>
              <a:t>Principle: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Don't </a:t>
            </a:r>
            <a:r>
              <a:rPr lang="en-US" i="1" dirty="0" smtClean="0"/>
              <a:t>call us, </a:t>
            </a:r>
            <a:r>
              <a:rPr lang="en-US" i="1" dirty="0" smtClean="0"/>
              <a:t>we’ll call you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33600" y="4484132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070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Why all the trouble?</a:t>
            </a:r>
          </a:p>
          <a:p>
            <a:pPr lvl="1"/>
            <a:r>
              <a:rPr lang="en-GB" sz="2400" dirty="0" smtClean="0"/>
              <a:t>Simpler component architecture</a:t>
            </a:r>
          </a:p>
          <a:p>
            <a:pPr lvl="1"/>
            <a:r>
              <a:rPr lang="en-GB" sz="2400" dirty="0" smtClean="0"/>
              <a:t>Reduced cost of change</a:t>
            </a:r>
          </a:p>
          <a:p>
            <a:pPr lvl="1"/>
            <a:r>
              <a:rPr lang="en-GB" sz="2400" dirty="0" smtClean="0"/>
              <a:t>Transparency</a:t>
            </a:r>
          </a:p>
          <a:p>
            <a:pPr lvl="1"/>
            <a:r>
              <a:rPr lang="en-GB" sz="2400" dirty="0" smtClean="0"/>
              <a:t>Easy to </a:t>
            </a:r>
            <a:r>
              <a:rPr lang="en-GB" sz="2400" dirty="0" smtClean="0"/>
              <a:t>unit </a:t>
            </a:r>
            <a:r>
              <a:rPr lang="en-GB" sz="2400" dirty="0" smtClean="0"/>
              <a:t>test</a:t>
            </a:r>
          </a:p>
          <a:p>
            <a:pPr lvl="1"/>
            <a:r>
              <a:rPr lang="en-GB" sz="2400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35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34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MonoRail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ActiveRecord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</a:t>
            </a:r>
            <a:endParaRPr lang="en-GB" sz="2400" dirty="0" smtClean="0"/>
          </a:p>
          <a:p>
            <a:pPr lvl="2">
              <a:lnSpc>
                <a:spcPct val="90000"/>
              </a:lnSpc>
            </a:pPr>
            <a:r>
              <a:rPr lang="en-GB" sz="2000" dirty="0" smtClean="0"/>
              <a:t>PM for Managed Extensibility Framework (MEF)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4261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Windsor / MicroKernel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Under the Apache License</a:t>
            </a:r>
            <a:endParaRPr lang="en-GB" sz="24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5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Castle Windsor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827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dirty="0" smtClean="0"/>
              <a:t>Got log?</a:t>
            </a:r>
          </a:p>
          <a:p>
            <a:pPr lvl="1"/>
            <a:r>
              <a:rPr lang="en-US" sz="2400" dirty="0" err="1" smtClean="0"/>
              <a:t>System.Diagnostics.Trace</a:t>
            </a:r>
            <a:r>
              <a:rPr lang="en-US" sz="2400" dirty="0" smtClean="0"/>
              <a:t> + </a:t>
            </a:r>
            <a:r>
              <a:rPr lang="en-US" sz="2400" dirty="0" err="1" smtClean="0"/>
              <a:t>TextWriter</a:t>
            </a:r>
            <a:endParaRPr lang="en-US" sz="2400" dirty="0" smtClean="0"/>
          </a:p>
          <a:p>
            <a:pPr lvl="1"/>
            <a:r>
              <a:rPr lang="en-US" sz="2400" dirty="0" err="1" smtClean="0"/>
              <a:t>System.Console.Write</a:t>
            </a:r>
            <a:endParaRPr lang="en-US" sz="2400" dirty="0" smtClean="0"/>
          </a:p>
          <a:p>
            <a:pPr lvl="1"/>
            <a:r>
              <a:rPr lang="en-US" sz="2400" dirty="0" err="1" smtClean="0"/>
              <a:t>EventLog</a:t>
            </a:r>
            <a:endParaRPr lang="en-US" sz="2400" dirty="0" smtClean="0"/>
          </a:p>
          <a:p>
            <a:pPr lvl="1"/>
            <a:r>
              <a:rPr lang="en-US" sz="2400" dirty="0" smtClean="0"/>
              <a:t>Yellow Screen of Death (YSD)</a:t>
            </a:r>
            <a:endParaRPr lang="en-US" sz="2400" dirty="0" smtClean="0"/>
          </a:p>
          <a:p>
            <a:pPr lvl="1"/>
            <a:r>
              <a:rPr lang="en-US" sz="2400" dirty="0" smtClean="0"/>
              <a:t>Log?  We need no </a:t>
            </a:r>
            <a:r>
              <a:rPr lang="en-US" sz="2400" dirty="0" err="1" smtClean="0"/>
              <a:t>stinkin</a:t>
            </a:r>
            <a:r>
              <a:rPr lang="en-US" sz="2400" dirty="0" smtClean="0"/>
              <a:t>’ log!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895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Why Consider Logging in your Application?</a:t>
            </a:r>
          </a:p>
          <a:p>
            <a:pPr lvl="1"/>
            <a:r>
              <a:rPr lang="en-US" sz="2400" smtClean="0"/>
              <a:t>Remote Deployments</a:t>
            </a:r>
          </a:p>
          <a:p>
            <a:pPr lvl="1"/>
            <a:r>
              <a:rPr lang="en-US" sz="2400" smtClean="0"/>
              <a:t>Hard to repeat defects</a:t>
            </a:r>
          </a:p>
          <a:p>
            <a:pPr lvl="1"/>
            <a:r>
              <a:rPr lang="en-US" sz="2400" smtClean="0"/>
              <a:t>Maintain history of live issues</a:t>
            </a:r>
          </a:p>
          <a:p>
            <a:pPr lvl="1"/>
            <a:r>
              <a:rPr lang="en-US" sz="2400" smtClean="0"/>
              <a:t>Windows/ Web Services have no visual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805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smtClean="0"/>
              <a:t>Log4net -- logging.apache.org</a:t>
            </a:r>
          </a:p>
          <a:p>
            <a:pPr lvl="1"/>
            <a:r>
              <a:rPr lang="en-US" sz="2400" smtClean="0"/>
              <a:t>Declarative formatting of trace output / Filtering</a:t>
            </a:r>
          </a:p>
          <a:p>
            <a:pPr lvl="1"/>
            <a:r>
              <a:rPr lang="en-US" sz="2400" smtClean="0"/>
              <a:t>Reconfiguration on the fly (no process restart)</a:t>
            </a:r>
          </a:p>
          <a:p>
            <a:pPr lvl="1"/>
            <a:r>
              <a:rPr lang="en-US" sz="240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51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log4net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933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4080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Unit testing helps you …</a:t>
            </a:r>
          </a:p>
          <a:p>
            <a:pPr lvl="1"/>
            <a:r>
              <a:rPr lang="nb-NO" sz="2400" smtClean="0"/>
              <a:t>Try before you buy</a:t>
            </a:r>
          </a:p>
          <a:p>
            <a:pPr lvl="1"/>
            <a:r>
              <a:rPr lang="nb-NO" sz="2400" smtClean="0"/>
              <a:t>Find bugs</a:t>
            </a:r>
          </a:p>
          <a:p>
            <a:pPr lvl="1"/>
            <a:r>
              <a:rPr lang="nb-NO" sz="2400" smtClean="0"/>
              <a:t>Maintain the application</a:t>
            </a:r>
          </a:p>
          <a:p>
            <a:pPr lvl="1"/>
            <a:r>
              <a:rPr lang="nb-NO" sz="2400" smtClean="0"/>
              <a:t>Understand and document the application</a:t>
            </a:r>
          </a:p>
          <a:p>
            <a:pPr lvl="1"/>
            <a:r>
              <a:rPr lang="en-US" sz="2400" smtClean="0"/>
              <a:t>Develop new pieces for the application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0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NUnit – www.nunit.org</a:t>
            </a:r>
          </a:p>
          <a:p>
            <a:pPr lvl="1"/>
            <a:r>
              <a:rPr lang="nb-NO" sz="2400" smtClean="0"/>
              <a:t>Unit testing framework for all .NET languages</a:t>
            </a:r>
          </a:p>
          <a:p>
            <a:pPr lvl="1"/>
            <a:r>
              <a:rPr lang="nb-NO" sz="2400" smtClean="0"/>
              <a:t>Port of JUnit</a:t>
            </a:r>
          </a:p>
          <a:p>
            <a:pPr lvl="1"/>
            <a:r>
              <a:rPr lang="nb-NO" sz="2400" smtClean="0"/>
              <a:t>Built entirely in C# to take full advantage of CLR features</a:t>
            </a: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08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98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NUnit – www.nunit.org</a:t>
            </a:r>
          </a:p>
          <a:p>
            <a:pPr lvl="1"/>
            <a:r>
              <a:rPr lang="nb-NO" sz="2400" smtClean="0"/>
              <a:t>Understand and document the application</a:t>
            </a:r>
          </a:p>
          <a:p>
            <a:pPr lvl="1"/>
            <a:r>
              <a:rPr lang="en-US" sz="2400" smtClean="0"/>
              <a:t>Develop new pieces for the application</a:t>
            </a:r>
          </a:p>
          <a:p>
            <a:pPr lvl="1"/>
            <a:r>
              <a:rPr lang="en-US" sz="240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099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3140075"/>
            <a:ext cx="7924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Nunit (with RhinoMocks) Overview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162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28775" y="3140075"/>
            <a:ext cx="62309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algn="ctr">
              <a:buFont typeface="Wingdings" pitchFamily="-64" charset="2"/>
              <a:buNone/>
            </a:pPr>
            <a:r>
              <a:rPr lang="en-US" smtClean="0"/>
              <a:t>Clear as mud?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025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642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MVC Turbine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ull-logo-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2600" y="4800600"/>
            <a:ext cx="284837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255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http://github.com/lozanotek/opensource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4957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750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1"/>
            <a:ext cx="742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400" b="1" smtClean="0"/>
              <a:t>How many developers does it take to change a light bulb?</a:t>
            </a:r>
            <a:endParaRPr lang="en-US" sz="2400" b="1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going to rewrite it from scratch.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8674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7534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dirty="0" smtClean="0"/>
              <a:t>Non-partisan</a:t>
            </a:r>
          </a:p>
          <a:p>
            <a:r>
              <a:rPr lang="en-US" sz="2400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more releases than commercial </a:t>
            </a:r>
            <a:r>
              <a:rPr lang="en-US" sz="2400" dirty="0" smtClean="0"/>
              <a:t>software</a:t>
            </a:r>
          </a:p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Free source and samples</a:t>
            </a:r>
          </a:p>
          <a:p>
            <a:r>
              <a:rPr lang="en-US" sz="2400" dirty="0" smtClean="0"/>
              <a:t>Strong community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639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423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r>
              <a:rPr lang="en-US" sz="2400" dirty="0" smtClean="0"/>
              <a:t>Previous Investments</a:t>
            </a:r>
          </a:p>
          <a:p>
            <a:r>
              <a:rPr lang="en-US" sz="2400" dirty="0" smtClean="0"/>
              <a:t>NO “Guarantee on the box”</a:t>
            </a:r>
          </a:p>
          <a:p>
            <a:r>
              <a:rPr lang="en-US" sz="2400" dirty="0" smtClean="0"/>
              <a:t>Corporate Standards</a:t>
            </a:r>
          </a:p>
          <a:p>
            <a:r>
              <a:rPr lang="en-US" sz="2400" dirty="0" smtClean="0"/>
              <a:t>Black </a:t>
            </a:r>
            <a:r>
              <a:rPr lang="en-US" sz="2400" dirty="0" smtClean="0"/>
              <a:t>“Voodoo”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997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871</Words>
  <Application>Microsoft Office PowerPoint</Application>
  <PresentationFormat>On-screen Show (4:3)</PresentationFormat>
  <Paragraphs>198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Open Source Tools Every .NET Developer Should Use</vt:lpstr>
      <vt:lpstr>Agenda</vt:lpstr>
      <vt:lpstr>Goals</vt:lpstr>
      <vt:lpstr>Who am I?</vt:lpstr>
      <vt:lpstr>Contact Info</vt:lpstr>
      <vt:lpstr>Caveat</vt:lpstr>
      <vt:lpstr>JOKE TIME</vt:lpstr>
      <vt:lpstr>Why Open Source?</vt:lpstr>
      <vt:lpstr>Why NOT Open Source?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Recap</vt:lpstr>
      <vt:lpstr>Questions?</vt:lpstr>
      <vt:lpstr>Your Feedback is Important</vt:lpstr>
    </vt:vector>
  </TitlesOfParts>
  <Company>Tech Conferences,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</cp:lastModifiedBy>
  <cp:revision>109</cp:revision>
  <dcterms:created xsi:type="dcterms:W3CDTF">2003-02-03T22:16:31Z</dcterms:created>
  <dcterms:modified xsi:type="dcterms:W3CDTF">2010-11-04T13:34:51Z</dcterms:modified>
</cp:coreProperties>
</file>