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0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1902" y="-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6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 smtClean="0"/>
              <a:t>Microsoft ASP.NET Connections</a:t>
            </a:r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3F71AD83-62FA-4EB3-9346-87B2329DBB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r>
              <a:rPr lang="en-US" dirty="0" smtClean="0"/>
              <a:t>November 1-4, 2010  </a:t>
            </a:r>
            <a:r>
              <a:rPr lang="en-US" dirty="0"/>
              <a:t>Las Vegas, NV</a:t>
            </a:r>
          </a:p>
        </p:txBody>
      </p:sp>
    </p:spTree>
    <p:extLst>
      <p:ext uri="{BB962C8B-B14F-4D97-AF65-F5344CB8AC3E}">
        <p14:creationId xmlns:p14="http://schemas.microsoft.com/office/powerpoint/2010/main" val="70809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 smtClean="0"/>
              <a:t>Microsoft ASP.NET Connections</a:t>
            </a:r>
            <a:endParaRPr lang="en-US" dirty="0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r>
              <a:rPr lang="en-US" dirty="0" smtClean="0"/>
              <a:t>November 1-4, 2010 Las Vegas, NV</a:t>
            </a:r>
            <a:endParaRPr lang="en-US" dirty="0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882B373A-0A01-43D4-AAA8-170A74DCBC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820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 dirty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Updates will be available at http://www.devconnections.com/updates/LasVegas_Fall10/ASP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06908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6147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6148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8610600"/>
            <a:ext cx="6856413" cy="457200"/>
          </a:xfrm>
          <a:noFill/>
        </p:spPr>
        <p:txBody>
          <a:bodyPr/>
          <a:lstStyle/>
          <a:p>
            <a:fld id="{723E00C3-EEDE-48E9-8E23-526B3181EAC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69C9FD-B728-4F36-9336-E4051B0C3AA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94D8F1-68CD-41D4-917D-521BF152B34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8A4A7-6B87-4B49-9746-7F3332D26A7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A34D91-0714-4A4A-9F6A-3E30EE85921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7450D3-7EF5-4795-8310-B028D05231C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E76C93-7514-4209-B693-2E1F7C85090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2DCA77-7620-4A9A-B6C4-3CBAE9B1726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7770D-3853-4954-954E-70A3284320F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6A80C-1C20-458C-92FE-5B7618DC87C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4CAA8A-4F43-4D38-96BF-420151815E2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B3545-4029-44B3-A9F9-759A41CA030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A85223-41BC-4510-B9CD-CE66B50AE39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92CE76-A53A-4999-96B2-B8CA0A2A366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791D27-E05B-40A8-841F-49C94A5D07E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0A1AF-918F-41FD-9F28-C74CDDD35B8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0A1AF-918F-41FD-9F28-C74CDDD35B82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0A1AF-918F-41FD-9F28-C74CDDD35B8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94D8F1-68CD-41D4-917D-521BF152B34F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C0BD8C-A1B0-4892-8DC8-76E8C5D78EC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F4A15-7DBE-4AC4-9825-03A5FC7F73F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9380D-09D6-460B-83D9-CCA835F136FB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EEB2-F314-4741-AC6C-7F9415FB2EA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1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EAB40-3BED-4879-909B-D791B02DA3CD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B4EE1-216F-41C1-A891-808C478F506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7BCD5-B649-4532-82F5-305951739B8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7BCD5-B649-4532-82F5-305951739B8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7BCD5-B649-4532-82F5-305951739B8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49CA-D13D-4260-BBBB-9F00A16D3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5C1A-5F2B-476F-A304-5E4FF49A6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2280B-1FC4-40EC-BDA0-55C663884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395288"/>
            <a:ext cx="7813675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87413" y="1576388"/>
            <a:ext cx="3608387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6388"/>
            <a:ext cx="3608388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4049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910DE-2C89-4E00-ABCE-598392C47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BC78B-A7C8-41F0-8E2E-F665C6572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3DEA5-3236-49DF-A87B-8A60F6D56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C467B-4FC7-4D73-BF12-D0A0A527C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F7FF4-37D2-4E09-BDCD-56435D34A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99A2B-6586-4CBD-B897-64B6620D7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1967B-3950-47B6-87FF-FFEFC76BA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6AD81-FA7F-45BE-B26D-A36433F83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0_Slide_ASP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E08501C-12D1-4FD8-AEBE-086BB657A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●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vier@lozanotek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The Zen of ASP.NET and MVC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Javier G. Lozano</a:t>
            </a:r>
          </a:p>
          <a:p>
            <a:pPr eaLnBrk="1" hangingPunct="1"/>
            <a:r>
              <a:rPr lang="en-US" dirty="0" err="1"/>
              <a:t>l</a:t>
            </a:r>
            <a:r>
              <a:rPr lang="en-US" dirty="0" err="1" smtClean="0"/>
              <a:t>ozanotek</a:t>
            </a:r>
            <a:r>
              <a:rPr lang="en-US" dirty="0" smtClean="0"/>
              <a:t>, </a:t>
            </a:r>
            <a:r>
              <a:rPr lang="en-US" dirty="0" err="1" smtClean="0"/>
              <a:t>inc.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3"/>
              </a:rPr>
              <a:t>javier@lozanotek.com</a:t>
            </a:r>
            <a:endParaRPr lang="en-US" dirty="0" smtClean="0"/>
          </a:p>
          <a:p>
            <a:pPr eaLnBrk="1" hangingPunct="1"/>
            <a:r>
              <a:rPr lang="en-US" dirty="0" smtClean="0"/>
              <a:t>@</a:t>
            </a:r>
            <a:r>
              <a:rPr lang="en-US" dirty="0" err="1" smtClean="0"/>
              <a:t>jglozano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the Zen of ASP.NET?</a:t>
            </a:r>
          </a:p>
        </p:txBody>
      </p:sp>
      <p:sp>
        <p:nvSpPr>
          <p:cNvPr id="717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237413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At the end of the day, it’s all about: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IHttpHandler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IHttpHandlerFactory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IHttpModule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HttpApplication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HttpRuntime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HttpContext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92045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8236" y="2971800"/>
            <a:ext cx="3847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n-lt"/>
              </a:rPr>
              <a:t>Understanding the Zen</a:t>
            </a:r>
            <a:endParaRPr lang="en-US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2858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pic>
        <p:nvPicPr>
          <p:cNvPr id="10244" name="Picture 2" descr="C:\Users\javier\Desktop\google_mvc_se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388" y="1524000"/>
            <a:ext cx="7769225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7015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pic>
        <p:nvPicPr>
          <p:cNvPr id="11268" name="Picture 2" descr="C:\Users\javier\Desktop\google_mvc_search_resul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388" y="1524000"/>
            <a:ext cx="7769225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9573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229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Model-View-Controller (MVC) Pattern</a:t>
            </a:r>
          </a:p>
          <a:p>
            <a:r>
              <a:rPr lang="en-US" sz="2400" dirty="0" smtClean="0"/>
              <a:t>First described in 1979 by </a:t>
            </a:r>
            <a:r>
              <a:rPr lang="en-US" sz="2400" dirty="0" err="1" smtClean="0"/>
              <a:t>Trygve</a:t>
            </a:r>
            <a:r>
              <a:rPr lang="en-US" sz="2400" dirty="0" smtClean="0"/>
              <a:t> </a:t>
            </a:r>
            <a:r>
              <a:rPr lang="en-US" sz="2400" dirty="0" err="1" smtClean="0"/>
              <a:t>Reenskaug</a:t>
            </a:r>
            <a:endParaRPr lang="en-US" sz="2400" dirty="0" smtClean="0"/>
          </a:p>
          <a:p>
            <a:r>
              <a:rPr lang="en-US" sz="2400" dirty="0" smtClean="0"/>
              <a:t>Described in depth in the influential paper </a:t>
            </a:r>
            <a:r>
              <a:rPr lang="en-US" sz="2400" b="1" dirty="0" smtClean="0"/>
              <a:t>Applications Programming in Smalltalk-80: How to use Model-View-Controller</a:t>
            </a:r>
            <a:endParaRPr lang="en-US" sz="2400" dirty="0" smtClean="0"/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3198813" y="4394200"/>
            <a:ext cx="4975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Candara" pitchFamily="34" charset="0"/>
              </a:rPr>
              <a:t>http://en.wikipedia.org/wiki/mode-view-controller</a:t>
            </a:r>
          </a:p>
        </p:txBody>
      </p:sp>
    </p:spTree>
    <p:extLst>
      <p:ext uri="{BB962C8B-B14F-4D97-AF65-F5344CB8AC3E}">
        <p14:creationId xmlns:p14="http://schemas.microsoft.com/office/powerpoint/2010/main" val="3899096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331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/>
              <a:t>Controller</a:t>
            </a:r>
          </a:p>
          <a:p>
            <a:pPr lvl="1"/>
            <a:r>
              <a:rPr lang="en-US" sz="2400" dirty="0" smtClean="0"/>
              <a:t>Brains behind the operation</a:t>
            </a:r>
          </a:p>
          <a:p>
            <a:pPr lvl="1"/>
            <a:r>
              <a:rPr lang="en-US" sz="2400" dirty="0" smtClean="0"/>
              <a:t>Picks which view to use</a:t>
            </a:r>
          </a:p>
          <a:p>
            <a:pPr lvl="1"/>
            <a:r>
              <a:rPr lang="en-US" sz="2400" dirty="0" smtClean="0"/>
              <a:t>Picks which data to pass to the view</a:t>
            </a:r>
          </a:p>
          <a:p>
            <a:pPr lvl="1"/>
            <a:r>
              <a:rPr lang="en-US" sz="2400" dirty="0" smtClean="0"/>
              <a:t>Maps straight URL</a:t>
            </a:r>
          </a:p>
          <a:p>
            <a:r>
              <a:rPr lang="en-US" sz="2400" dirty="0" smtClean="0"/>
              <a:t>Example</a:t>
            </a:r>
          </a:p>
          <a:p>
            <a:pPr lvl="1"/>
            <a:r>
              <a:rPr lang="en-US" sz="2400" b="1" dirty="0" smtClean="0"/>
              <a:t>GET</a:t>
            </a:r>
            <a:r>
              <a:rPr lang="en-US" sz="2400" dirty="0" smtClean="0"/>
              <a:t> my.com/person/15</a:t>
            </a:r>
          </a:p>
          <a:p>
            <a:pPr lvl="1"/>
            <a:r>
              <a:rPr lang="en-US" sz="2400" b="1" dirty="0" smtClean="0"/>
              <a:t>POST</a:t>
            </a:r>
            <a:r>
              <a:rPr lang="en-US" sz="2400" dirty="0" smtClean="0"/>
              <a:t> my.com/person/15</a:t>
            </a:r>
          </a:p>
          <a:p>
            <a:pPr lvl="1"/>
            <a:r>
              <a:rPr lang="en-US" sz="2400" b="1" dirty="0" smtClean="0"/>
              <a:t>PUT</a:t>
            </a:r>
            <a:r>
              <a:rPr lang="en-US" sz="2400" dirty="0" smtClean="0"/>
              <a:t> my.com/person/15</a:t>
            </a:r>
          </a:p>
        </p:txBody>
      </p:sp>
    </p:spTree>
    <p:extLst>
      <p:ext uri="{BB962C8B-B14F-4D97-AF65-F5344CB8AC3E}">
        <p14:creationId xmlns:p14="http://schemas.microsoft.com/office/powerpoint/2010/main" val="16856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4340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View</a:t>
            </a:r>
          </a:p>
          <a:p>
            <a:pPr lvl="1"/>
            <a:r>
              <a:rPr lang="en-US" sz="2400" dirty="0" smtClean="0"/>
              <a:t>Represents how the “data” is “interpreted”</a:t>
            </a:r>
          </a:p>
          <a:p>
            <a:pPr lvl="1"/>
            <a:r>
              <a:rPr lang="en-US" sz="2400" dirty="0" smtClean="0"/>
              <a:t>Typically associated with HTML.</a:t>
            </a:r>
          </a:p>
          <a:p>
            <a:pPr lvl="1"/>
            <a:r>
              <a:rPr lang="en-US" sz="2400" dirty="0" smtClean="0"/>
              <a:t>Can be many other types of markup (XAML,XML,RSS,ATOM, etc.)</a:t>
            </a:r>
          </a:p>
          <a:p>
            <a:pPr lvl="1"/>
            <a:r>
              <a:rPr lang="en-US" sz="2400" dirty="0" smtClean="0"/>
              <a:t>Can be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/</a:t>
            </a:r>
            <a:r>
              <a:rPr lang="en-US" sz="2400" dirty="0" err="1" smtClean="0"/>
              <a:t>ecmascript</a:t>
            </a:r>
            <a:r>
              <a:rPr lang="en-US" sz="2400" dirty="0" smtClean="0"/>
              <a:t> (JSON)</a:t>
            </a:r>
          </a:p>
          <a:p>
            <a:pPr lvl="1"/>
            <a:r>
              <a:rPr lang="en-US" sz="2400" dirty="0" smtClean="0"/>
              <a:t>Can be binary data</a:t>
            </a:r>
          </a:p>
        </p:txBody>
      </p:sp>
    </p:spTree>
    <p:extLst>
      <p:ext uri="{BB962C8B-B14F-4D97-AF65-F5344CB8AC3E}">
        <p14:creationId xmlns:p14="http://schemas.microsoft.com/office/powerpoint/2010/main" val="512259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5364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Model</a:t>
            </a:r>
          </a:p>
          <a:p>
            <a:pPr lvl="1"/>
            <a:r>
              <a:rPr lang="en-US" sz="2400" dirty="0" smtClean="0"/>
              <a:t>Core of your application (or part of it)</a:t>
            </a:r>
          </a:p>
          <a:p>
            <a:pPr lvl="1"/>
            <a:r>
              <a:rPr lang="en-US" sz="2400" dirty="0" smtClean="0"/>
              <a:t>Can encapsulate “data”, “logic” for the application</a:t>
            </a:r>
          </a:p>
          <a:p>
            <a:pPr lvl="1"/>
            <a:r>
              <a:rPr lang="en-US" sz="2400" dirty="0" smtClean="0"/>
              <a:t>Is unaware of application context</a:t>
            </a:r>
          </a:p>
          <a:p>
            <a:r>
              <a:rPr lang="en-US" sz="2400" dirty="0" smtClean="0"/>
              <a:t>Example</a:t>
            </a:r>
          </a:p>
          <a:p>
            <a:pPr lvl="1"/>
            <a:r>
              <a:rPr lang="en-US" sz="2400" dirty="0" smtClean="0"/>
              <a:t>Person p = new Person();</a:t>
            </a:r>
          </a:p>
        </p:txBody>
      </p:sp>
    </p:spTree>
    <p:extLst>
      <p:ext uri="{BB962C8B-B14F-4D97-AF65-F5344CB8AC3E}">
        <p14:creationId xmlns:p14="http://schemas.microsoft.com/office/powerpoint/2010/main" val="2376888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pic>
        <p:nvPicPr>
          <p:cNvPr id="5" name="Picture 2" descr="C:\Users\javier\Desktop\mv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650" y="1778000"/>
            <a:ext cx="4584700" cy="330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4648200" y="5257800"/>
            <a:ext cx="37639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>
                <a:latin typeface="Candara" pitchFamily="34" charset="0"/>
              </a:rPr>
              <a:t>http://www.clientjava.com/blog/images/mvc.png</a:t>
            </a:r>
          </a:p>
        </p:txBody>
      </p:sp>
    </p:spTree>
    <p:extLst>
      <p:ext uri="{BB962C8B-B14F-4D97-AF65-F5344CB8AC3E}">
        <p14:creationId xmlns:p14="http://schemas.microsoft.com/office/powerpoint/2010/main" val="857283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3429000" y="5257800"/>
            <a:ext cx="55610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>
                <a:latin typeface="Candara" pitchFamily="34" charset="0"/>
              </a:rPr>
              <a:t>http://java.sun.com/blueprints/patterns/images/mvc-structure-generic.gif</a:t>
            </a:r>
          </a:p>
        </p:txBody>
      </p:sp>
      <p:pic>
        <p:nvPicPr>
          <p:cNvPr id="6" name="Picture 2" descr="C:\Users\javier\Desktop\mvc-structure-generic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25" y="1595438"/>
            <a:ext cx="5238750" cy="3667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6211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Agenda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5059363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What is the Zen of ASP.NET?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What is this “MVC” thing?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MVC on ASP.NET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Demos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Questions</a:t>
            </a:r>
            <a:endParaRPr lang="en-US" sz="2400" dirty="0" smtClean="0">
              <a:solidFill>
                <a:srgbClr val="FFFFFF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1497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843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Separation of Concerns</a:t>
            </a:r>
          </a:p>
          <a:p>
            <a:pPr lvl="1"/>
            <a:r>
              <a:rPr lang="en-US" sz="2400" dirty="0" smtClean="0"/>
              <a:t>Loose coupling and little overlap</a:t>
            </a:r>
          </a:p>
          <a:p>
            <a:pPr lvl="1"/>
            <a:r>
              <a:rPr lang="en-US" sz="2400" dirty="0" smtClean="0"/>
              <a:t>A concern is any piece of interest or focus in a program</a:t>
            </a:r>
          </a:p>
          <a:p>
            <a:r>
              <a:rPr lang="en-US" sz="2400" dirty="0" smtClean="0"/>
              <a:t>Single Responsibility</a:t>
            </a:r>
          </a:p>
          <a:p>
            <a:pPr lvl="1"/>
            <a:r>
              <a:rPr lang="en-US" sz="2400" dirty="0" smtClean="0"/>
              <a:t>One piece of the pattern focuses on delivering just ONE thing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71484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9460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Transparency</a:t>
            </a:r>
          </a:p>
          <a:p>
            <a:pPr lvl="1"/>
            <a:r>
              <a:rPr lang="en-US" sz="2400" dirty="0" smtClean="0"/>
              <a:t>It’s easy to see the “what’s” and the “how’s” of your application</a:t>
            </a:r>
          </a:p>
          <a:p>
            <a:r>
              <a:rPr lang="en-US" sz="2400" dirty="0" smtClean="0"/>
              <a:t>Light Objects</a:t>
            </a:r>
          </a:p>
          <a:p>
            <a:pPr lvl="1"/>
            <a:r>
              <a:rPr lang="en-US" sz="2400" dirty="0" smtClean="0"/>
              <a:t>Less likely for your application to suffer from “code bloat”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93685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20484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Transparency</a:t>
            </a:r>
          </a:p>
          <a:p>
            <a:pPr lvl="1"/>
            <a:r>
              <a:rPr lang="en-US" sz="2400" dirty="0" smtClean="0"/>
              <a:t>It’s easy to see the “what’s” and the “how’s” of your application</a:t>
            </a:r>
          </a:p>
          <a:p>
            <a:r>
              <a:rPr lang="en-US" sz="2400" dirty="0" smtClean="0"/>
              <a:t>Light Objects</a:t>
            </a:r>
          </a:p>
          <a:p>
            <a:pPr lvl="1"/>
            <a:r>
              <a:rPr lang="en-US" sz="2400" dirty="0" smtClean="0"/>
              <a:t>Less likely for your application to suffer from “code bloat”</a:t>
            </a:r>
          </a:p>
          <a:p>
            <a:r>
              <a:rPr lang="en-US" sz="2400" dirty="0" smtClean="0"/>
              <a:t>All of these pieces yield a system that is</a:t>
            </a:r>
          </a:p>
          <a:p>
            <a:pPr lvl="1"/>
            <a:r>
              <a:rPr lang="en-US" sz="2400" dirty="0" smtClean="0"/>
              <a:t>Componentized</a:t>
            </a:r>
          </a:p>
          <a:p>
            <a:pPr lvl="1"/>
            <a:r>
              <a:rPr lang="en-US" sz="2400" dirty="0" smtClean="0"/>
              <a:t>Testable</a:t>
            </a:r>
          </a:p>
          <a:p>
            <a:pPr lvl="1"/>
            <a:r>
              <a:rPr lang="en-US" sz="2400" dirty="0" smtClean="0"/>
              <a:t>Maintainable</a:t>
            </a:r>
          </a:p>
        </p:txBody>
      </p:sp>
    </p:spTree>
    <p:extLst>
      <p:ext uri="{BB962C8B-B14F-4D97-AF65-F5344CB8AC3E}">
        <p14:creationId xmlns:p14="http://schemas.microsoft.com/office/powerpoint/2010/main" val="3273998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MVC On ASP.NET</a:t>
            </a:r>
          </a:p>
        </p:txBody>
      </p:sp>
      <p:sp>
        <p:nvSpPr>
          <p:cNvPr id="2150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err="1" smtClean="0"/>
              <a:t>MonoRail</a:t>
            </a:r>
            <a:endParaRPr lang="en-US" sz="2400" dirty="0" smtClean="0"/>
          </a:p>
          <a:p>
            <a:pPr lvl="1"/>
            <a:r>
              <a:rPr lang="en-US" sz="2400" dirty="0" smtClean="0"/>
              <a:t>Open Source project</a:t>
            </a:r>
          </a:p>
          <a:p>
            <a:pPr lvl="1"/>
            <a:r>
              <a:rPr lang="en-US" sz="2400" dirty="0" smtClean="0"/>
              <a:t>Built on .NET 2.0</a:t>
            </a:r>
          </a:p>
          <a:p>
            <a:pPr lvl="1"/>
            <a:r>
              <a:rPr lang="en-US" sz="2400" dirty="0" smtClean="0"/>
              <a:t>Parallels Rails or </a:t>
            </a:r>
            <a:r>
              <a:rPr lang="en-US" sz="2400" dirty="0" err="1" smtClean="0"/>
              <a:t>SpringMVC</a:t>
            </a:r>
            <a:endParaRPr lang="en-US" sz="2400" dirty="0" smtClean="0"/>
          </a:p>
          <a:p>
            <a:pPr lvl="1"/>
            <a:r>
              <a:rPr lang="en-US" sz="2400" dirty="0" smtClean="0"/>
              <a:t>Uses other open source projects</a:t>
            </a:r>
          </a:p>
        </p:txBody>
      </p:sp>
      <p:pic>
        <p:nvPicPr>
          <p:cNvPr id="21509" name="Picture 2" descr="C:\Users\javier\Desktop\mr_raw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1609725"/>
            <a:ext cx="18192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3812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MVC On ASP.NET</a:t>
            </a:r>
          </a:p>
        </p:txBody>
      </p:sp>
      <p:sp>
        <p:nvSpPr>
          <p:cNvPr id="2150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/>
              <a:t>ASP.NET MVC (MSMVC)</a:t>
            </a:r>
          </a:p>
          <a:p>
            <a:pPr lvl="1"/>
            <a:r>
              <a:rPr lang="en-US" sz="2400" dirty="0" smtClean="0"/>
              <a:t>Developed by Microsoft</a:t>
            </a:r>
          </a:p>
          <a:p>
            <a:pPr lvl="1"/>
            <a:r>
              <a:rPr lang="en-US" sz="2400" dirty="0" smtClean="0"/>
              <a:t>Built on .NET 3.5</a:t>
            </a:r>
          </a:p>
          <a:p>
            <a:pPr lvl="1"/>
            <a:r>
              <a:rPr lang="en-US" sz="2400" dirty="0" smtClean="0"/>
              <a:t>Currently in v2</a:t>
            </a:r>
          </a:p>
        </p:txBody>
      </p:sp>
      <p:pic>
        <p:nvPicPr>
          <p:cNvPr id="21510" name="Picture 2" descr="C:\Users\javier\Desktop\asp_net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676400"/>
            <a:ext cx="188595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7805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MVC On ASP.NET</a:t>
            </a:r>
          </a:p>
        </p:txBody>
      </p:sp>
      <p:sp>
        <p:nvSpPr>
          <p:cNvPr id="2150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err="1" smtClean="0"/>
              <a:t>FubuMVC</a:t>
            </a:r>
            <a:endParaRPr lang="en-US" sz="2400" dirty="0" smtClean="0"/>
          </a:p>
          <a:p>
            <a:pPr lvl="1"/>
            <a:r>
              <a:rPr lang="en-US" sz="2400" dirty="0" smtClean="0"/>
              <a:t>Open Source project</a:t>
            </a:r>
          </a:p>
          <a:p>
            <a:pPr lvl="1"/>
            <a:r>
              <a:rPr lang="en-US" sz="2400" dirty="0" smtClean="0"/>
              <a:t>Built on .NET 3.6</a:t>
            </a:r>
          </a:p>
          <a:p>
            <a:pPr lvl="1"/>
            <a:r>
              <a:rPr lang="en-US" sz="2400" dirty="0" smtClean="0"/>
              <a:t>ALT.NET based</a:t>
            </a:r>
          </a:p>
        </p:txBody>
      </p:sp>
    </p:spTree>
    <p:extLst>
      <p:ext uri="{BB962C8B-B14F-4D97-AF65-F5344CB8AC3E}">
        <p14:creationId xmlns:p14="http://schemas.microsoft.com/office/powerpoint/2010/main" val="1978370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pic>
        <p:nvPicPr>
          <p:cNvPr id="25605" name="Picture 2" descr="C:\Users\javier\Desktop\asp_net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124200"/>
            <a:ext cx="18859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7879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Recap</a:t>
            </a:r>
          </a:p>
        </p:txBody>
      </p:sp>
      <p:sp>
        <p:nvSpPr>
          <p:cNvPr id="2662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MVC is a pattern, not a technology</a:t>
            </a:r>
          </a:p>
          <a:p>
            <a:r>
              <a:rPr lang="en-US" sz="2400" dirty="0" smtClean="0"/>
              <a:t>It’s YOUR choice to use</a:t>
            </a:r>
          </a:p>
          <a:p>
            <a:r>
              <a:rPr lang="en-US" sz="2400" dirty="0" smtClean="0"/>
              <a:t>Gives you more control and less coupling</a:t>
            </a:r>
          </a:p>
        </p:txBody>
      </p:sp>
    </p:spTree>
    <p:extLst>
      <p:ext uri="{BB962C8B-B14F-4D97-AF65-F5344CB8AC3E}">
        <p14:creationId xmlns:p14="http://schemas.microsoft.com/office/powerpoint/2010/main" val="3962356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Recap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Closer to the HTTP “metal”</a:t>
            </a:r>
          </a:p>
          <a:p>
            <a:r>
              <a:rPr lang="en-US" sz="2400" dirty="0" smtClean="0"/>
              <a:t>Out of the box:</a:t>
            </a:r>
          </a:p>
          <a:p>
            <a:pPr lvl="1"/>
            <a:r>
              <a:rPr lang="en-US" sz="2400" dirty="0" smtClean="0"/>
              <a:t>Separation of Concerns</a:t>
            </a:r>
          </a:p>
          <a:p>
            <a:pPr lvl="1"/>
            <a:r>
              <a:rPr lang="en-US" sz="2400" dirty="0" smtClean="0"/>
              <a:t>Single Responsibility</a:t>
            </a:r>
          </a:p>
          <a:p>
            <a:pPr lvl="1"/>
            <a:r>
              <a:rPr lang="en-US" sz="2400" dirty="0" smtClean="0"/>
              <a:t>Transparency</a:t>
            </a:r>
          </a:p>
          <a:p>
            <a:pPr lvl="1"/>
            <a:r>
              <a:rPr lang="en-US" sz="2400" dirty="0" smtClean="0"/>
              <a:t>Light Objects</a:t>
            </a:r>
          </a:p>
        </p:txBody>
      </p:sp>
    </p:spTree>
    <p:extLst>
      <p:ext uri="{BB962C8B-B14F-4D97-AF65-F5344CB8AC3E}">
        <p14:creationId xmlns:p14="http://schemas.microsoft.com/office/powerpoint/2010/main" val="196278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Questions?</a:t>
            </a:r>
          </a:p>
        </p:txBody>
      </p:sp>
      <p:sp>
        <p:nvSpPr>
          <p:cNvPr id="286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1628775" y="3140075"/>
            <a:ext cx="6230938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smtClean="0"/>
              <a:t>Clear as mud?</a:t>
            </a:r>
          </a:p>
        </p:txBody>
      </p:sp>
    </p:spTree>
    <p:extLst>
      <p:ext uri="{BB962C8B-B14F-4D97-AF65-F5344CB8AC3E}">
        <p14:creationId xmlns:p14="http://schemas.microsoft.com/office/powerpoint/2010/main" val="87206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Goals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7819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ASP.NET != </a:t>
            </a:r>
            <a:r>
              <a:rPr lang="en-US" sz="2400" dirty="0" err="1" smtClean="0"/>
              <a:t>WebForms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Alternatives are good!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You HAVE choices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MVC = {Pattern, Approach}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MVC != Technology</a:t>
            </a:r>
          </a:p>
        </p:txBody>
      </p:sp>
    </p:spTree>
    <p:extLst>
      <p:ext uri="{BB962C8B-B14F-4D97-AF65-F5344CB8AC3E}">
        <p14:creationId xmlns:p14="http://schemas.microsoft.com/office/powerpoint/2010/main" val="53414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Your Feedback is Important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dirty="0" smtClean="0"/>
              <a:t>Please fill out a session evaluation form drop it off at the conference registration desk.</a:t>
            </a:r>
          </a:p>
          <a:p>
            <a:pPr algn="ctr" eaLnBrk="1" hangingPunct="1">
              <a:buFontTx/>
              <a:buNone/>
            </a:pPr>
            <a:endParaRPr lang="en-US" dirty="0" smtClean="0"/>
          </a:p>
          <a:p>
            <a:pPr algn="ctr" eaLnBrk="1" hangingPunct="1">
              <a:buFontTx/>
              <a:buNone/>
            </a:pPr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4288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Who am I?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sz="half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ASP.NET MVP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ASP Insider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User Group Leader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Community for MVC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MvcConf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4101" name="Picture 2" descr="C:\Users\javier\Pictures\iadnug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7925" y="3810000"/>
            <a:ext cx="18954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2" descr="C:\Users\javier\Pictures\mvp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540000"/>
            <a:ext cx="213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1447800"/>
            <a:ext cx="190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5851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Contact Info</a:t>
            </a:r>
          </a:p>
        </p:txBody>
      </p: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8962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Email:   javier@lozanotek.com</a:t>
            </a:r>
          </a:p>
          <a:p>
            <a:r>
              <a:rPr lang="en-US" sz="2400" dirty="0" smtClean="0"/>
              <a:t>Blog:     http://lozanotek.com/blog</a:t>
            </a:r>
          </a:p>
          <a:p>
            <a:r>
              <a:rPr lang="en-US" sz="2400" dirty="0" smtClean="0"/>
              <a:t>Twitter: http://twitter.com/jglozano</a:t>
            </a:r>
          </a:p>
          <a:p>
            <a:r>
              <a:rPr lang="en-US" sz="2400" dirty="0" smtClean="0"/>
              <a:t>Code:   http</a:t>
            </a:r>
            <a:r>
              <a:rPr lang="en-US" sz="2400" smtClean="0"/>
              <a:t>://github.com/lozanotek/zenofmvc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75716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JOKE TIME</a:t>
            </a:r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739765" y="1771650"/>
            <a:ext cx="7664470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dirty="0" smtClean="0">
                <a:latin typeface="Tahoma" pitchFamily="-64" charset="0"/>
              </a:rPr>
              <a:t>Why did the multithreaded chicken cross the road?</a:t>
            </a:r>
            <a:endParaRPr lang="en-US" sz="2600" b="0" i="1" dirty="0">
              <a:latin typeface="Tahoma" pitchFamily="-64" charset="0"/>
            </a:endParaRP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4083050" y="4168775"/>
            <a:ext cx="39984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Candara" pitchFamily="34" charset="0"/>
              </a:rPr>
              <a:t>-Mike </a:t>
            </a:r>
            <a:r>
              <a:rPr lang="en-US" sz="2000" i="1" dirty="0" err="1" smtClean="0">
                <a:latin typeface="Candara" pitchFamily="34" charset="0"/>
              </a:rPr>
              <a:t>Woodring</a:t>
            </a:r>
            <a:r>
              <a:rPr lang="en-US" sz="2000" i="1" dirty="0" smtClean="0">
                <a:latin typeface="Candara" pitchFamily="34" charset="0"/>
              </a:rPr>
              <a:t>, </a:t>
            </a:r>
            <a:r>
              <a:rPr lang="en-US" sz="2000" i="1" dirty="0" err="1" smtClean="0">
                <a:latin typeface="Candara" pitchFamily="34" charset="0"/>
              </a:rPr>
              <a:t>Pluralsight</a:t>
            </a:r>
            <a:r>
              <a:rPr lang="en-US" sz="2000" i="1" dirty="0" smtClean="0">
                <a:latin typeface="Candara" pitchFamily="34" charset="0"/>
              </a:rPr>
              <a:t> Training</a:t>
            </a:r>
            <a:endParaRPr lang="en-US" sz="2000" i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45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JOKE TIME</a:t>
            </a:r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739765" y="1771650"/>
            <a:ext cx="7664470" cy="137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dirty="0" smtClean="0">
                <a:latin typeface="Tahoma" pitchFamily="-64" charset="0"/>
              </a:rPr>
              <a:t>Why did the multithreaded chicken cross the road?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endParaRPr lang="en-US" sz="2600" b="0" i="1" dirty="0" smtClean="0">
              <a:latin typeface="Tahoma" pitchFamily="-6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i="1" dirty="0" smtClean="0">
                <a:latin typeface="Tahoma" pitchFamily="-64" charset="0"/>
              </a:rPr>
              <a:t>		to </a:t>
            </a:r>
            <a:r>
              <a:rPr lang="en-US" sz="2600" i="1" dirty="0" err="1" smtClean="0">
                <a:latin typeface="Tahoma" pitchFamily="-64" charset="0"/>
              </a:rPr>
              <a:t>To</a:t>
            </a:r>
            <a:r>
              <a:rPr lang="en-US" sz="2600" i="1" dirty="0" smtClean="0">
                <a:latin typeface="Tahoma" pitchFamily="-64" charset="0"/>
              </a:rPr>
              <a:t> other side. get the</a:t>
            </a:r>
            <a:endParaRPr lang="en-US" sz="2600" b="0" i="1" dirty="0">
              <a:latin typeface="Tahoma" pitchFamily="-6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83050" y="4168775"/>
            <a:ext cx="39984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Candara" pitchFamily="34" charset="0"/>
              </a:rPr>
              <a:t>-Mike </a:t>
            </a:r>
            <a:r>
              <a:rPr lang="en-US" sz="2000" i="1" dirty="0" err="1" smtClean="0">
                <a:latin typeface="Candara" pitchFamily="34" charset="0"/>
              </a:rPr>
              <a:t>Woodring</a:t>
            </a:r>
            <a:r>
              <a:rPr lang="en-US" sz="2000" i="1" dirty="0" smtClean="0">
                <a:latin typeface="Candara" pitchFamily="34" charset="0"/>
              </a:rPr>
              <a:t>, </a:t>
            </a:r>
            <a:r>
              <a:rPr lang="en-US" sz="2000" i="1" dirty="0" err="1" smtClean="0">
                <a:latin typeface="Candara" pitchFamily="34" charset="0"/>
              </a:rPr>
              <a:t>Pluralsight</a:t>
            </a:r>
            <a:r>
              <a:rPr lang="en-US" sz="2000" i="1" dirty="0" smtClean="0">
                <a:latin typeface="Candara" pitchFamily="34" charset="0"/>
              </a:rPr>
              <a:t> Training</a:t>
            </a:r>
            <a:endParaRPr lang="en-US" sz="2000" i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856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define Zen</a:t>
            </a:r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1482725" y="1771650"/>
            <a:ext cx="679132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b="0">
                <a:latin typeface="Tahoma" pitchFamily="-64" charset="0"/>
              </a:rPr>
              <a:t>“</a:t>
            </a:r>
            <a:r>
              <a:rPr lang="en-US" sz="2600" b="0" i="1">
                <a:latin typeface="Tahoma" pitchFamily="-64" charset="0"/>
              </a:rPr>
              <a:t>…emphasis on mindful acceptance of the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b="0" i="1">
                <a:latin typeface="Tahoma" pitchFamily="-64" charset="0"/>
              </a:rPr>
              <a:t>	present moment, spontaneous action,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b="0" i="1">
                <a:latin typeface="Tahoma" pitchFamily="-64" charset="0"/>
              </a:rPr>
              <a:t>	and letting go of self-conscious,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b="0" i="1">
                <a:latin typeface="Tahoma" pitchFamily="-64" charset="0"/>
              </a:rPr>
              <a:t>	judgmental thinking.”</a:t>
            </a: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4083050" y="4168775"/>
            <a:ext cx="3587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latin typeface="Candara" pitchFamily="34" charset="0"/>
              </a:rPr>
              <a:t>http://en.wikipedia.org/wiki/zen</a:t>
            </a:r>
          </a:p>
        </p:txBody>
      </p:sp>
    </p:spTree>
    <p:extLst>
      <p:ext uri="{BB962C8B-B14F-4D97-AF65-F5344CB8AC3E}">
        <p14:creationId xmlns:p14="http://schemas.microsoft.com/office/powerpoint/2010/main" val="4289491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the Zen of ASP.NET?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ASP.NET is a platform, not a framework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Provider Model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Caching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Master Pages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Session State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Page/Control Lifecycle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AJAX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etc.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3492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A2A2A2"/>
      </a:dk1>
      <a:lt1>
        <a:srgbClr val="F8F8F8"/>
      </a:lt1>
      <a:dk2>
        <a:srgbClr val="969696"/>
      </a:dk2>
      <a:lt2>
        <a:srgbClr val="FFCC00"/>
      </a:lt2>
      <a:accent1>
        <a:srgbClr val="C4D8DA"/>
      </a:accent1>
      <a:accent2>
        <a:srgbClr val="FF9933"/>
      </a:accent2>
      <a:accent3>
        <a:srgbClr val="C9C9C9"/>
      </a:accent3>
      <a:accent4>
        <a:srgbClr val="D4D4D4"/>
      </a:accent4>
      <a:accent5>
        <a:srgbClr val="DEE9EA"/>
      </a:accent5>
      <a:accent6>
        <a:srgbClr val="E78A2D"/>
      </a:accent6>
      <a:hlink>
        <a:srgbClr val="FFCC00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BEC53B"/>
        </a:dk1>
        <a:lt1>
          <a:srgbClr val="F8F8F8"/>
        </a:lt1>
        <a:dk2>
          <a:srgbClr val="111111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AAAA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BEC53B"/>
        </a:dk1>
        <a:lt1>
          <a:srgbClr val="F8F8F8"/>
        </a:lt1>
        <a:dk2>
          <a:srgbClr val="C0C0C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DCDCDC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BEC53B"/>
        </a:dk1>
        <a:lt1>
          <a:srgbClr val="F8F8F8"/>
        </a:lt1>
        <a:dk2>
          <a:srgbClr val="FF660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BEC53B"/>
        </a:dk1>
        <a:lt1>
          <a:srgbClr val="F8F8F8"/>
        </a:lt1>
        <a:dk2>
          <a:srgbClr val="FF6600"/>
        </a:dk2>
        <a:lt2>
          <a:srgbClr val="CC0000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1601</Words>
  <Application>Microsoft Office PowerPoint</Application>
  <PresentationFormat>On-screen Show (4:3)</PresentationFormat>
  <Paragraphs>268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Default Design</vt:lpstr>
      <vt:lpstr>The Zen of ASP.NET and MVC</vt:lpstr>
      <vt:lpstr>Agenda</vt:lpstr>
      <vt:lpstr>Goals</vt:lpstr>
      <vt:lpstr>Who am I?</vt:lpstr>
      <vt:lpstr>Contact Info</vt:lpstr>
      <vt:lpstr>JOKE TIME</vt:lpstr>
      <vt:lpstr>JOKE TIME</vt:lpstr>
      <vt:lpstr>define Zen</vt:lpstr>
      <vt:lpstr>What is the Zen of ASP.NET?</vt:lpstr>
      <vt:lpstr>What is the Zen of ASP.NET?</vt:lpstr>
      <vt:lpstr>Demo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MVC On ASP.NET</vt:lpstr>
      <vt:lpstr>MVC On ASP.NET</vt:lpstr>
      <vt:lpstr>MVC On ASP.NET</vt:lpstr>
      <vt:lpstr>Demo</vt:lpstr>
      <vt:lpstr>Recap</vt:lpstr>
      <vt:lpstr>Recap</vt:lpstr>
      <vt:lpstr>Questions?</vt:lpstr>
      <vt:lpstr>Your Feedback is Important</vt:lpstr>
    </vt:vector>
  </TitlesOfParts>
  <Company>Tech Conferences,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2009 Connections Conference Template</dc:title>
  <dc:creator>Erik Ruthruff</dc:creator>
  <cp:lastModifiedBy>Javier Lozano</cp:lastModifiedBy>
  <cp:revision>69</cp:revision>
  <dcterms:created xsi:type="dcterms:W3CDTF">2003-02-03T22:16:31Z</dcterms:created>
  <dcterms:modified xsi:type="dcterms:W3CDTF">2010-09-19T05:35:34Z</dcterms:modified>
</cp:coreProperties>
</file>