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3"/>
  </p:notesMasterIdLst>
  <p:handoutMasterIdLst>
    <p:handoutMasterId r:id="rId34"/>
  </p:handoutMasterIdLst>
  <p:sldIdLst>
    <p:sldId id="257" r:id="rId2"/>
    <p:sldId id="287" r:id="rId3"/>
    <p:sldId id="258" r:id="rId4"/>
    <p:sldId id="259" r:id="rId5"/>
    <p:sldId id="260" r:id="rId6"/>
    <p:sldId id="261" r:id="rId7"/>
    <p:sldId id="291" r:id="rId8"/>
    <p:sldId id="292" r:id="rId9"/>
    <p:sldId id="262" r:id="rId10"/>
    <p:sldId id="263" r:id="rId11"/>
    <p:sldId id="264" r:id="rId12"/>
    <p:sldId id="29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9" r:id="rId26"/>
    <p:sldId id="288" r:id="rId27"/>
    <p:sldId id="280" r:id="rId28"/>
    <p:sldId id="283" r:id="rId29"/>
    <p:sldId id="284" r:id="rId30"/>
    <p:sldId id="285" r:id="rId31"/>
    <p:sldId id="29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Seminar -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2883-DBF1-4B11-A3EF-8BE56DDF49A3}" type="datetimeFigureOut">
              <a:rPr lang="en-US" smtClean="0"/>
              <a:pPr/>
              <a:t>6/17/2010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Imagetek,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90B9-F7E5-46F1-9818-84D66A8D6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D20C7F-5DBA-4770-B1B7-108DB9458B52}" type="datetimeFigureOut">
              <a:rPr lang="en-US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E45DC8-0A6D-40FB-999F-A95AD3595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4DF2B-BC2B-4E31-B25B-6DE09CDE25B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  <a:ln/>
        </p:spPr>
        <p:txBody>
          <a:bodyPr lIns="92614" tIns="47092" rIns="92614" bIns="47092"/>
          <a:lstStyle/>
          <a:p>
            <a:pPr eaLnBrk="1" hangingPunct="1"/>
            <a:endParaRPr lang="en-US" smtClean="0"/>
          </a:p>
        </p:txBody>
      </p:sp>
      <p:sp>
        <p:nvSpPr>
          <p:cNvPr id="31750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9C9FD-B728-4F36-9336-E4051B0C3AA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4D8F1-68CD-41D4-917D-521BF152B34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8A4A7-6B87-4B49-9746-7F3332D26A7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34D91-0714-4A4A-9F6A-3E30EE85921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450D3-7EF5-4795-8310-B028D05231C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E76C93-7514-4209-B693-2E1F7C85090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DCA77-7620-4A9A-B6C4-3CBAE9B1726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7770D-3853-4954-954E-70A3284320F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A80C-1C20-458C-92FE-5B7618DC87C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CAA8A-4F43-4D38-96BF-420151815E2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85223-41BC-4510-B9CD-CE66B50AE39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2CE76-A53A-4999-96B2-B8CA0A2A366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91D27-E05B-40A8-841F-49C94A5D07E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0A1AF-918F-41FD-9F28-C74CDDD35B8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4D8F1-68CD-41D4-917D-521BF152B34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C0BD8C-A1B0-4892-8DC8-76E8C5D78EC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F4A15-7DBE-4AC4-9825-03A5FC7F73F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57BCD5-B649-4532-82F5-305951739B8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1E829A-6F07-433E-94BB-95F43B934A5A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D7748-47D3-46B9-BE11-3B5364C7E4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79EE2-6DE8-4240-8212-A5AD350C8D34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72493-F801-40C5-ACFE-72A777C24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7DFC02-1D47-4313-A5F6-9B55B39267AE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CABF6-7801-4D67-BBDA-3AB58FF473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852E83-E1DA-447F-9774-BAADF32CC16B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418B4-D684-4C1D-B06E-CB9742244D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E6D0FD-DEBF-43AE-8085-81D2DD9966A6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80D93-4908-404B-84FD-2AD57C5D02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247098-8E49-402C-9BA8-23891FB0EEDA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5BC6C-1C43-489D-BE5E-5BF262BDED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FA3785-5B11-483D-99F3-B16736C98755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05BA7-A9E3-4CA5-A7A3-7FB4F39AF1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C9C1D-40EF-4B2C-8061-C95AA55E3A9A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61843-3836-44A8-94D9-89EC66EE11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D03847-F111-4754-9A44-96A92701C7A6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B4F7B-C7A1-42CD-87E5-8BD026A80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2769BD-07A2-46AC-88D3-0AE43EDBB935}" type="datetimeFigureOut">
              <a:rPr lang="en-US" smtClean="0"/>
              <a:pPr>
                <a:defRPr/>
              </a:pPr>
              <a:t>6/17/2010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198FBCA-E688-4077-B314-2A872CD54D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36613" y="2438400"/>
            <a:ext cx="77739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1295400" y="1763713"/>
            <a:ext cx="7308851" cy="1284287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b="1" dirty="0" smtClean="0"/>
              <a:t>The Zen of ASP.NET and MVC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72000" y="3581400"/>
            <a:ext cx="3987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000" b="1" dirty="0" smtClean="0">
                <a:latin typeface="Arial" charset="0"/>
              </a:rPr>
              <a:t>Javier Lozano</a:t>
            </a:r>
            <a:endParaRPr lang="en-US" b="1" dirty="0">
              <a:solidFill>
                <a:srgbClr val="FF3300"/>
              </a:solidFill>
              <a:latin typeface="Arial" charset="0"/>
            </a:endParaRPr>
          </a:p>
          <a:p>
            <a:pPr algn="r" eaLnBrk="1" hangingPunct="1">
              <a:defRPr/>
            </a:pPr>
            <a:r>
              <a:rPr lang="en-US" dirty="0" err="1" smtClean="0"/>
              <a:t>lozanotek</a:t>
            </a:r>
            <a:r>
              <a:rPr lang="en-US" dirty="0" smtClean="0"/>
              <a:t>, </a:t>
            </a:r>
            <a:r>
              <a:rPr lang="en-US" dirty="0" smtClean="0">
                <a:latin typeface="Arial" charset="0"/>
              </a:rPr>
              <a:t>principal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sz="1400" b="0" dirty="0">
              <a:latin typeface="Times New Roman" pitchFamily="-64" charset="0"/>
            </a:endParaRPr>
          </a:p>
          <a:p>
            <a:pPr eaLnBrk="1" hangingPunct="1">
              <a:defRPr/>
            </a:pPr>
            <a:endParaRPr lang="en-US" sz="1400" b="0" dirty="0">
              <a:latin typeface="Times New Roman" pitchFamily="-64" charset="0"/>
            </a:endParaRP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3360738" y="4667250"/>
            <a:ext cx="5132387" cy="209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0" dirty="0">
                <a:latin typeface="Arial" charset="0"/>
              </a:rPr>
              <a:t>Pre-requisites for this presentation:</a:t>
            </a:r>
          </a:p>
          <a:p>
            <a:pPr algn="r"/>
            <a:endParaRPr lang="en-US" b="0" dirty="0">
              <a:latin typeface="Arial" charset="0"/>
            </a:endParaRPr>
          </a:p>
          <a:p>
            <a:pPr algn="r"/>
            <a:r>
              <a:rPr lang="en-US" b="0" dirty="0">
                <a:latin typeface="Arial" charset="0"/>
              </a:rPr>
              <a:t> ASP.NET Pipeline</a:t>
            </a:r>
          </a:p>
          <a:p>
            <a:pPr algn="r"/>
            <a:r>
              <a:rPr lang="en-US" b="0" dirty="0">
                <a:latin typeface="Arial" charset="0"/>
              </a:rPr>
              <a:t> Basic HTTP</a:t>
            </a:r>
          </a:p>
          <a:p>
            <a:pPr algn="r"/>
            <a:r>
              <a:rPr lang="en-US" b="0" dirty="0">
                <a:latin typeface="Arial" charset="0"/>
              </a:rPr>
              <a:t>Design Patterns</a:t>
            </a:r>
          </a:p>
          <a:p>
            <a:pPr algn="r"/>
            <a:endParaRPr lang="en-US" b="0" dirty="0">
              <a:latin typeface="Arial" charset="0"/>
            </a:endParaRPr>
          </a:p>
          <a:p>
            <a:endParaRPr lang="en-US" sz="18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the Zen of ASP.NET?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is a platform, not a framework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Provider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Caching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Master Pages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Session State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Page/Control Lifecycle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AJAX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etc.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the Zen of ASP.NET?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23741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At the end of the day, it’s all about: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IHttpHandler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IHttpHandlerFactory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IHttpModule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HttpApplication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HttpRuntime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HttpContext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8236" y="2971800"/>
            <a:ext cx="3847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Understanding the Zen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10244" name="Picture 2" descr="C:\Users\javier\Desktop\google_mvc_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1524000"/>
            <a:ext cx="776922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11268" name="Picture 2" descr="C:\Users\javier\Desktop\google_mvc_search_res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1524000"/>
            <a:ext cx="776922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229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Model-View-Controller (MVC) Pattern</a:t>
            </a:r>
          </a:p>
          <a:p>
            <a:r>
              <a:rPr lang="en-US" sz="2400" dirty="0" smtClean="0"/>
              <a:t>First described in 1979 by </a:t>
            </a:r>
            <a:r>
              <a:rPr lang="en-US" sz="2400" dirty="0" err="1" smtClean="0"/>
              <a:t>Trygve</a:t>
            </a:r>
            <a:r>
              <a:rPr lang="en-US" sz="2400" dirty="0" smtClean="0"/>
              <a:t> </a:t>
            </a:r>
            <a:r>
              <a:rPr lang="en-US" sz="2400" dirty="0" err="1" smtClean="0"/>
              <a:t>Reenskaug</a:t>
            </a:r>
            <a:endParaRPr lang="en-US" sz="2400" dirty="0" smtClean="0"/>
          </a:p>
          <a:p>
            <a:r>
              <a:rPr lang="en-US" sz="2400" dirty="0" smtClean="0"/>
              <a:t>Described in depth in the influential paper </a:t>
            </a:r>
            <a:r>
              <a:rPr lang="en-US" sz="2400" b="1" dirty="0" smtClean="0"/>
              <a:t>Applications Programming in Smalltalk-80: How to use Model-View-Controller</a:t>
            </a:r>
            <a:endParaRPr lang="en-US" sz="2400" dirty="0" smtClean="0"/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3198813" y="4394200"/>
            <a:ext cx="497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Candara" pitchFamily="34" charset="0"/>
              </a:rPr>
              <a:t>http://en.wikipedia.org/wiki/mode-view-controller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331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Controller</a:t>
            </a:r>
          </a:p>
          <a:p>
            <a:pPr lvl="1"/>
            <a:r>
              <a:rPr lang="en-US" sz="2400" dirty="0" smtClean="0"/>
              <a:t>Brains behind the operation</a:t>
            </a:r>
          </a:p>
          <a:p>
            <a:pPr lvl="1"/>
            <a:r>
              <a:rPr lang="en-US" sz="2400" dirty="0" smtClean="0"/>
              <a:t>Picks which view to use</a:t>
            </a:r>
          </a:p>
          <a:p>
            <a:pPr lvl="1"/>
            <a:r>
              <a:rPr lang="en-US" sz="2400" dirty="0" smtClean="0"/>
              <a:t>Picks which data to pass to the view</a:t>
            </a:r>
          </a:p>
          <a:p>
            <a:pPr lvl="1"/>
            <a:r>
              <a:rPr lang="en-US" sz="2400" dirty="0" smtClean="0"/>
              <a:t>Maps straight URL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400" b="1" dirty="0" smtClean="0"/>
              <a:t>GET</a:t>
            </a:r>
            <a:r>
              <a:rPr lang="en-US" sz="2400" dirty="0" smtClean="0"/>
              <a:t> my.com/person/15</a:t>
            </a:r>
          </a:p>
          <a:p>
            <a:pPr lvl="1"/>
            <a:r>
              <a:rPr lang="en-US" sz="2400" b="1" dirty="0" smtClean="0"/>
              <a:t>POST</a:t>
            </a:r>
            <a:r>
              <a:rPr lang="en-US" sz="2400" dirty="0" smtClean="0"/>
              <a:t> my.com/person/15</a:t>
            </a:r>
          </a:p>
          <a:p>
            <a:pPr lvl="1"/>
            <a:r>
              <a:rPr lang="en-US" sz="2400" b="1" dirty="0" smtClean="0"/>
              <a:t>PUT</a:t>
            </a:r>
            <a:r>
              <a:rPr lang="en-US" sz="2400" dirty="0" smtClean="0"/>
              <a:t> my.com/person/15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434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View</a:t>
            </a:r>
          </a:p>
          <a:p>
            <a:pPr lvl="1"/>
            <a:r>
              <a:rPr lang="en-US" sz="2400" dirty="0" smtClean="0"/>
              <a:t>Represents how the “data” is “interpreted”</a:t>
            </a:r>
          </a:p>
          <a:p>
            <a:pPr lvl="1"/>
            <a:r>
              <a:rPr lang="en-US" sz="2400" dirty="0" smtClean="0"/>
              <a:t>Typically associated with HTML.</a:t>
            </a:r>
          </a:p>
          <a:p>
            <a:pPr lvl="1"/>
            <a:r>
              <a:rPr lang="en-US" sz="2400" dirty="0" smtClean="0"/>
              <a:t>Can be many other types of markup (XAML,XML,RSS,ATOM, etc.)</a:t>
            </a:r>
          </a:p>
          <a:p>
            <a:pPr lvl="1"/>
            <a:r>
              <a:rPr lang="en-US" sz="2400" dirty="0" smtClean="0"/>
              <a:t>Can be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/</a:t>
            </a:r>
            <a:r>
              <a:rPr lang="en-US" sz="2400" dirty="0" err="1" smtClean="0"/>
              <a:t>ecmascript</a:t>
            </a:r>
            <a:r>
              <a:rPr lang="en-US" sz="2400" dirty="0" smtClean="0"/>
              <a:t> (JSON)</a:t>
            </a:r>
          </a:p>
          <a:p>
            <a:pPr lvl="1"/>
            <a:r>
              <a:rPr lang="en-US" sz="2400" dirty="0" smtClean="0"/>
              <a:t>Can be binary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536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Core of your application (or part of it)</a:t>
            </a:r>
          </a:p>
          <a:p>
            <a:pPr lvl="1"/>
            <a:r>
              <a:rPr lang="en-US" sz="2400" dirty="0" smtClean="0"/>
              <a:t>Can encapsulate “data”, “logic” for the application</a:t>
            </a:r>
          </a:p>
          <a:p>
            <a:pPr lvl="1"/>
            <a:r>
              <a:rPr lang="en-US" sz="2400" dirty="0" smtClean="0"/>
              <a:t>Is unaware of application context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400" dirty="0" smtClean="0"/>
              <a:t>Person p = new Person();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pic>
        <p:nvPicPr>
          <p:cNvPr id="5" name="Picture 2" descr="C:\Users\javier\Desktop\mv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0" y="1778000"/>
            <a:ext cx="4584700" cy="330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648200" y="5257800"/>
            <a:ext cx="3763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http://www.clientjava.com/blog/images/mvc.png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0428" y="76200"/>
            <a:ext cx="8226371" cy="2286000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1600" y="4289502"/>
            <a:ext cx="3505200" cy="144333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0429" y="4289502"/>
            <a:ext cx="4644971" cy="144333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0428" y="2438400"/>
            <a:ext cx="8226371" cy="179503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20" y="5934670"/>
            <a:ext cx="91680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smtClean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 to our sponsors!</a:t>
            </a:r>
            <a:endParaRPr lang="en-US" sz="4800" b="1" cap="all" dirty="0">
              <a:ln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4" name="Picture 2" descr="E:\Pictures\KCDC\Sponsors\TypeMock\Typemock_logo_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4700983"/>
            <a:ext cx="1600199" cy="9601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381617"/>
            <a:ext cx="2081227" cy="831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06556"/>
            <a:ext cx="1968500" cy="7937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40769" y="2438400"/>
            <a:ext cx="16417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b="1" cap="all" dirty="0" smtClean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GOLD</a:t>
            </a:r>
            <a:endParaRPr lang="en-US" sz="4800" b="1" cap="all" dirty="0">
              <a:ln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0631" y="4763951"/>
            <a:ext cx="16719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/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silver</a:t>
            </a:r>
            <a:endParaRPr lang="en-US" sz="4000" b="1" cap="all" dirty="0">
              <a:ln/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9" name="Picture 4" descr="E:\Pictures\KCDC\Sponsors\advantegetec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56600"/>
            <a:ext cx="1968377" cy="6766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5181600" y="4191000"/>
            <a:ext cx="317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cap="all" dirty="0">
                <a:ln/>
                <a:solidFill>
                  <a:srgbClr val="80716A">
                    <a:lumMod val="60000"/>
                    <a:lumOff val="40000"/>
                  </a:srgbClr>
                </a:solidFill>
                <a:effectLst>
                  <a:outerShdw blurRad="19685" dist="12700" dir="5400000" algn="tl" rotWithShape="0">
                    <a:srgbClr val="838D9B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PRIZE SPONSORS</a:t>
            </a:r>
          </a:p>
        </p:txBody>
      </p:sp>
      <p:pic>
        <p:nvPicPr>
          <p:cNvPr id="31" name="Picture 5" descr="E:\Pictures\KCDC\Sponsors\who_is_informi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66" y="4622595"/>
            <a:ext cx="1247219" cy="1042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460429" y="76200"/>
            <a:ext cx="3076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platinum</a:t>
            </a:r>
            <a:endParaRPr lang="en-US" sz="5400" b="1" cap="all" spc="0" dirty="0">
              <a:ln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30" y="252277"/>
            <a:ext cx="2067214" cy="193384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75" y="707206"/>
            <a:ext cx="2653710" cy="1023985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497176"/>
            <a:ext cx="2476500" cy="790575"/>
          </a:xfrm>
          <a:prstGeom prst="rect">
            <a:avLst/>
          </a:prstGeom>
        </p:spPr>
      </p:pic>
      <p:pic>
        <p:nvPicPr>
          <p:cNvPr id="36" name="Picture 3" descr="E:\Pictures\KCDC\Sponsors\telerikLogo-web-225x90px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494156"/>
            <a:ext cx="2330485" cy="860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84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3429000" y="5257800"/>
            <a:ext cx="5561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Candara" pitchFamily="34" charset="0"/>
              </a:rPr>
              <a:t>http://java.sun.com/blueprints/patterns/images/mvc-structure-generic.gif</a:t>
            </a:r>
          </a:p>
        </p:txBody>
      </p:sp>
      <p:pic>
        <p:nvPicPr>
          <p:cNvPr id="6" name="Picture 2" descr="C:\Users\javier\Desktop\mvc-structure-generi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5" y="1595438"/>
            <a:ext cx="5238750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843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Separation of Concerns</a:t>
            </a:r>
          </a:p>
          <a:p>
            <a:pPr lvl="1"/>
            <a:r>
              <a:rPr lang="en-US" sz="2400" dirty="0" smtClean="0"/>
              <a:t>Loose coupling and little overlap</a:t>
            </a:r>
          </a:p>
          <a:p>
            <a:pPr lvl="1"/>
            <a:r>
              <a:rPr lang="en-US" sz="2400" dirty="0" smtClean="0"/>
              <a:t>A concern is any piece of interest or focus in a program</a:t>
            </a:r>
          </a:p>
          <a:p>
            <a:r>
              <a:rPr lang="en-US" sz="2400" dirty="0" smtClean="0"/>
              <a:t>Single Responsibility</a:t>
            </a:r>
          </a:p>
          <a:p>
            <a:pPr lvl="1"/>
            <a:r>
              <a:rPr lang="en-US" sz="2400" dirty="0" smtClean="0"/>
              <a:t>One piece of the pattern focuses on delivering just ONE thing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1946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It’s easy to see the “what’s” and the “how’s” of your application</a:t>
            </a:r>
          </a:p>
          <a:p>
            <a:r>
              <a:rPr lang="en-US" sz="2400" dirty="0" smtClean="0"/>
              <a:t>Light Objects</a:t>
            </a:r>
          </a:p>
          <a:p>
            <a:pPr lvl="1"/>
            <a:r>
              <a:rPr lang="en-US" sz="2400" dirty="0" smtClean="0"/>
              <a:t>Less likely for your application to suffer from “code bloat”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What is this “MVC” thing?</a:t>
            </a:r>
          </a:p>
        </p:txBody>
      </p:sp>
      <p:sp>
        <p:nvSpPr>
          <p:cNvPr id="20484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It’s easy to see the “what’s” and the “how’s” of your application</a:t>
            </a:r>
          </a:p>
          <a:p>
            <a:r>
              <a:rPr lang="en-US" sz="2400" dirty="0" smtClean="0"/>
              <a:t>Light Objects</a:t>
            </a:r>
          </a:p>
          <a:p>
            <a:pPr lvl="1"/>
            <a:r>
              <a:rPr lang="en-US" sz="2400" dirty="0" smtClean="0"/>
              <a:t>Less likely for your application to suffer from “code bloat”</a:t>
            </a:r>
          </a:p>
          <a:p>
            <a:r>
              <a:rPr lang="en-US" sz="2400" dirty="0" smtClean="0"/>
              <a:t>All of these pieces yield a system that is</a:t>
            </a:r>
          </a:p>
          <a:p>
            <a:pPr lvl="1"/>
            <a:r>
              <a:rPr lang="en-US" sz="2400" dirty="0" smtClean="0"/>
              <a:t>Componentized</a:t>
            </a:r>
          </a:p>
          <a:p>
            <a:pPr lvl="1"/>
            <a:r>
              <a:rPr lang="en-US" sz="2400" dirty="0" smtClean="0"/>
              <a:t>Testable</a:t>
            </a:r>
          </a:p>
          <a:p>
            <a:pPr lvl="1"/>
            <a:r>
              <a:rPr lang="en-US" sz="2400" dirty="0" smtClean="0"/>
              <a:t>Maintainable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 smtClean="0"/>
              <a:t>MonoRail</a:t>
            </a:r>
            <a:endParaRPr lang="en-US" sz="2400" dirty="0" smtClean="0"/>
          </a:p>
          <a:p>
            <a:pPr lvl="1"/>
            <a:r>
              <a:rPr lang="en-US" sz="2400" dirty="0" smtClean="0"/>
              <a:t>Open Source project</a:t>
            </a:r>
          </a:p>
          <a:p>
            <a:pPr lvl="1"/>
            <a:r>
              <a:rPr lang="en-US" sz="2400" dirty="0" smtClean="0"/>
              <a:t>Built on .NET 2.0</a:t>
            </a:r>
          </a:p>
          <a:p>
            <a:pPr lvl="1"/>
            <a:r>
              <a:rPr lang="en-US" sz="2400" dirty="0" smtClean="0"/>
              <a:t>Parallels Rails or </a:t>
            </a:r>
            <a:r>
              <a:rPr lang="en-US" sz="2400" dirty="0" err="1" smtClean="0"/>
              <a:t>SpringMVC</a:t>
            </a:r>
            <a:endParaRPr lang="en-US" sz="2400" dirty="0" smtClean="0"/>
          </a:p>
          <a:p>
            <a:pPr lvl="1"/>
            <a:r>
              <a:rPr lang="en-US" sz="2400" dirty="0" smtClean="0"/>
              <a:t>Uses other open source projects</a:t>
            </a:r>
          </a:p>
        </p:txBody>
      </p:sp>
      <p:pic>
        <p:nvPicPr>
          <p:cNvPr id="21509" name="Picture 2" descr="C:\Users\javier\Desktop\mr_raw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609725"/>
            <a:ext cx="1819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ASP.NET MVC (MSMVC)</a:t>
            </a:r>
          </a:p>
          <a:p>
            <a:pPr lvl="1"/>
            <a:r>
              <a:rPr lang="en-US" sz="2400" dirty="0" smtClean="0"/>
              <a:t>Developed by Microsoft</a:t>
            </a:r>
          </a:p>
          <a:p>
            <a:pPr lvl="1"/>
            <a:r>
              <a:rPr lang="en-US" sz="2400" dirty="0" smtClean="0"/>
              <a:t>Built on .NET 3.5</a:t>
            </a:r>
          </a:p>
          <a:p>
            <a:pPr lvl="1"/>
            <a:r>
              <a:rPr lang="en-US" sz="2400" dirty="0" smtClean="0"/>
              <a:t>Currently in v2</a:t>
            </a:r>
          </a:p>
        </p:txBody>
      </p:sp>
      <p:pic>
        <p:nvPicPr>
          <p:cNvPr id="21510" name="Picture 2" descr="C:\Users\javier\Desktop\asp_net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676400"/>
            <a:ext cx="188595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MVC On ASP.NET</a:t>
            </a:r>
          </a:p>
        </p:txBody>
      </p:sp>
      <p:sp>
        <p:nvSpPr>
          <p:cNvPr id="2150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err="1" smtClean="0"/>
              <a:t>FubuMVC</a:t>
            </a:r>
            <a:endParaRPr lang="en-US" sz="2400" dirty="0" smtClean="0"/>
          </a:p>
          <a:p>
            <a:pPr lvl="1"/>
            <a:r>
              <a:rPr lang="en-US" sz="2400" dirty="0" smtClean="0"/>
              <a:t>Open Source project</a:t>
            </a:r>
          </a:p>
          <a:p>
            <a:pPr lvl="1"/>
            <a:r>
              <a:rPr lang="en-US" sz="2400" dirty="0" smtClean="0"/>
              <a:t>Built on .NET 3.6</a:t>
            </a:r>
          </a:p>
          <a:p>
            <a:pPr lvl="1"/>
            <a:r>
              <a:rPr lang="en-US" sz="2400" dirty="0" smtClean="0"/>
              <a:t>ALT.NET based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pic>
        <p:nvPicPr>
          <p:cNvPr id="25605" name="Picture 2" descr="C:\Users\javier\Desktop\asp_net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124200"/>
            <a:ext cx="1885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2662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MVC is a pattern, not a technology</a:t>
            </a:r>
          </a:p>
          <a:p>
            <a:r>
              <a:rPr lang="en-US" sz="2400" dirty="0" smtClean="0"/>
              <a:t>It’s YOUR choice to use</a:t>
            </a:r>
          </a:p>
          <a:p>
            <a:r>
              <a:rPr lang="en-US" sz="2400" dirty="0" smtClean="0"/>
              <a:t>Gives you more control and less coupling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0391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Closer to the HTTP “metal”</a:t>
            </a:r>
          </a:p>
          <a:p>
            <a:r>
              <a:rPr lang="en-US" sz="2400" dirty="0" smtClean="0"/>
              <a:t>Out of the box:</a:t>
            </a:r>
          </a:p>
          <a:p>
            <a:pPr lvl="1"/>
            <a:r>
              <a:rPr lang="en-US" sz="2400" dirty="0" smtClean="0"/>
              <a:t>Separation of Concerns</a:t>
            </a:r>
          </a:p>
          <a:p>
            <a:pPr lvl="1"/>
            <a:r>
              <a:rPr lang="en-US" sz="2400" dirty="0" smtClean="0"/>
              <a:t>Single Responsibility</a:t>
            </a:r>
          </a:p>
          <a:p>
            <a:pPr lvl="1"/>
            <a:r>
              <a:rPr lang="en-US" sz="2400" dirty="0" smtClean="0"/>
              <a:t>Transparency</a:t>
            </a:r>
          </a:p>
          <a:p>
            <a:pPr lvl="1"/>
            <a:r>
              <a:rPr lang="en-US" sz="2400" dirty="0" smtClean="0"/>
              <a:t>Light Objects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505936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What is the Zen of ASP.NET?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What is this “MVC” thing?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on ASP.NET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DEMOS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Recap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Questions</a:t>
            </a:r>
            <a:endParaRPr lang="en-US" sz="2400" dirty="0" smtClean="0">
              <a:solidFill>
                <a:srgbClr val="FFFFFF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Clear as mud?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THANKS!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</a:t>
            </a:r>
          </a:p>
          <a:p>
            <a:pPr lvl="1"/>
            <a:r>
              <a:rPr lang="en-US" sz="2400" dirty="0" smtClean="0"/>
              <a:t>javier@lozanotek.com</a:t>
            </a:r>
          </a:p>
          <a:p>
            <a:r>
              <a:rPr lang="en-US" sz="2400" dirty="0" smtClean="0"/>
              <a:t>Blog</a:t>
            </a:r>
          </a:p>
          <a:p>
            <a:pPr lvl="1"/>
            <a:r>
              <a:rPr lang="en-US" sz="2400" dirty="0" smtClean="0"/>
              <a:t>http://blog.lozanotek.com</a:t>
            </a:r>
          </a:p>
          <a:p>
            <a:r>
              <a:rPr lang="en-US" sz="2400" dirty="0" smtClean="0"/>
              <a:t>Twitter</a:t>
            </a:r>
          </a:p>
          <a:p>
            <a:pPr lvl="1"/>
            <a:r>
              <a:rPr lang="en-US" sz="2400" dirty="0" smtClean="0"/>
              <a:t>http://twitter.com/jglozano</a:t>
            </a:r>
          </a:p>
          <a:p>
            <a:r>
              <a:rPr lang="en-US" sz="2400" dirty="0" smtClean="0"/>
              <a:t>Code</a:t>
            </a:r>
          </a:p>
          <a:p>
            <a:pPr lvl="1"/>
            <a:r>
              <a:rPr lang="en-US" sz="2400" dirty="0" smtClean="0"/>
              <a:t>http://github.com/jglozano/zenofmvc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!= </a:t>
            </a:r>
            <a:r>
              <a:rPr lang="en-US" sz="2400" dirty="0" err="1" smtClean="0"/>
              <a:t>WebForms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Alternatives are good!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You HAVE choices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= {Pattern, Approach}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MVC != Technology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MCSD.NET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User Group Leader</a:t>
            </a:r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5" y="381000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 javier@lozanotek.com</a:t>
            </a:r>
          </a:p>
          <a:p>
            <a:r>
              <a:rPr lang="en-US" sz="2400" dirty="0" smtClean="0"/>
              <a:t>Blog:     http://blog.lozanotek.com</a:t>
            </a:r>
          </a:p>
          <a:p>
            <a:r>
              <a:rPr lang="en-US" sz="2400" dirty="0" smtClean="0"/>
              <a:t>Twitter:  http://twitter.com/jglozano</a:t>
            </a:r>
          </a:p>
          <a:p>
            <a:r>
              <a:rPr lang="en-US" sz="2400" dirty="0" smtClean="0"/>
              <a:t>Code:    http://github.com/jglozano/zenofmvc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739765" y="1771650"/>
            <a:ext cx="7664470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dirty="0" smtClean="0">
                <a:latin typeface="Tahoma" pitchFamily="-64" charset="0"/>
              </a:rPr>
              <a:t>Why did the multithreaded chicken cross the road?</a:t>
            </a:r>
            <a:endParaRPr lang="en-US" sz="2600" b="0" i="1" dirty="0">
              <a:latin typeface="Tahoma" pitchFamily="-64" charset="0"/>
            </a:endParaRP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9984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Candara" pitchFamily="34" charset="0"/>
              </a:rPr>
              <a:t>-Mike </a:t>
            </a:r>
            <a:r>
              <a:rPr lang="en-US" sz="2000" i="1" dirty="0" err="1" smtClean="0">
                <a:latin typeface="Candara" pitchFamily="34" charset="0"/>
              </a:rPr>
              <a:t>Woodring</a:t>
            </a:r>
            <a:r>
              <a:rPr lang="en-US" sz="2000" i="1" dirty="0" smtClean="0">
                <a:latin typeface="Candara" pitchFamily="34" charset="0"/>
              </a:rPr>
              <a:t>, </a:t>
            </a:r>
            <a:r>
              <a:rPr lang="en-US" sz="2000" i="1" dirty="0" err="1" smtClean="0">
                <a:latin typeface="Candara" pitchFamily="34" charset="0"/>
              </a:rPr>
              <a:t>Pluralsight</a:t>
            </a:r>
            <a:r>
              <a:rPr lang="en-US" sz="2000" i="1" dirty="0" smtClean="0">
                <a:latin typeface="Candara" pitchFamily="34" charset="0"/>
              </a:rPr>
              <a:t> Training</a:t>
            </a:r>
            <a:endParaRPr lang="en-US" sz="2000" i="1" dirty="0">
              <a:latin typeface="Candar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JOKE TIME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739765" y="1771650"/>
            <a:ext cx="766447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dirty="0" smtClean="0">
                <a:latin typeface="Tahoma" pitchFamily="-64" charset="0"/>
              </a:rPr>
              <a:t>Why did the multithreaded chicken cross the road?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endParaRPr lang="en-US" sz="2600" b="0" i="1" dirty="0" smtClean="0">
              <a:latin typeface="Tahoma" pitchFamily="-6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i="1" dirty="0" smtClean="0">
                <a:latin typeface="Tahoma" pitchFamily="-64" charset="0"/>
              </a:rPr>
              <a:t>		to </a:t>
            </a:r>
            <a:r>
              <a:rPr lang="en-US" sz="2600" i="1" dirty="0" err="1" smtClean="0">
                <a:latin typeface="Tahoma" pitchFamily="-64" charset="0"/>
              </a:rPr>
              <a:t>To</a:t>
            </a:r>
            <a:r>
              <a:rPr lang="en-US" sz="2600" i="1" dirty="0" smtClean="0">
                <a:latin typeface="Tahoma" pitchFamily="-64" charset="0"/>
              </a:rPr>
              <a:t> other side. get the</a:t>
            </a:r>
            <a:endParaRPr lang="en-US" sz="2600" b="0" i="1" dirty="0">
              <a:latin typeface="Tahoma" pitchFamily="-6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9984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Candara" pitchFamily="34" charset="0"/>
              </a:rPr>
              <a:t>-Mike </a:t>
            </a:r>
            <a:r>
              <a:rPr lang="en-US" sz="2000" i="1" dirty="0" err="1" smtClean="0">
                <a:latin typeface="Candara" pitchFamily="34" charset="0"/>
              </a:rPr>
              <a:t>Woodring</a:t>
            </a:r>
            <a:r>
              <a:rPr lang="en-US" sz="2000" i="1" dirty="0" smtClean="0">
                <a:latin typeface="Candara" pitchFamily="34" charset="0"/>
              </a:rPr>
              <a:t>, </a:t>
            </a:r>
            <a:r>
              <a:rPr lang="en-US" sz="2000" i="1" dirty="0" err="1" smtClean="0">
                <a:latin typeface="Candara" pitchFamily="34" charset="0"/>
              </a:rPr>
              <a:t>Pluralsight</a:t>
            </a:r>
            <a:r>
              <a:rPr lang="en-US" sz="2000" i="1" dirty="0" smtClean="0">
                <a:latin typeface="Candara" pitchFamily="34" charset="0"/>
              </a:rPr>
              <a:t> Training</a:t>
            </a:r>
            <a:endParaRPr lang="en-US" sz="2000" i="1" dirty="0">
              <a:latin typeface="Candar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define Zen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482725" y="1771650"/>
            <a:ext cx="679132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>
                <a:latin typeface="Tahoma" pitchFamily="-64" charset="0"/>
              </a:rPr>
              <a:t>“</a:t>
            </a:r>
            <a:r>
              <a:rPr lang="en-US" sz="2600" b="0" i="1">
                <a:latin typeface="Tahoma" pitchFamily="-64" charset="0"/>
              </a:rPr>
              <a:t>…emphasis on mindful acceptance of the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present moment, spontaneous action,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and letting go of self-conscious,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SzPct val="75000"/>
            </a:pPr>
            <a:r>
              <a:rPr lang="en-US" sz="2600" b="0" i="1">
                <a:latin typeface="Tahoma" pitchFamily="-64" charset="0"/>
              </a:rPr>
              <a:t>	judgmental thinking.”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083050" y="4168775"/>
            <a:ext cx="3587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Candara" pitchFamily="34" charset="0"/>
              </a:rPr>
              <a:t>http://en.wikipedia.org/wiki/zen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CDC_PPT_Templat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KCDC_PPT_Template</Template>
  <TotalTime>141</TotalTime>
  <Words>1651</Words>
  <Application>Microsoft Office PowerPoint</Application>
  <PresentationFormat>On-screen Show (4:3)</PresentationFormat>
  <Paragraphs>283</Paragraphs>
  <Slides>31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KCDC_PPT_Template</vt:lpstr>
      <vt:lpstr>The Zen of ASP.NET and MVC</vt:lpstr>
      <vt:lpstr>Slide 2</vt:lpstr>
      <vt:lpstr>Agenda</vt:lpstr>
      <vt:lpstr>Goals</vt:lpstr>
      <vt:lpstr>Who am I?</vt:lpstr>
      <vt:lpstr>Contact Info</vt:lpstr>
      <vt:lpstr>JOKE TIME</vt:lpstr>
      <vt:lpstr>JOKE TIME</vt:lpstr>
      <vt:lpstr>define Zen</vt:lpstr>
      <vt:lpstr>What is the Zen of ASP.NET?</vt:lpstr>
      <vt:lpstr>What is the Zen of ASP.NET?</vt:lpstr>
      <vt:lpstr>Demo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What is this “MVC” thing?</vt:lpstr>
      <vt:lpstr>MVC On ASP.NET</vt:lpstr>
      <vt:lpstr>MVC On ASP.NET</vt:lpstr>
      <vt:lpstr>MVC On ASP.NET</vt:lpstr>
      <vt:lpstr>Demo</vt:lpstr>
      <vt:lpstr>Recap</vt:lpstr>
      <vt:lpstr>Recap</vt:lpstr>
      <vt:lpstr>Questions?</vt:lpstr>
      <vt:lpstr>THANKS!</vt:lpstr>
    </vt:vector>
  </TitlesOfParts>
  <Company>Imagetek,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Dane Meuler</dc:creator>
  <cp:lastModifiedBy>Javier Lozano</cp:lastModifiedBy>
  <cp:revision>29</cp:revision>
  <dcterms:created xsi:type="dcterms:W3CDTF">2007-11-27T18:16:07Z</dcterms:created>
  <dcterms:modified xsi:type="dcterms:W3CDTF">2010-06-18T03:10:59Z</dcterms:modified>
</cp:coreProperties>
</file>