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  <p:sldMasterId id="2147483740" r:id="rId2"/>
  </p:sldMasterIdLst>
  <p:notesMasterIdLst>
    <p:notesMasterId r:id="rId33"/>
  </p:notesMasterIdLst>
  <p:sldIdLst>
    <p:sldId id="258" r:id="rId3"/>
    <p:sldId id="260" r:id="rId4"/>
    <p:sldId id="261" r:id="rId5"/>
    <p:sldId id="262" r:id="rId6"/>
    <p:sldId id="28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9" r:id="rId25"/>
    <p:sldId id="290" r:id="rId26"/>
    <p:sldId id="280" r:id="rId27"/>
    <p:sldId id="281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53673-9FA8-4C94-ABF9-E5542B44F341}" type="datetimeFigureOut">
              <a:rPr lang="en-US" smtClean="0"/>
              <a:t>9/14/2008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17C09-F1B1-405D-9302-C01C4752FD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4DF2B-BC2B-4E31-B25B-6DE09CDE25B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  <a:ln/>
        </p:spPr>
        <p:txBody>
          <a:bodyPr lIns="92614" tIns="47092" rIns="92614" bIns="47092"/>
          <a:lstStyle/>
          <a:p>
            <a:pPr eaLnBrk="1" hangingPunct="1"/>
            <a:endParaRPr lang="en-US" smtClean="0"/>
          </a:p>
        </p:txBody>
      </p:sp>
      <p:sp>
        <p:nvSpPr>
          <p:cNvPr id="31750" name="Rectangle 3"/>
          <p:cNvSpPr>
            <a:spLocks noRo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6F145-08DC-40E5-BB4F-50DF75204D1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994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8A4A7-6B87-4B49-9746-7F3332D26A7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096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34D91-0714-4A4A-9F6A-3E30EE85921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198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450D3-7EF5-4795-8310-B028D05231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301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76C93-7514-4209-B693-2E1F7C8509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403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DCA77-7620-4A9A-B6C4-3CBAE9B1726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6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7770D-3853-4954-954E-70A3284320F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A80C-1C20-458C-92FE-5B7618DC87C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CAA8A-4F43-4D38-96BF-420151815E2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813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85223-41BC-4510-B9CD-CE66B50AE39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915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CE76-A53A-4999-96B2-B8CA0A2A366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8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91D27-E05B-40A8-841F-49C94A5D07E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120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A3780-1C73-4FDB-BBA9-6BB2F7BA25D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530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632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4EE2E-407F-4912-9A8B-F6A0A898F62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BB873-8E70-489E-B3A1-B184401FE13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0BD8C-A1B0-4892-8DC8-76E8C5D78E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734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F4A15-7DBE-4AC4-9825-03A5FC7F73F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837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939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2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9C9FD-B728-4F36-9336-E4051B0C3AA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789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6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357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3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395288"/>
            <a:ext cx="1952625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63" y="395288"/>
            <a:ext cx="57086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1824038"/>
            <a:ext cx="3608388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824038"/>
            <a:ext cx="3608387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1824038"/>
            <a:ext cx="73691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65" r:id="rId12"/>
  </p:sldLayoutIdLst>
  <p:transition/>
  <p:txStyles>
    <p:titleStyle>
      <a:lvl1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62" charset="-128"/>
          <a:cs typeface="ＭＳ Ｐゴシック" pitchFamily="62" charset="-128"/>
        </a:defRPr>
      </a:lvl1pPr>
      <a:lvl2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  <a:cs typeface="ＭＳ Ｐゴシック" pitchFamily="62" charset="-128"/>
        </a:defRPr>
      </a:lvl2pPr>
      <a:lvl3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  <a:cs typeface="ＭＳ Ｐゴシック" pitchFamily="62" charset="-128"/>
        </a:defRPr>
      </a:lvl3pPr>
      <a:lvl4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  <a:cs typeface="ＭＳ Ｐゴシック" pitchFamily="62" charset="-128"/>
        </a:defRPr>
      </a:lvl4pPr>
      <a:lvl5pPr algn="r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  <a:cs typeface="ＭＳ Ｐゴシック" pitchFamily="62" charset="-128"/>
        </a:defRPr>
      </a:lvl5pPr>
      <a:lvl6pPr marL="4572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6pPr>
      <a:lvl7pPr marL="9144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7pPr>
      <a:lvl8pPr marL="13716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8pPr>
      <a:lvl9pPr marL="18288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SzPct val="75000"/>
        <a:buFont typeface="Wingdings" pitchFamily="62" charset="2"/>
        <a:buChar char="l"/>
        <a:tabLst>
          <a:tab pos="1387475" algn="l"/>
          <a:tab pos="1706563" algn="l"/>
          <a:tab pos="2079625" algn="l"/>
        </a:tabLst>
        <a:defRPr sz="2600">
          <a:solidFill>
            <a:schemeClr val="tx1"/>
          </a:solidFill>
          <a:latin typeface="+mn-lt"/>
          <a:ea typeface="ＭＳ Ｐゴシック" pitchFamily="62" charset="-128"/>
          <a:cs typeface="ＭＳ Ｐゴシック" pitchFamily="62" charset="-128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chemeClr val="tx1"/>
          </a:solidFill>
          <a:latin typeface="+mn-lt"/>
          <a:ea typeface="ＭＳ Ｐゴシック" pitchFamily="62" charset="-128"/>
        </a:defRPr>
      </a:lvl2pPr>
      <a:lvl3pPr marL="869950" indent="444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  <a:ea typeface="ＭＳ Ｐゴシック" pitchFamily="62" charset="-128"/>
        </a:defRPr>
      </a:lvl3pPr>
      <a:lvl4pPr marL="998538" indent="37306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rgbClr val="66CCFF"/>
          </a:solidFill>
          <a:latin typeface="+mn-lt"/>
          <a:ea typeface="ＭＳ Ｐゴシック" pitchFamily="62" charset="-128"/>
        </a:defRPr>
      </a:lvl4pPr>
      <a:lvl5pPr marL="1344613" indent="48418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5pPr>
      <a:lvl6pPr marL="18018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6pPr>
      <a:lvl7pPr marL="22590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7pPr>
      <a:lvl8pPr marL="27162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8pPr>
      <a:lvl9pPr marL="31734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413" y="1576388"/>
            <a:ext cx="73691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ransition/>
  <p:txStyles>
    <p:titleStyle>
      <a:lvl1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62" charset="-128"/>
          <a:cs typeface="+mj-cs"/>
        </a:defRPr>
      </a:lvl1pPr>
      <a:lvl2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</a:defRPr>
      </a:lvl2pPr>
      <a:lvl3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</a:defRPr>
      </a:lvl3pPr>
      <a:lvl4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</a:defRPr>
      </a:lvl4pPr>
      <a:lvl5pPr algn="r" defTabSz="896938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  <a:ea typeface="ＭＳ Ｐゴシック" pitchFamily="62" charset="-128"/>
        </a:defRPr>
      </a:lvl5pPr>
      <a:lvl6pPr marL="4572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6pPr>
      <a:lvl7pPr marL="9144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7pPr>
      <a:lvl8pPr marL="13716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8pPr>
      <a:lvl9pPr marL="1828800" algn="r" defTabSz="89693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Black" pitchFamily="62" charset="0"/>
        </a:defRPr>
      </a:lvl9pPr>
    </p:titleStyle>
    <p:bodyStyle>
      <a:lvl1pPr marL="431800" indent="-431800" algn="l" defTabSz="896938" rtl="0" fontAlgn="base">
        <a:spcBef>
          <a:spcPct val="10000"/>
        </a:spcBef>
        <a:spcAft>
          <a:spcPct val="15000"/>
        </a:spcAft>
        <a:buSzPct val="75000"/>
        <a:buFont typeface="Wingdings" pitchFamily="62" charset="2"/>
        <a:buChar char="l"/>
        <a:tabLst>
          <a:tab pos="1387475" algn="l"/>
          <a:tab pos="1706563" algn="l"/>
          <a:tab pos="2079625" algn="l"/>
        </a:tabLst>
        <a:defRPr sz="2600">
          <a:solidFill>
            <a:schemeClr val="tx1"/>
          </a:solidFill>
          <a:latin typeface="+mn-lt"/>
          <a:ea typeface="ＭＳ Ｐゴシック" pitchFamily="62" charset="-128"/>
          <a:cs typeface="+mn-cs"/>
        </a:defRPr>
      </a:lvl1pPr>
      <a:lvl2pPr marL="763588" indent="-225425" algn="l" defTabSz="896938" rtl="0" fontAlgn="base">
        <a:spcBef>
          <a:spcPct val="0"/>
        </a:spcBef>
        <a:spcAft>
          <a:spcPct val="25000"/>
        </a:spcAft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chemeClr val="tx1"/>
          </a:solidFill>
          <a:latin typeface="+mn-lt"/>
          <a:ea typeface="ＭＳ Ｐゴシック" pitchFamily="62" charset="-128"/>
        </a:defRPr>
      </a:lvl2pPr>
      <a:lvl3pPr marL="869950" indent="44450" algn="l" defTabSz="896938" rtl="0" fontAlgn="base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  <a:ea typeface="ＭＳ Ｐゴシック" pitchFamily="62" charset="-128"/>
        </a:defRPr>
      </a:lvl3pPr>
      <a:lvl4pPr marL="998538" indent="373063" algn="l" defTabSz="896938" rtl="0" fontAlgn="base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rgbClr val="66CCFF"/>
          </a:solidFill>
          <a:latin typeface="+mn-lt"/>
          <a:ea typeface="ＭＳ Ｐゴシック" pitchFamily="62" charset="-128"/>
        </a:defRPr>
      </a:lvl4pPr>
      <a:lvl5pPr marL="1344613" indent="484188" algn="l" defTabSz="896938" rtl="0" fontAlgn="base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5pPr>
      <a:lvl6pPr marL="18018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6pPr>
      <a:lvl7pPr marL="22590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7pPr>
      <a:lvl8pPr marL="27162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8pPr>
      <a:lvl9pPr marL="3173413" algn="l" defTabSz="896938" rtl="0" eaLnBrk="1" fontAlgn="base" hangingPunct="1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  <a:ea typeface="ＭＳ Ｐゴシック" pitchFamily="6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MonoRail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36613" y="2438400"/>
            <a:ext cx="77739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3394075" y="1763713"/>
            <a:ext cx="5210175" cy="1741487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The Zen of ASP.NET and MVC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56125" y="3506788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Javier Lozano</a:t>
            </a: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Arial" charset="0"/>
              </a:rPr>
              <a:t>Senior Developer</a:t>
            </a:r>
          </a:p>
          <a:p>
            <a:pPr algn="r" eaLnBrk="1" hangingPunct="1">
              <a:defRPr/>
            </a:pPr>
            <a:r>
              <a:rPr lang="en-US" dirty="0" err="1">
                <a:solidFill>
                  <a:srgbClr val="FF3300"/>
                </a:solidFill>
                <a:latin typeface="Arial" charset="0"/>
              </a:rPr>
              <a:t>imagetek</a:t>
            </a:r>
            <a:endParaRPr lang="en-US" dirty="0">
              <a:solidFill>
                <a:srgbClr val="FF3300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1400" b="0" dirty="0">
              <a:latin typeface="Times New Roman" pitchFamily="-64" charset="0"/>
            </a:endParaRPr>
          </a:p>
          <a:p>
            <a:pPr eaLnBrk="1" hangingPunct="1">
              <a:defRPr/>
            </a:pPr>
            <a:endParaRPr lang="en-US" sz="1400" b="0" dirty="0">
              <a:latin typeface="Times New Roman" pitchFamily="-64" charset="0"/>
            </a:endParaRP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3360738" y="4667250"/>
            <a:ext cx="5132387" cy="209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0">
                <a:latin typeface="Arial" charset="0"/>
              </a:rPr>
              <a:t>Pre-requisites for this presentation:</a:t>
            </a:r>
          </a:p>
          <a:p>
            <a:pPr algn="r"/>
            <a:endParaRPr lang="en-US" b="0">
              <a:latin typeface="Arial" charset="0"/>
            </a:endParaRPr>
          </a:p>
          <a:p>
            <a:pPr algn="r"/>
            <a:r>
              <a:rPr lang="en-US" b="0">
                <a:latin typeface="Arial" charset="0"/>
              </a:rPr>
              <a:t> ASP.NET Pipeline</a:t>
            </a:r>
          </a:p>
          <a:p>
            <a:pPr algn="r"/>
            <a:r>
              <a:rPr lang="en-US" b="0">
                <a:latin typeface="Arial" charset="0"/>
              </a:rPr>
              <a:t> Basic HTTP</a:t>
            </a:r>
          </a:p>
          <a:p>
            <a:pPr algn="r"/>
            <a:r>
              <a:rPr lang="en-US" b="0">
                <a:latin typeface="Arial" charset="0"/>
              </a:rPr>
              <a:t>Design Patterns</a:t>
            </a:r>
          </a:p>
          <a:p>
            <a:pPr algn="r"/>
            <a:endParaRPr lang="en-US" b="0">
              <a:latin typeface="Arial" charset="0"/>
            </a:endParaRPr>
          </a:p>
          <a:p>
            <a:pPr algn="r"/>
            <a:r>
              <a:rPr lang="en-US" b="0">
                <a:solidFill>
                  <a:srgbClr val="999999"/>
                </a:solidFill>
                <a:latin typeface="Arial" charset="0"/>
              </a:rPr>
              <a:t>Level:</a:t>
            </a:r>
            <a:r>
              <a:rPr lang="en-US" b="0">
                <a:latin typeface="Arial" charset="0"/>
              </a:rPr>
              <a:t> Intermediate</a:t>
            </a:r>
            <a:endParaRPr lang="en-US" b="0" i="1">
              <a:latin typeface="Arial" charset="0"/>
            </a:endParaRPr>
          </a:p>
          <a:p>
            <a:endParaRPr 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the Zen of ASP.NET?</a:t>
            </a:r>
          </a:p>
        </p:txBody>
      </p:sp>
      <p:cxnSp>
        <p:nvCxnSpPr>
          <p:cNvPr id="921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2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2374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Take away points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It’s just an IHttpHandler at the core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My code had to “intimately” know pieces of the “view”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all the pieces can setup for automated testing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0243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10244" name="Picture 2" descr="C:\Users\javier\Desktop\google_mvc_sear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1193800"/>
            <a:ext cx="77692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126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11268" name="Picture 2" descr="C:\Users\javier\Desktop\google_mvc_search_resul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1193800"/>
            <a:ext cx="77692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2291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Model-View-Controller (MVC) Pattern</a:t>
            </a:r>
          </a:p>
          <a:p>
            <a:r>
              <a:rPr lang="en-US" smtClean="0"/>
              <a:t>First described in 1979 by Trygve Reenskaug</a:t>
            </a:r>
          </a:p>
          <a:p>
            <a:r>
              <a:rPr lang="en-US" smtClean="0"/>
              <a:t>Described in depth in the influential paper </a:t>
            </a:r>
            <a:r>
              <a:rPr lang="en-US" b="1" smtClean="0"/>
              <a:t>Applications Programming in Smalltalk-80: How to use Model-View-Controller</a:t>
            </a:r>
            <a:endParaRPr lang="en-US" smtClean="0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198813" y="43942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andara" pitchFamily="34" charset="0"/>
              </a:rPr>
              <a:t>http://en.wikipedia.org/wiki/mode-view-controller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331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1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Controller</a:t>
            </a:r>
          </a:p>
          <a:p>
            <a:pPr lvl="1"/>
            <a:r>
              <a:rPr lang="en-US" smtClean="0"/>
              <a:t>Brains behind the operation</a:t>
            </a:r>
          </a:p>
          <a:p>
            <a:pPr lvl="1"/>
            <a:r>
              <a:rPr lang="en-US" smtClean="0"/>
              <a:t>Picks which view to use</a:t>
            </a:r>
          </a:p>
          <a:p>
            <a:pPr lvl="1"/>
            <a:r>
              <a:rPr lang="en-US" smtClean="0"/>
              <a:t>Picks which data to pass to the view</a:t>
            </a:r>
          </a:p>
          <a:p>
            <a:pPr lvl="1"/>
            <a:r>
              <a:rPr lang="en-US" smtClean="0"/>
              <a:t>Maps straight URL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b="1" smtClean="0"/>
              <a:t>GET</a:t>
            </a:r>
            <a:r>
              <a:rPr lang="en-US" smtClean="0"/>
              <a:t> my.com/person/15</a:t>
            </a:r>
          </a:p>
          <a:p>
            <a:pPr lvl="1"/>
            <a:r>
              <a:rPr lang="en-US" b="1" smtClean="0"/>
              <a:t>POST</a:t>
            </a:r>
            <a:r>
              <a:rPr lang="en-US" smtClean="0"/>
              <a:t> my.com/person/update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433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View</a:t>
            </a:r>
          </a:p>
          <a:p>
            <a:pPr lvl="1"/>
            <a:r>
              <a:rPr lang="en-US" smtClean="0"/>
              <a:t>Represents how the “data” is “interpreted”</a:t>
            </a:r>
          </a:p>
          <a:p>
            <a:pPr lvl="1"/>
            <a:r>
              <a:rPr lang="en-US" smtClean="0"/>
              <a:t>Typically associated with HTML.</a:t>
            </a:r>
          </a:p>
          <a:p>
            <a:pPr lvl="1"/>
            <a:r>
              <a:rPr lang="en-US" smtClean="0"/>
              <a:t>Can be many other types of markup (XAML,XML,RSS,ATOM, etc.)</a:t>
            </a:r>
          </a:p>
          <a:p>
            <a:pPr lvl="1"/>
            <a:r>
              <a:rPr lang="en-US" smtClean="0"/>
              <a:t>Can be javascript/ecmascript (JSON)</a:t>
            </a:r>
          </a:p>
          <a:p>
            <a:pPr lvl="1"/>
            <a:r>
              <a:rPr lang="en-US" smtClean="0"/>
              <a:t>Can be binary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5363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6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Model</a:t>
            </a:r>
          </a:p>
          <a:p>
            <a:pPr lvl="1"/>
            <a:r>
              <a:rPr lang="en-US" smtClean="0"/>
              <a:t>Core of your application (or part of it)</a:t>
            </a:r>
          </a:p>
          <a:p>
            <a:pPr lvl="1"/>
            <a:r>
              <a:rPr lang="en-US" smtClean="0"/>
              <a:t>Can encapsulate “data”, “logic” for the application</a:t>
            </a:r>
          </a:p>
          <a:p>
            <a:pPr lvl="1"/>
            <a:r>
              <a:rPr lang="en-US" smtClean="0"/>
              <a:t>Is unaware of application context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Person p = new Person();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638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5" name="Picture 2" descr="C:\Users\javier\Desktop\mv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9650" y="1778000"/>
            <a:ext cx="45847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648200" y="5257800"/>
            <a:ext cx="3763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http://www.clientjava.com/blog/images/mvc.png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7411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429000" y="5257800"/>
            <a:ext cx="5561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http://java.sun.com/blueprints/patterns/images/mvc-structure-generic.gif</a:t>
            </a:r>
          </a:p>
        </p:txBody>
      </p:sp>
      <p:pic>
        <p:nvPicPr>
          <p:cNvPr id="6" name="Picture 2" descr="C:\Users\javier\Desktop\mvc-structure-generic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95438"/>
            <a:ext cx="52387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843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3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Loose coupling and little overlap</a:t>
            </a:r>
          </a:p>
          <a:p>
            <a:pPr lvl="1"/>
            <a:r>
              <a:rPr lang="en-US" dirty="0" smtClean="0"/>
              <a:t>A concern is any piece of interest or focus in a program</a:t>
            </a:r>
          </a:p>
          <a:p>
            <a:r>
              <a:rPr lang="en-US" dirty="0" smtClean="0"/>
              <a:t>Single Responsibility</a:t>
            </a:r>
          </a:p>
          <a:p>
            <a:pPr lvl="1"/>
            <a:r>
              <a:rPr lang="en-US" dirty="0" smtClean="0"/>
              <a:t>One piece of the pattern focuses on delivering just ONE thing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50593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What is the Zen of ASP.NET?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is this “MVC” thing?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MVC on ASP.NET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ASP.NET MVC </a:t>
            </a:r>
            <a:r>
              <a:rPr lang="en-US" dirty="0" smtClean="0"/>
              <a:t>Overview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MonoRail</a:t>
            </a:r>
            <a:r>
              <a:rPr lang="en-US" dirty="0" smtClean="0"/>
              <a:t> </a:t>
            </a:r>
            <a:r>
              <a:rPr lang="en-US" dirty="0" smtClean="0"/>
              <a:t>Overview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Recap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Questions</a:t>
            </a:r>
            <a:endParaRPr lang="en-US" sz="19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685800" y="990600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1945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It’s easy to see the “what’s” and the “how’s” of your application</a:t>
            </a:r>
          </a:p>
          <a:p>
            <a:r>
              <a:rPr lang="en-US" dirty="0" smtClean="0"/>
              <a:t>Light Objects</a:t>
            </a:r>
          </a:p>
          <a:p>
            <a:pPr lvl="1"/>
            <a:r>
              <a:rPr lang="en-US" dirty="0" smtClean="0"/>
              <a:t>Less likely for your application to suffer from “code bloat”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this “MVC” thing?</a:t>
            </a:r>
          </a:p>
        </p:txBody>
      </p:sp>
      <p:cxnSp>
        <p:nvCxnSpPr>
          <p:cNvPr id="20483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Transparency</a:t>
            </a:r>
          </a:p>
          <a:p>
            <a:pPr lvl="1"/>
            <a:r>
              <a:rPr lang="en-US" smtClean="0"/>
              <a:t>It’s easy to see the “what’s” and the “how’s” of your application</a:t>
            </a:r>
          </a:p>
          <a:p>
            <a:r>
              <a:rPr lang="en-US" smtClean="0"/>
              <a:t>Light Objects</a:t>
            </a:r>
          </a:p>
          <a:p>
            <a:pPr lvl="1"/>
            <a:r>
              <a:rPr lang="en-US" smtClean="0"/>
              <a:t>Less likely for your application to suffer from “code bloat”</a:t>
            </a:r>
          </a:p>
          <a:p>
            <a:r>
              <a:rPr lang="en-US" smtClean="0"/>
              <a:t>All of these pieces yield a system that is</a:t>
            </a:r>
          </a:p>
          <a:p>
            <a:pPr lvl="1"/>
            <a:r>
              <a:rPr lang="en-US" smtClean="0"/>
              <a:t>Componentized</a:t>
            </a:r>
          </a:p>
          <a:p>
            <a:pPr lvl="1"/>
            <a:r>
              <a:rPr lang="en-US" smtClean="0"/>
              <a:t>Testable</a:t>
            </a:r>
          </a:p>
          <a:p>
            <a:pPr lvl="1"/>
            <a:r>
              <a:rPr lang="en-US" smtClean="0"/>
              <a:t>Maintainable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MVC On ASP.NET</a:t>
            </a:r>
          </a:p>
        </p:txBody>
      </p:sp>
      <p:cxnSp>
        <p:nvCxnSpPr>
          <p:cNvPr id="2150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MonoRail</a:t>
            </a:r>
            <a:endParaRPr lang="en-US" dirty="0" smtClean="0"/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Built on .NET 2.0</a:t>
            </a:r>
          </a:p>
          <a:p>
            <a:pPr lvl="1"/>
            <a:r>
              <a:rPr lang="en-US" dirty="0" smtClean="0"/>
              <a:t>Parallels Rails or </a:t>
            </a:r>
            <a:r>
              <a:rPr lang="en-US" dirty="0" err="1" smtClean="0"/>
              <a:t>SpringMVC</a:t>
            </a:r>
            <a:endParaRPr lang="en-US" dirty="0" smtClean="0"/>
          </a:p>
          <a:p>
            <a:pPr lvl="1"/>
            <a:r>
              <a:rPr lang="en-US" dirty="0" smtClean="0"/>
              <a:t>Uses other open source projects</a:t>
            </a:r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Developed by Microsoft</a:t>
            </a:r>
          </a:p>
          <a:p>
            <a:pPr lvl="1"/>
            <a:r>
              <a:rPr lang="en-US" dirty="0" smtClean="0"/>
              <a:t>Built on .NET 3.5</a:t>
            </a:r>
          </a:p>
          <a:p>
            <a:pPr lvl="1"/>
            <a:r>
              <a:rPr lang="en-US" dirty="0" smtClean="0"/>
              <a:t>Currently under development</a:t>
            </a:r>
          </a:p>
        </p:txBody>
      </p:sp>
      <p:pic>
        <p:nvPicPr>
          <p:cNvPr id="21509" name="Picture 2" descr="C:\Users\javier\Desktop\mr_raw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609725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2" descr="C:\Users\javier\Desktop\asp_net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3790950"/>
            <a:ext cx="188595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ASP.NET MVC Overview</a:t>
            </a:r>
          </a:p>
        </p:txBody>
      </p:sp>
      <p:cxnSp>
        <p:nvCxnSpPr>
          <p:cNvPr id="2457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Alternate request model from WebForms</a:t>
            </a:r>
          </a:p>
          <a:p>
            <a:pPr lvl="1"/>
            <a:r>
              <a:rPr lang="en-US" smtClean="0">
                <a:hlinkClick r:id="rId3"/>
              </a:rPr>
              <a:t>http://www.asp.net/mvc</a:t>
            </a:r>
            <a:endParaRPr lang="en-US" smtClean="0"/>
          </a:p>
          <a:p>
            <a:r>
              <a:rPr lang="en-US" smtClean="0"/>
              <a:t>Car vs. Motorcycle</a:t>
            </a:r>
          </a:p>
          <a:p>
            <a:r>
              <a:rPr lang="en-US" smtClean="0"/>
              <a:t>Uses these components by default</a:t>
            </a:r>
          </a:p>
          <a:p>
            <a:pPr lvl="1"/>
            <a:r>
              <a:rPr lang="en-US" smtClean="0"/>
              <a:t>Routing</a:t>
            </a:r>
          </a:p>
          <a:p>
            <a:pPr lvl="1"/>
            <a:r>
              <a:rPr lang="en-US" smtClean="0"/>
              <a:t>Master Pages</a:t>
            </a:r>
          </a:p>
          <a:p>
            <a:pPr lvl="1"/>
            <a:r>
              <a:rPr lang="en-US" smtClean="0"/>
              <a:t>ASP.NET WebForm View Engine</a:t>
            </a:r>
          </a:p>
        </p:txBody>
      </p:sp>
      <p:pic>
        <p:nvPicPr>
          <p:cNvPr id="24581" name="Picture 2" descr="C:\Users\javier\Desktop\asp_net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4300" y="5127625"/>
            <a:ext cx="1885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Demo</a:t>
            </a:r>
          </a:p>
        </p:txBody>
      </p:sp>
      <p:cxnSp>
        <p:nvCxnSpPr>
          <p:cNvPr id="25603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Experiencing ASP.NET MVC</a:t>
            </a:r>
          </a:p>
        </p:txBody>
      </p:sp>
      <p:pic>
        <p:nvPicPr>
          <p:cNvPr id="25605" name="Picture 2" descr="C:\Users\javier\Desktop\asp_net_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9025" y="3935413"/>
            <a:ext cx="1885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err="1" smtClean="0"/>
              <a:t>MonoRail</a:t>
            </a:r>
            <a:r>
              <a:rPr lang="en-US" dirty="0" smtClean="0"/>
              <a:t> Overview</a:t>
            </a:r>
          </a:p>
        </p:txBody>
      </p:sp>
      <p:cxnSp>
        <p:nvCxnSpPr>
          <p:cNvPr id="22531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Part of the Castle Project</a:t>
            </a:r>
          </a:p>
          <a:p>
            <a:pPr lvl="1"/>
            <a:r>
              <a:rPr lang="en-US" smtClean="0">
                <a:hlinkClick r:id="rId3"/>
              </a:rPr>
              <a:t>http://www.castleproject.org/MonoRail/</a:t>
            </a: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Uses these components by default</a:t>
            </a:r>
          </a:p>
          <a:p>
            <a:pPr lvl="1"/>
            <a:r>
              <a:rPr lang="en-US" smtClean="0"/>
              <a:t>Action Pack – Data Access</a:t>
            </a:r>
          </a:p>
          <a:p>
            <a:pPr lvl="1"/>
            <a:r>
              <a:rPr lang="en-US" smtClean="0"/>
              <a:t>Castle Windsor – Component instantiation </a:t>
            </a:r>
          </a:p>
          <a:p>
            <a:pPr lvl="1"/>
            <a:r>
              <a:rPr lang="en-US" smtClean="0"/>
              <a:t>NVelocity – View generation</a:t>
            </a:r>
          </a:p>
        </p:txBody>
      </p:sp>
      <p:pic>
        <p:nvPicPr>
          <p:cNvPr id="22533" name="Picture 2" descr="C:\Users\javier\Desktop\ar_raw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9663" y="5165725"/>
            <a:ext cx="18288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2" descr="C:\Users\javier\Desktop\windsor_rawlogo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9613" y="5165725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2" descr="C:\Users\javier\Desktop\castleinabox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96038" y="1352550"/>
            <a:ext cx="18192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Demo</a:t>
            </a:r>
          </a:p>
        </p:txBody>
      </p:sp>
      <p:cxnSp>
        <p:nvCxnSpPr>
          <p:cNvPr id="2355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5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Experiencing MonoRail</a:t>
            </a:r>
          </a:p>
        </p:txBody>
      </p:sp>
      <p:pic>
        <p:nvPicPr>
          <p:cNvPr id="23557" name="Picture 2" descr="C:\Users\javier\Desktop\mr_raw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2363" y="4056063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Recap</a:t>
            </a:r>
          </a:p>
        </p:txBody>
      </p:sp>
      <p:cxnSp>
        <p:nvCxnSpPr>
          <p:cNvPr id="2662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2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MVC is a pattern, not a technology</a:t>
            </a:r>
          </a:p>
          <a:p>
            <a:r>
              <a:rPr lang="en-US" smtClean="0"/>
              <a:t>It’s YOUR choice to use</a:t>
            </a:r>
          </a:p>
          <a:p>
            <a:r>
              <a:rPr lang="en-US" smtClean="0"/>
              <a:t>Gives you more control and less coupling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Recap</a:t>
            </a:r>
          </a:p>
        </p:txBody>
      </p:sp>
      <p:cxnSp>
        <p:nvCxnSpPr>
          <p:cNvPr id="27651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Closer to the HTTP “metal”</a:t>
            </a:r>
          </a:p>
          <a:p>
            <a:r>
              <a:rPr lang="en-US" smtClean="0"/>
              <a:t>Out of the box:</a:t>
            </a:r>
          </a:p>
          <a:p>
            <a:pPr lvl="1"/>
            <a:r>
              <a:rPr lang="en-US" smtClean="0"/>
              <a:t>Separation of Concerns</a:t>
            </a:r>
          </a:p>
          <a:p>
            <a:pPr lvl="1"/>
            <a:r>
              <a:rPr lang="en-US" smtClean="0"/>
              <a:t>Single Responsibility</a:t>
            </a:r>
          </a:p>
          <a:p>
            <a:pPr lvl="1"/>
            <a:r>
              <a:rPr lang="en-US" smtClean="0"/>
              <a:t>Transparency</a:t>
            </a:r>
          </a:p>
          <a:p>
            <a:pPr lvl="1"/>
            <a:r>
              <a:rPr lang="en-US" smtClean="0"/>
              <a:t>Light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  <p:cxnSp>
        <p:nvCxnSpPr>
          <p:cNvPr id="2867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ASP.NET != WebForms</a:t>
            </a:r>
          </a:p>
          <a:p>
            <a:pPr>
              <a:lnSpc>
                <a:spcPct val="90000"/>
              </a:lnSpc>
            </a:pPr>
            <a:r>
              <a:rPr lang="en-US" smtClean="0"/>
              <a:t>Alternatives are good!</a:t>
            </a:r>
          </a:p>
          <a:p>
            <a:pPr>
              <a:lnSpc>
                <a:spcPct val="90000"/>
              </a:lnSpc>
            </a:pPr>
            <a:r>
              <a:rPr lang="en-US" smtClean="0"/>
              <a:t>You HAVE choices</a:t>
            </a:r>
          </a:p>
          <a:p>
            <a:pPr>
              <a:lnSpc>
                <a:spcPct val="90000"/>
              </a:lnSpc>
            </a:pPr>
            <a:r>
              <a:rPr lang="en-US" smtClean="0"/>
              <a:t>MVC = {Pattern, Approach}</a:t>
            </a:r>
          </a:p>
          <a:p>
            <a:pPr>
              <a:lnSpc>
                <a:spcPct val="90000"/>
              </a:lnSpc>
            </a:pPr>
            <a:r>
              <a:rPr lang="en-US" smtClean="0"/>
              <a:t>MVC != Technology</a:t>
            </a:r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762000" y="914400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Thank You!</a:t>
            </a:r>
          </a:p>
        </p:txBody>
      </p:sp>
      <p:cxnSp>
        <p:nvCxnSpPr>
          <p:cNvPr id="2969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Email</a:t>
            </a:r>
          </a:p>
          <a:p>
            <a:pPr lvl="1"/>
            <a:r>
              <a:rPr lang="en-US" smtClean="0"/>
              <a:t>javier@lozanotek.com</a:t>
            </a:r>
          </a:p>
          <a:p>
            <a:r>
              <a:rPr lang="en-US" smtClean="0"/>
              <a:t>Blog</a:t>
            </a:r>
          </a:p>
          <a:p>
            <a:pPr lvl="1"/>
            <a:r>
              <a:rPr lang="en-US" smtClean="0"/>
              <a:t>http://blog.lozanotek.com</a:t>
            </a:r>
          </a:p>
          <a:p>
            <a:r>
              <a:rPr lang="en-US" smtClean="0"/>
              <a:t>Twitter</a:t>
            </a:r>
          </a:p>
          <a:p>
            <a:pPr lvl="1"/>
            <a:r>
              <a:rPr lang="en-US" smtClean="0"/>
              <a:t>http://twitter.com/lozanotek</a:t>
            </a:r>
          </a:p>
          <a:p>
            <a:r>
              <a:rPr lang="en-US" smtClean="0"/>
              <a:t>Code</a:t>
            </a:r>
          </a:p>
          <a:p>
            <a:pPr lvl="1"/>
            <a:r>
              <a:rPr lang="en-US" smtClean="0"/>
              <a:t>http://code.google.com/p/jglozano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Who am I?</a:t>
            </a:r>
          </a:p>
        </p:txBody>
      </p:sp>
      <p:cxnSp>
        <p:nvCxnSpPr>
          <p:cNvPr id="409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 ASP.NET MVP</a:t>
            </a:r>
          </a:p>
          <a:p>
            <a:pPr>
              <a:lnSpc>
                <a:spcPct val="90000"/>
              </a:lnSpc>
            </a:pPr>
            <a:r>
              <a:rPr lang="en-US" smtClean="0"/>
              <a:t> ASP Insider</a:t>
            </a:r>
          </a:p>
          <a:p>
            <a:pPr>
              <a:lnSpc>
                <a:spcPct val="90000"/>
              </a:lnSpc>
            </a:pPr>
            <a:r>
              <a:rPr lang="en-US" smtClean="0"/>
              <a:t> MCSD.NET</a:t>
            </a:r>
          </a:p>
          <a:p>
            <a:pPr>
              <a:lnSpc>
                <a:spcPct val="90000"/>
              </a:lnSpc>
            </a:pPr>
            <a:r>
              <a:rPr lang="en-US" smtClean="0"/>
              <a:t> Senior Developer</a:t>
            </a:r>
          </a:p>
          <a:p>
            <a:pPr>
              <a:lnSpc>
                <a:spcPct val="90000"/>
              </a:lnSpc>
            </a:pPr>
            <a:r>
              <a:rPr lang="en-US" smtClean="0"/>
              <a:t> User Group Leader</a:t>
            </a:r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6825" y="437515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4575" y="3254375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2" descr="C:\Users\javier\Pictures\mvp_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9775" y="2268538"/>
            <a:ext cx="11715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07200" y="1500188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Contact Info</a:t>
            </a:r>
            <a:endParaRPr lang="en-US" dirty="0" smtClean="0"/>
          </a:p>
        </p:txBody>
      </p:sp>
      <p:cxnSp>
        <p:nvCxnSpPr>
          <p:cNvPr id="29699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Email</a:t>
            </a:r>
          </a:p>
          <a:p>
            <a:pPr lvl="1"/>
            <a:r>
              <a:rPr lang="en-US" smtClean="0"/>
              <a:t>javier@lozanotek.com</a:t>
            </a:r>
          </a:p>
          <a:p>
            <a:r>
              <a:rPr lang="en-US" smtClean="0"/>
              <a:t>Blog</a:t>
            </a:r>
          </a:p>
          <a:p>
            <a:pPr lvl="1"/>
            <a:r>
              <a:rPr lang="en-US" smtClean="0"/>
              <a:t>http://blog.lozanotek.com</a:t>
            </a:r>
          </a:p>
          <a:p>
            <a:r>
              <a:rPr lang="en-US" smtClean="0"/>
              <a:t>Twitter</a:t>
            </a:r>
          </a:p>
          <a:p>
            <a:pPr lvl="1"/>
            <a:r>
              <a:rPr lang="en-US" smtClean="0"/>
              <a:t>http://twitter.com/lozanotek</a:t>
            </a:r>
          </a:p>
          <a:p>
            <a:r>
              <a:rPr lang="en-US" smtClean="0"/>
              <a:t>Code</a:t>
            </a:r>
          </a:p>
          <a:p>
            <a:pPr lvl="1"/>
            <a:r>
              <a:rPr lang="en-US" smtClean="0"/>
              <a:t>http://code.google.com/p/jglozano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define Zen</a:t>
            </a:r>
          </a:p>
        </p:txBody>
      </p:sp>
      <p:cxnSp>
        <p:nvCxnSpPr>
          <p:cNvPr id="5123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482725" y="1771650"/>
            <a:ext cx="679132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>
                <a:latin typeface="Tahoma" pitchFamily="-64" charset="0"/>
              </a:rPr>
              <a:t>“</a:t>
            </a:r>
            <a:r>
              <a:rPr lang="en-US" sz="2600" b="0" i="1">
                <a:latin typeface="Tahoma" pitchFamily="-64" charset="0"/>
              </a:rPr>
              <a:t>…emphasis on mindful acceptance of the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present moment, spontaneous action,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and letting go of self-conscious,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judgmental thinking.”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58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andara" pitchFamily="34" charset="0"/>
              </a:rPr>
              <a:t>http://en.wikipedia.org/wiki/zen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the Zen of ASP.NET?</a:t>
            </a:r>
          </a:p>
        </p:txBody>
      </p:sp>
      <p:cxnSp>
        <p:nvCxnSpPr>
          <p:cNvPr id="6147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ASP.NET is a platform, not a framework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Provider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Caching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Master 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Session State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Page/Control Lifecycle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AJAX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etc.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What is the Zen of ASP.NET?</a:t>
            </a:r>
          </a:p>
        </p:txBody>
      </p:sp>
      <p:cxnSp>
        <p:nvCxnSpPr>
          <p:cNvPr id="7171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7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2374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At the end of the day, it’s all about: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IHttpHandler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IHttpHandlerFactory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IHttpModule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HttpApplication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HttpRuntime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HttpContext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Demo</a:t>
            </a:r>
          </a:p>
        </p:txBody>
      </p:sp>
      <p:cxnSp>
        <p:nvCxnSpPr>
          <p:cNvPr id="8195" name="AutoShape 6"/>
          <p:cNvCxnSpPr>
            <a:cxnSpLocks noChangeShapeType="1"/>
          </p:cNvCxnSpPr>
          <p:nvPr/>
        </p:nvCxnSpPr>
        <p:spPr bwMode="auto">
          <a:xfrm>
            <a:off x="604838" y="1019175"/>
            <a:ext cx="7748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Experiencing the Zen of ASP.NET</a:t>
            </a:r>
          </a:p>
        </p:txBody>
      </p:sp>
      <p:pic>
        <p:nvPicPr>
          <p:cNvPr id="8197" name="Picture 2" descr="C:\Users\javier\Desktop\aspnet_zen_thu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8088" y="3990975"/>
            <a:ext cx="16478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LV08_Speaker_title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Office Them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Console" pitchFamily="6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Console" pitchFamily="6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SLV08_Speaker_cont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Office Them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Console" pitchFamily="6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Console" pitchFamily="6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TMLV08_slides_v2.ppt</Template>
  <TotalTime>34</TotalTime>
  <Words>1701</Words>
  <Application>Microsoft PowerPoint</Application>
  <PresentationFormat>On-screen Show (4:3)</PresentationFormat>
  <Paragraphs>296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VSLV08_Speaker_title</vt:lpstr>
      <vt:lpstr>VSLV08_Speaker_cont</vt:lpstr>
      <vt:lpstr>The Zen of ASP.NET and MVC</vt:lpstr>
      <vt:lpstr>Agenda</vt:lpstr>
      <vt:lpstr>Goals</vt:lpstr>
      <vt:lpstr>Who am I?</vt:lpstr>
      <vt:lpstr>Contact Info</vt:lpstr>
      <vt:lpstr>define Zen</vt:lpstr>
      <vt:lpstr>What is the Zen of ASP.NET?</vt:lpstr>
      <vt:lpstr>What is the Zen of ASP.NET?</vt:lpstr>
      <vt:lpstr>Demo</vt:lpstr>
      <vt:lpstr>What is the Zen of ASP.NET?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MVC On ASP.NET</vt:lpstr>
      <vt:lpstr>ASP.NET MVC Overview</vt:lpstr>
      <vt:lpstr>Demo</vt:lpstr>
      <vt:lpstr>MonoRail Overview</vt:lpstr>
      <vt:lpstr>Demo</vt:lpstr>
      <vt:lpstr>Recap</vt:lpstr>
      <vt:lpstr>Recap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Sheila Brennan</dc:creator>
  <cp:lastModifiedBy>Javier Lozano</cp:lastModifiedBy>
  <cp:revision>11</cp:revision>
  <dcterms:created xsi:type="dcterms:W3CDTF">2008-07-01T22:36:15Z</dcterms:created>
  <dcterms:modified xsi:type="dcterms:W3CDTF">2008-09-14T20:20:18Z</dcterms:modified>
</cp:coreProperties>
</file>