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Seminar -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32883-DBF1-4B11-A3EF-8BE56DDF49A3}" type="datetimeFigureOut">
              <a:rPr lang="en-US" smtClean="0"/>
              <a:pPr/>
              <a:t>7/5/2009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Imagetek, Inc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B90B9-F7E5-46F1-9818-84D66A8D6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D20C7F-5DBA-4770-B1B7-108DB9458B52}" type="datetimeFigureOut">
              <a:rPr lang="en-US"/>
              <a:pPr>
                <a:defRPr/>
              </a:pPr>
              <a:t>7/5/2009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2E45DC8-0A6D-40FB-999F-A95AD3595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4DF2B-BC2B-4E31-B25B-6DE09CDE25B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4278313"/>
            <a:ext cx="5978525" cy="4592637"/>
          </a:xfrm>
          <a:noFill/>
          <a:ln/>
        </p:spPr>
        <p:txBody>
          <a:bodyPr lIns="92614" tIns="47092" rIns="92614" bIns="47092"/>
          <a:lstStyle/>
          <a:p>
            <a:pPr eaLnBrk="1" hangingPunct="1"/>
            <a:endParaRPr lang="en-US" smtClean="0"/>
          </a:p>
        </p:txBody>
      </p:sp>
      <p:sp>
        <p:nvSpPr>
          <p:cNvPr id="31750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blackWhite">
          <a:xfrm>
            <a:off x="1100138" y="676275"/>
            <a:ext cx="4605337" cy="3452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46F145-08DC-40E5-BB4F-50DF75204D1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8A4A7-6B87-4B49-9746-7F3332D26A7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34D91-0714-4A4A-9F6A-3E30EE85921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7450D3-7EF5-4795-8310-B028D05231C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E76C93-7514-4209-B693-2E1F7C85090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DCA77-7620-4A9A-B6C4-3CBAE9B1726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7770D-3853-4954-954E-70A3284320F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6A80C-1C20-458C-92FE-5B7618DC87C3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4CAA8A-4F43-4D38-96BF-420151815E2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A85223-41BC-4510-B9CD-CE66B50AE39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B3545-4029-44B3-A9F9-759A41CA030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92CE76-A53A-4999-96B2-B8CA0A2A366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91D27-E05B-40A8-841F-49C94A5D07E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0A1AF-918F-41FD-9F28-C74CDDD35B8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7A3780-1C73-4FDB-BBA9-6BB2F7BA25D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94D8F1-68CD-41D4-917D-521BF152B34F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34EE2E-407F-4912-9A8B-F6A0A898F62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EBB873-8E70-489E-B3A1-B184401FE13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C0BD8C-A1B0-4892-8DC8-76E8C5D78EC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F4A15-7DBE-4AC4-9825-03A5FC7F73F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9380D-09D6-460B-83D9-CCA835F136FB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B4EE1-216F-41C1-A891-808C478F506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7BCD5-B649-4532-82F5-305951739B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69C9FD-B728-4F36-9336-E4051B0C3AA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E829A-6F07-433E-94BB-95F43B934A5A}" type="datetimeFigureOut">
              <a:rPr lang="en-US"/>
              <a:pPr>
                <a:defRPr/>
              </a:pPr>
              <a:t>7/5/2009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D7748-47D3-46B9-BE11-3B5364C7E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395288"/>
            <a:ext cx="781367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79EE2-6DE8-4240-8212-A5AD350C8D34}" type="datetimeFigureOut">
              <a:rPr lang="en-US"/>
              <a:pPr>
                <a:defRPr/>
              </a:pPr>
              <a:t>7/5/2009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72493-F801-40C5-ACFE-72A777C24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DFC02-1D47-4313-A5F6-9B55B39267AE}" type="datetimeFigureOut">
              <a:rPr lang="en-US"/>
              <a:pPr>
                <a:defRPr/>
              </a:pPr>
              <a:t>7/5/2009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CABF6-7801-4D67-BBDA-3AB58FF47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52E83-E1DA-447F-9774-BAADF32CC16B}" type="datetimeFigureOut">
              <a:rPr lang="en-US"/>
              <a:pPr>
                <a:defRPr/>
              </a:pPr>
              <a:t>7/5/2009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418B4-D684-4C1D-B06E-CB9742244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6D0FD-DEBF-43AE-8085-81D2DD9966A6}" type="datetimeFigureOut">
              <a:rPr lang="en-US"/>
              <a:pPr>
                <a:defRPr/>
              </a:pPr>
              <a:t>7/5/2009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80D93-4908-404B-84FD-2AD57C5D0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47098-8E49-402C-9BA8-23891FB0EEDA}" type="datetimeFigureOut">
              <a:rPr lang="en-US"/>
              <a:pPr>
                <a:defRPr/>
              </a:pPr>
              <a:t>7/5/2009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5BC6C-1C43-489D-BE5E-5BF262BDE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A3785-5B11-483D-99F3-B16736C98755}" type="datetimeFigureOut">
              <a:rPr lang="en-US"/>
              <a:pPr>
                <a:defRPr/>
              </a:pPr>
              <a:t>7/5/2009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05BA7-A9E3-4CA5-A7A3-7FB4F39AF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667000"/>
            <a:ext cx="3008313" cy="3459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C9C1D-40EF-4B2C-8061-C95AA55E3A9A}" type="datetimeFigureOut">
              <a:rPr lang="en-US"/>
              <a:pPr>
                <a:defRPr/>
              </a:pPr>
              <a:t>7/5/2009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61843-3836-44A8-94D9-89EC66EE1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57400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03847-F111-4754-9A44-96A92701C7A6}" type="datetimeFigureOut">
              <a:rPr lang="en-US"/>
              <a:pPr>
                <a:defRPr/>
              </a:pPr>
              <a:t>7/5/2009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B4F7B-C7A1-42CD-87E5-8BD026A80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C2769BD-07A2-46AC-88D3-0AE43EDBB935}" type="datetimeFigureOut">
              <a:rPr lang="en-US"/>
              <a:pPr>
                <a:defRPr/>
              </a:pPr>
              <a:t>7/5/2009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198FBCA-E688-4077-B314-2A872CD54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MonoRail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36613" y="2438400"/>
            <a:ext cx="77739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1295400" y="1763713"/>
            <a:ext cx="7308851" cy="1284287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smtClean="0"/>
              <a:t>The Zen of ASP.NET and MVC</a:t>
            </a:r>
            <a:endParaRPr lang="en-US" dirty="0" smtClean="0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556125" y="3506788"/>
            <a:ext cx="39878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000" b="1" dirty="0">
                <a:latin typeface="Arial" charset="0"/>
              </a:rPr>
              <a:t>Javier </a:t>
            </a:r>
            <a:r>
              <a:rPr lang="en-US" sz="2000" b="1" dirty="0" smtClean="0">
                <a:latin typeface="Arial" charset="0"/>
              </a:rPr>
              <a:t>Lozano</a:t>
            </a:r>
            <a:endParaRPr lang="en-US" b="1" dirty="0">
              <a:solidFill>
                <a:srgbClr val="FF3300"/>
              </a:solidFill>
              <a:latin typeface="Arial" charset="0"/>
            </a:endParaRPr>
          </a:p>
          <a:p>
            <a:pPr algn="r" eaLnBrk="1" hangingPunct="1">
              <a:defRPr/>
            </a:pPr>
            <a:r>
              <a:rPr lang="en-US" dirty="0" err="1" smtClean="0"/>
              <a:t>e</a:t>
            </a:r>
            <a:r>
              <a:rPr lang="en-US" dirty="0" err="1" smtClean="0"/>
              <a:t>dgecase</a:t>
            </a:r>
            <a:r>
              <a:rPr lang="en-US" dirty="0" smtClean="0"/>
              <a:t> software</a:t>
            </a:r>
            <a:endParaRPr lang="en-US" dirty="0">
              <a:latin typeface="Arial" charset="0"/>
            </a:endParaRPr>
          </a:p>
          <a:p>
            <a:pPr eaLnBrk="1" hangingPunct="1">
              <a:defRPr/>
            </a:pPr>
            <a:endParaRPr lang="en-US" sz="1400" b="0" dirty="0">
              <a:latin typeface="Times New Roman" pitchFamily="-64" charset="0"/>
            </a:endParaRPr>
          </a:p>
          <a:p>
            <a:pPr eaLnBrk="1" hangingPunct="1">
              <a:defRPr/>
            </a:pPr>
            <a:endParaRPr lang="en-US" sz="1400" b="0" dirty="0">
              <a:latin typeface="Times New Roman" pitchFamily="-64" charset="0"/>
            </a:endParaRPr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3360738" y="4667250"/>
            <a:ext cx="5132387" cy="209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b="0" dirty="0">
                <a:latin typeface="Arial" charset="0"/>
              </a:rPr>
              <a:t>Pre-requisites for this presentation:</a:t>
            </a:r>
          </a:p>
          <a:p>
            <a:pPr algn="r"/>
            <a:endParaRPr lang="en-US" b="0" dirty="0">
              <a:latin typeface="Arial" charset="0"/>
            </a:endParaRPr>
          </a:p>
          <a:p>
            <a:pPr algn="r"/>
            <a:r>
              <a:rPr lang="en-US" b="0" dirty="0">
                <a:latin typeface="Arial" charset="0"/>
              </a:rPr>
              <a:t> ASP.NET Pipeline</a:t>
            </a:r>
          </a:p>
          <a:p>
            <a:pPr algn="r"/>
            <a:r>
              <a:rPr lang="en-US" b="0" dirty="0">
                <a:latin typeface="Arial" charset="0"/>
              </a:rPr>
              <a:t> Basic HTTP</a:t>
            </a:r>
          </a:p>
          <a:p>
            <a:pPr algn="r"/>
            <a:r>
              <a:rPr lang="en-US" b="0" dirty="0">
                <a:latin typeface="Arial" charset="0"/>
              </a:rPr>
              <a:t>Design Patterns</a:t>
            </a:r>
          </a:p>
          <a:p>
            <a:pPr algn="r"/>
            <a:endParaRPr lang="en-US" b="0" dirty="0">
              <a:latin typeface="Arial" charset="0"/>
            </a:endParaRPr>
          </a:p>
          <a:p>
            <a:endParaRPr lang="en-US" sz="18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the Zen of ASP.NET?</a:t>
            </a:r>
          </a:p>
        </p:txBody>
      </p:sp>
      <p:sp>
        <p:nvSpPr>
          <p:cNvPr id="922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23741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Take away points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It’s just an IHttpHandler at the core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My code had to “intimately” know pieces of the “view”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Not all the pieces can setup for automated testing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pic>
        <p:nvPicPr>
          <p:cNvPr id="10244" name="Picture 2" descr="C:\Users\javier\Desktop\google_mvc_searc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388" y="1524000"/>
            <a:ext cx="7769225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pic>
        <p:nvPicPr>
          <p:cNvPr id="11268" name="Picture 2" descr="C:\Users\javier\Desktop\google_mvc_search_resul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388" y="1524000"/>
            <a:ext cx="7769225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229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Model-View-Controller (MVC) Pattern</a:t>
            </a:r>
          </a:p>
          <a:p>
            <a:r>
              <a:rPr lang="en-US" smtClean="0"/>
              <a:t>First described in 1979 by Trygve Reenskaug</a:t>
            </a:r>
          </a:p>
          <a:p>
            <a:r>
              <a:rPr lang="en-US" smtClean="0"/>
              <a:t>Described in depth in the influential paper </a:t>
            </a:r>
            <a:r>
              <a:rPr lang="en-US" b="1" smtClean="0"/>
              <a:t>Applications Programming in Smalltalk-80: How to use Model-View-Controller</a:t>
            </a:r>
            <a:endParaRPr lang="en-US" smtClean="0"/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3198813" y="4394200"/>
            <a:ext cx="4975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Candara" pitchFamily="34" charset="0"/>
              </a:rPr>
              <a:t>http://en.wikipedia.org/wiki/mode-view-controller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331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Brains behind the operation</a:t>
            </a:r>
          </a:p>
          <a:p>
            <a:pPr lvl="1"/>
            <a:r>
              <a:rPr lang="en-US" dirty="0" smtClean="0"/>
              <a:t>Picks which view to use</a:t>
            </a:r>
          </a:p>
          <a:p>
            <a:pPr lvl="1"/>
            <a:r>
              <a:rPr lang="en-US" dirty="0" smtClean="0"/>
              <a:t>Picks which data to pass to the view</a:t>
            </a:r>
          </a:p>
          <a:p>
            <a:pPr lvl="1"/>
            <a:r>
              <a:rPr lang="en-US" dirty="0" smtClean="0"/>
              <a:t>Maps straight URL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b="1" dirty="0" smtClean="0"/>
              <a:t>GET</a:t>
            </a:r>
            <a:r>
              <a:rPr lang="en-US" dirty="0" smtClean="0"/>
              <a:t> my.com/person/15</a:t>
            </a:r>
          </a:p>
          <a:p>
            <a:pPr lvl="1"/>
            <a:r>
              <a:rPr lang="en-US" b="1" dirty="0" smtClean="0"/>
              <a:t>POST</a:t>
            </a:r>
            <a:r>
              <a:rPr lang="en-US" dirty="0" smtClean="0"/>
              <a:t> </a:t>
            </a:r>
            <a:r>
              <a:rPr lang="en-US" dirty="0" smtClean="0"/>
              <a:t>my.com/person/15</a:t>
            </a:r>
          </a:p>
          <a:p>
            <a:pPr lvl="1"/>
            <a:r>
              <a:rPr lang="en-US" b="1" dirty="0" smtClean="0"/>
              <a:t>PUT</a:t>
            </a:r>
            <a:r>
              <a:rPr lang="en-US" dirty="0" smtClean="0"/>
              <a:t> my.com/person/15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434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View</a:t>
            </a:r>
          </a:p>
          <a:p>
            <a:pPr lvl="1"/>
            <a:r>
              <a:rPr lang="en-US" smtClean="0"/>
              <a:t>Represents how the “data” is “interpreted”</a:t>
            </a:r>
          </a:p>
          <a:p>
            <a:pPr lvl="1"/>
            <a:r>
              <a:rPr lang="en-US" smtClean="0"/>
              <a:t>Typically associated with HTML.</a:t>
            </a:r>
          </a:p>
          <a:p>
            <a:pPr lvl="1"/>
            <a:r>
              <a:rPr lang="en-US" smtClean="0"/>
              <a:t>Can be many other types of markup (XAML,XML,RSS,ATOM, etc.)</a:t>
            </a:r>
          </a:p>
          <a:p>
            <a:pPr lvl="1"/>
            <a:r>
              <a:rPr lang="en-US" smtClean="0"/>
              <a:t>Can be javascript/ecmascript (JSON)</a:t>
            </a:r>
          </a:p>
          <a:p>
            <a:pPr lvl="1"/>
            <a:r>
              <a:rPr lang="en-US" smtClean="0"/>
              <a:t>Can be binary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5364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Core of your application (or part of it)</a:t>
            </a:r>
          </a:p>
          <a:p>
            <a:pPr lvl="1"/>
            <a:r>
              <a:rPr lang="en-US" dirty="0" smtClean="0"/>
              <a:t>Can encapsulate “data”, “logic” for the application</a:t>
            </a:r>
          </a:p>
          <a:p>
            <a:pPr lvl="1"/>
            <a:r>
              <a:rPr lang="en-US" dirty="0" smtClean="0"/>
              <a:t>Is unaware of application context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Person p = new Person();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pic>
        <p:nvPicPr>
          <p:cNvPr id="5" name="Picture 2" descr="C:\Users\javier\Desktop\mv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9650" y="1778000"/>
            <a:ext cx="4584700" cy="330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648200" y="5257800"/>
            <a:ext cx="37639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latin typeface="Candara" pitchFamily="34" charset="0"/>
              </a:rPr>
              <a:t>http://www.clientjava.com/blog/images/mvc.png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3429000" y="5257800"/>
            <a:ext cx="55610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latin typeface="Candara" pitchFamily="34" charset="0"/>
              </a:rPr>
              <a:t>http://java.sun.com/blueprints/patterns/images/mvc-structure-generic.gif</a:t>
            </a:r>
          </a:p>
        </p:txBody>
      </p:sp>
      <p:pic>
        <p:nvPicPr>
          <p:cNvPr id="6" name="Picture 2" descr="C:\Users\javier\Desktop\mvc-structure-generic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625" y="1595438"/>
            <a:ext cx="5238750" cy="3667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843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Loose coupling and little overlap</a:t>
            </a:r>
          </a:p>
          <a:p>
            <a:pPr lvl="1"/>
            <a:r>
              <a:rPr lang="en-US" dirty="0" smtClean="0"/>
              <a:t>A concern is any piece of interest or focus in a program</a:t>
            </a:r>
          </a:p>
          <a:p>
            <a:r>
              <a:rPr lang="en-US" dirty="0" smtClean="0"/>
              <a:t>Single Responsibility</a:t>
            </a:r>
          </a:p>
          <a:p>
            <a:pPr lvl="1"/>
            <a:r>
              <a:rPr lang="en-US" dirty="0" smtClean="0"/>
              <a:t>One piece of the pattern focuses on delivering just ONE thing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505936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What is the Zen of ASP.NET?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What is this “MVC” thing?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MVC on ASP.NET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ASP.NET MVC </a:t>
            </a:r>
            <a:r>
              <a:rPr lang="en-US" dirty="0" smtClean="0"/>
              <a:t>Overview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Recap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Questions</a:t>
            </a:r>
            <a:endParaRPr lang="en-US" sz="1900" dirty="0" smtClean="0">
              <a:solidFill>
                <a:srgbClr val="FFFFFF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946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Transparency</a:t>
            </a:r>
          </a:p>
          <a:p>
            <a:pPr lvl="1"/>
            <a:r>
              <a:rPr lang="en-US" dirty="0" smtClean="0"/>
              <a:t>It’s easy to see the “what’s” and the “how’s” of your application</a:t>
            </a:r>
          </a:p>
          <a:p>
            <a:r>
              <a:rPr lang="en-US" dirty="0" smtClean="0"/>
              <a:t>Light Objects</a:t>
            </a:r>
          </a:p>
          <a:p>
            <a:pPr lvl="1"/>
            <a:r>
              <a:rPr lang="en-US" dirty="0" smtClean="0"/>
              <a:t>Less likely for your application to suffer from “code bloat”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20484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Transparency</a:t>
            </a:r>
          </a:p>
          <a:p>
            <a:pPr lvl="1"/>
            <a:r>
              <a:rPr lang="en-US" smtClean="0"/>
              <a:t>It’s easy to see the “what’s” and the “how’s” of your application</a:t>
            </a:r>
          </a:p>
          <a:p>
            <a:r>
              <a:rPr lang="en-US" smtClean="0"/>
              <a:t>Light Objects</a:t>
            </a:r>
          </a:p>
          <a:p>
            <a:pPr lvl="1"/>
            <a:r>
              <a:rPr lang="en-US" smtClean="0"/>
              <a:t>Less likely for your application to suffer from “code bloat”</a:t>
            </a:r>
          </a:p>
          <a:p>
            <a:r>
              <a:rPr lang="en-US" smtClean="0"/>
              <a:t>All of these pieces yield a system that is</a:t>
            </a:r>
          </a:p>
          <a:p>
            <a:pPr lvl="1"/>
            <a:r>
              <a:rPr lang="en-US" smtClean="0"/>
              <a:t>Componentized</a:t>
            </a:r>
          </a:p>
          <a:p>
            <a:pPr lvl="1"/>
            <a:r>
              <a:rPr lang="en-US" smtClean="0"/>
              <a:t>Testable</a:t>
            </a:r>
          </a:p>
          <a:p>
            <a:pPr lvl="1"/>
            <a:r>
              <a:rPr lang="en-US" smtClean="0"/>
              <a:t>Maintainable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MVC On ASP.NET</a:t>
            </a:r>
          </a:p>
        </p:txBody>
      </p:sp>
      <p:sp>
        <p:nvSpPr>
          <p:cNvPr id="2150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MonoRail</a:t>
            </a:r>
            <a:endParaRPr lang="en-US" dirty="0" smtClean="0"/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Built on .NET 2.0</a:t>
            </a:r>
          </a:p>
          <a:p>
            <a:pPr lvl="1"/>
            <a:r>
              <a:rPr lang="en-US" dirty="0" smtClean="0"/>
              <a:t>Parallels Rails or </a:t>
            </a:r>
            <a:r>
              <a:rPr lang="en-US" dirty="0" err="1" smtClean="0"/>
              <a:t>SpringMVC</a:t>
            </a:r>
            <a:endParaRPr lang="en-US" dirty="0" smtClean="0"/>
          </a:p>
          <a:p>
            <a:pPr lvl="1"/>
            <a:r>
              <a:rPr lang="en-US" dirty="0" smtClean="0"/>
              <a:t>Uses other open source projects</a:t>
            </a:r>
          </a:p>
          <a:p>
            <a:r>
              <a:rPr lang="en-US" dirty="0" smtClean="0"/>
              <a:t>ASP.NET MVC</a:t>
            </a:r>
          </a:p>
          <a:p>
            <a:pPr lvl="1"/>
            <a:r>
              <a:rPr lang="en-US" dirty="0" smtClean="0"/>
              <a:t>Developed by Microsoft</a:t>
            </a:r>
          </a:p>
          <a:p>
            <a:pPr lvl="1"/>
            <a:r>
              <a:rPr lang="en-US" dirty="0" smtClean="0"/>
              <a:t>Built on .NET 3.5</a:t>
            </a:r>
          </a:p>
          <a:p>
            <a:pPr lvl="1"/>
            <a:r>
              <a:rPr lang="en-US" dirty="0" smtClean="0"/>
              <a:t>Currently under development</a:t>
            </a:r>
          </a:p>
        </p:txBody>
      </p:sp>
      <p:pic>
        <p:nvPicPr>
          <p:cNvPr id="21509" name="Picture 2" descr="C:\Users\javier\Desktop\mr_raw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1609725"/>
            <a:ext cx="1819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2" descr="C:\Users\javier\Desktop\asp_net_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2388" y="3790950"/>
            <a:ext cx="188595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ASP.NET MVC Overview</a:t>
            </a:r>
          </a:p>
        </p:txBody>
      </p:sp>
      <p:sp>
        <p:nvSpPr>
          <p:cNvPr id="2458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Alternate request model from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http://www.asp.net/mvc</a:t>
            </a:r>
            <a:endParaRPr lang="en-US" dirty="0" smtClean="0"/>
          </a:p>
          <a:p>
            <a:r>
              <a:rPr lang="en-US" dirty="0" smtClean="0"/>
              <a:t>Car vs. </a:t>
            </a:r>
            <a:r>
              <a:rPr lang="en-US" dirty="0" smtClean="0"/>
              <a:t>Motorcycle – Scott </a:t>
            </a:r>
            <a:r>
              <a:rPr lang="en-US" dirty="0" err="1" smtClean="0"/>
              <a:t>Hanselman</a:t>
            </a:r>
            <a:endParaRPr lang="en-US" dirty="0" smtClean="0"/>
          </a:p>
          <a:p>
            <a:r>
              <a:rPr lang="en-US" dirty="0" smtClean="0"/>
              <a:t>Uses these components by default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Master Pages</a:t>
            </a:r>
          </a:p>
          <a:p>
            <a:pPr lvl="1"/>
            <a:r>
              <a:rPr lang="en-US" dirty="0" smtClean="0"/>
              <a:t>ASP.NET </a:t>
            </a:r>
            <a:r>
              <a:rPr lang="en-US" dirty="0" err="1" smtClean="0"/>
              <a:t>WebForm</a:t>
            </a:r>
            <a:r>
              <a:rPr lang="en-US" dirty="0" smtClean="0"/>
              <a:t> View Engine</a:t>
            </a:r>
          </a:p>
        </p:txBody>
      </p:sp>
      <p:pic>
        <p:nvPicPr>
          <p:cNvPr id="24581" name="Picture 2" descr="C:\Users\javier\Desktop\asp_net_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64300" y="5127625"/>
            <a:ext cx="18859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25604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1628775" y="3140075"/>
            <a:ext cx="6230938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smtClean="0"/>
              <a:t>Experiencing ASP.NET MVC</a:t>
            </a:r>
          </a:p>
        </p:txBody>
      </p:sp>
      <p:pic>
        <p:nvPicPr>
          <p:cNvPr id="25605" name="Picture 2" descr="C:\Users\javier\Desktop\asp_net_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29025" y="3935413"/>
            <a:ext cx="18859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err="1" smtClean="0"/>
              <a:t>MonoRail</a:t>
            </a:r>
            <a:r>
              <a:rPr lang="en-US" dirty="0" smtClean="0"/>
              <a:t> Overview</a:t>
            </a:r>
          </a:p>
        </p:txBody>
      </p:sp>
      <p:sp>
        <p:nvSpPr>
          <p:cNvPr id="2253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Part of the Castle Project</a:t>
            </a:r>
          </a:p>
          <a:p>
            <a:pPr lvl="1"/>
            <a:r>
              <a:rPr lang="en-US" smtClean="0">
                <a:hlinkClick r:id="rId3"/>
              </a:rPr>
              <a:t>http://www.castleproject.org/MonoRail/</a:t>
            </a:r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Uses these components by default</a:t>
            </a:r>
          </a:p>
          <a:p>
            <a:pPr lvl="1"/>
            <a:r>
              <a:rPr lang="en-US" smtClean="0"/>
              <a:t>Action Pack – Data Access</a:t>
            </a:r>
          </a:p>
          <a:p>
            <a:pPr lvl="1"/>
            <a:r>
              <a:rPr lang="en-US" smtClean="0"/>
              <a:t>Castle Windsor – Component instantiation </a:t>
            </a:r>
          </a:p>
          <a:p>
            <a:pPr lvl="1"/>
            <a:r>
              <a:rPr lang="en-US" smtClean="0"/>
              <a:t>NVelocity – View generation</a:t>
            </a:r>
          </a:p>
        </p:txBody>
      </p:sp>
      <p:pic>
        <p:nvPicPr>
          <p:cNvPr id="22533" name="Picture 2" descr="C:\Users\javier\Desktop\ar_raw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9663" y="5165725"/>
            <a:ext cx="18288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2" descr="C:\Users\javier\Desktop\windsor_rawlogo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9613" y="5165725"/>
            <a:ext cx="1819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2" descr="C:\Users\javier\Desktop\castleinabox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96038" y="1352550"/>
            <a:ext cx="18192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2355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1628775" y="3140075"/>
            <a:ext cx="6230938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smtClean="0"/>
              <a:t>Experiencing MonoRail</a:t>
            </a:r>
          </a:p>
        </p:txBody>
      </p:sp>
      <p:pic>
        <p:nvPicPr>
          <p:cNvPr id="23557" name="Picture 2" descr="C:\Users\javier\Desktop\mr_raw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2363" y="4056063"/>
            <a:ext cx="1819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2662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MVC is a pattern, not a technology</a:t>
            </a:r>
          </a:p>
          <a:p>
            <a:r>
              <a:rPr lang="en-US" smtClean="0"/>
              <a:t>It’s YOUR choice to use</a:t>
            </a:r>
          </a:p>
          <a:p>
            <a:r>
              <a:rPr lang="en-US" smtClean="0"/>
              <a:t>Gives you more control and less coupling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Closer to the HTTP “metal”</a:t>
            </a:r>
          </a:p>
          <a:p>
            <a:r>
              <a:rPr lang="en-US" smtClean="0"/>
              <a:t>Out of the box:</a:t>
            </a:r>
          </a:p>
          <a:p>
            <a:pPr lvl="1"/>
            <a:r>
              <a:rPr lang="en-US" smtClean="0"/>
              <a:t>Separation of Concerns</a:t>
            </a:r>
          </a:p>
          <a:p>
            <a:pPr lvl="1"/>
            <a:r>
              <a:rPr lang="en-US" smtClean="0"/>
              <a:t>Single Responsibility</a:t>
            </a:r>
          </a:p>
          <a:p>
            <a:pPr lvl="1"/>
            <a:r>
              <a:rPr lang="en-US" smtClean="0"/>
              <a:t>Transparency</a:t>
            </a:r>
          </a:p>
          <a:p>
            <a:pPr lvl="1"/>
            <a:r>
              <a:rPr lang="en-US" smtClean="0"/>
              <a:t>Light Objects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Questions?</a:t>
            </a:r>
          </a:p>
        </p:txBody>
      </p:sp>
      <p:sp>
        <p:nvSpPr>
          <p:cNvPr id="286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1628775" y="3140075"/>
            <a:ext cx="6230938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smtClean="0"/>
              <a:t>Clear as mud?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Goals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ASP.NET != WebForms</a:t>
            </a:r>
          </a:p>
          <a:p>
            <a:pPr>
              <a:lnSpc>
                <a:spcPct val="90000"/>
              </a:lnSpc>
            </a:pPr>
            <a:r>
              <a:rPr lang="en-US" smtClean="0"/>
              <a:t>Alternatives are good!</a:t>
            </a:r>
          </a:p>
          <a:p>
            <a:pPr>
              <a:lnSpc>
                <a:spcPct val="90000"/>
              </a:lnSpc>
            </a:pPr>
            <a:r>
              <a:rPr lang="en-US" smtClean="0"/>
              <a:t>You HAVE choices</a:t>
            </a:r>
          </a:p>
          <a:p>
            <a:pPr>
              <a:lnSpc>
                <a:spcPct val="90000"/>
              </a:lnSpc>
            </a:pPr>
            <a:r>
              <a:rPr lang="en-US" smtClean="0"/>
              <a:t>MVC = {Pattern, Approach}</a:t>
            </a:r>
          </a:p>
          <a:p>
            <a:pPr>
              <a:lnSpc>
                <a:spcPct val="90000"/>
              </a:lnSpc>
            </a:pPr>
            <a:r>
              <a:rPr lang="en-US" smtClean="0"/>
              <a:t>MVC != Technology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Thank You!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javier@lozanotek.com</a:t>
            </a:r>
          </a:p>
          <a:p>
            <a:r>
              <a:rPr lang="en-US" dirty="0" smtClean="0"/>
              <a:t>Blog</a:t>
            </a:r>
          </a:p>
          <a:p>
            <a:pPr lvl="1"/>
            <a:r>
              <a:rPr lang="en-US" dirty="0" smtClean="0"/>
              <a:t>http://blog.lozanotek.com</a:t>
            </a:r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http</a:t>
            </a:r>
            <a:r>
              <a:rPr lang="en-US" smtClean="0"/>
              <a:t>://</a:t>
            </a:r>
            <a:r>
              <a:rPr lang="en-US" smtClean="0"/>
              <a:t>twitter.com/jglozano</a:t>
            </a:r>
            <a:endParaRPr lang="en-US" dirty="0" smtClean="0"/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http://code.google.com/p/jglozano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Who am I?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 ASP.NET MVP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ASP Insider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MCSD.NET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</a:t>
            </a:r>
            <a:r>
              <a:rPr lang="en-US" dirty="0" smtClean="0"/>
              <a:t>Developer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 User </a:t>
            </a:r>
            <a:r>
              <a:rPr lang="en-US" dirty="0" smtClean="0"/>
              <a:t>Group Leader</a:t>
            </a:r>
            <a:endParaRPr lang="en-US" dirty="0" smtClean="0"/>
          </a:p>
        </p:txBody>
      </p:sp>
      <p:pic>
        <p:nvPicPr>
          <p:cNvPr id="4101" name="Picture 2" descr="C:\Users\javier\Pictures\iadnug_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4343400"/>
            <a:ext cx="1895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2" descr="C:\Users\javier\Pictures\mvp_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26670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14478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Contact Info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javier@lozanotek.com</a:t>
            </a:r>
            <a:endParaRPr lang="en-US" dirty="0" smtClean="0"/>
          </a:p>
          <a:p>
            <a:r>
              <a:rPr lang="en-US" dirty="0" smtClean="0"/>
              <a:t>Blog</a:t>
            </a:r>
          </a:p>
          <a:p>
            <a:pPr lvl="1"/>
            <a:r>
              <a:rPr lang="en-US" dirty="0" smtClean="0"/>
              <a:t>http://blog.lozanotek.com</a:t>
            </a:r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http://</a:t>
            </a:r>
            <a:r>
              <a:rPr lang="en-US" dirty="0" smtClean="0"/>
              <a:t>twitter.com/jglozano</a:t>
            </a:r>
            <a:endParaRPr lang="en-US" dirty="0" smtClean="0"/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http://code.google.com/p/jglozano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define Zen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1482725" y="1771650"/>
            <a:ext cx="679132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>
                <a:latin typeface="Tahoma" pitchFamily="-64" charset="0"/>
              </a:rPr>
              <a:t>“</a:t>
            </a:r>
            <a:r>
              <a:rPr lang="en-US" sz="2600" b="0" i="1">
                <a:latin typeface="Tahoma" pitchFamily="-64" charset="0"/>
              </a:rPr>
              <a:t>…emphasis on mindful acceptance of the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 i="1">
                <a:latin typeface="Tahoma" pitchFamily="-64" charset="0"/>
              </a:rPr>
              <a:t>	present moment, spontaneous action,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 i="1">
                <a:latin typeface="Tahoma" pitchFamily="-64" charset="0"/>
              </a:rPr>
              <a:t>	and letting go of self-conscious,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 i="1">
                <a:latin typeface="Tahoma" pitchFamily="-64" charset="0"/>
              </a:rPr>
              <a:t>	judgmental thinking.”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4083050" y="4168775"/>
            <a:ext cx="3587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latin typeface="Candara" pitchFamily="34" charset="0"/>
              </a:rPr>
              <a:t>http://en.wikipedia.org/wiki/zen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the Zen of ASP.NET?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ASP.NET is a platform, not a framework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Provider 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Caching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Master Pages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Session State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Page/Control Lifecycle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AJAX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etc.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the Zen of ASP.NET?</a:t>
            </a:r>
          </a:p>
        </p:txBody>
      </p:sp>
      <p:sp>
        <p:nvSpPr>
          <p:cNvPr id="717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23741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At the end of the day, it’s all about: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IHttpHandler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IHttpHandlerFactory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IHttpModule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HttpApplication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HttpRuntime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HttpContext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1628775" y="3140075"/>
            <a:ext cx="6230938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smtClean="0"/>
              <a:t>Experiencing the Zen of ASP.NET</a:t>
            </a:r>
          </a:p>
        </p:txBody>
      </p:sp>
      <p:pic>
        <p:nvPicPr>
          <p:cNvPr id="8197" name="Picture 2" descr="C:\Users\javier\Desktop\aspnet_zen_thum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8088" y="3990975"/>
            <a:ext cx="16478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agetek_Master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Imagetek_MasterPPT</Template>
  <TotalTime>19</TotalTime>
  <Words>1699</Words>
  <Application>Microsoft Office PowerPoint</Application>
  <PresentationFormat>On-screen Show (4:3)</PresentationFormat>
  <Paragraphs>293</Paragraphs>
  <Slides>30</Slides>
  <Notes>30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Imagetek_MasterPPT</vt:lpstr>
      <vt:lpstr>The Zen of ASP.NET and MVC</vt:lpstr>
      <vt:lpstr>Agenda</vt:lpstr>
      <vt:lpstr>Goals</vt:lpstr>
      <vt:lpstr>Who am I?</vt:lpstr>
      <vt:lpstr>Contact Info</vt:lpstr>
      <vt:lpstr>define Zen</vt:lpstr>
      <vt:lpstr>What is the Zen of ASP.NET?</vt:lpstr>
      <vt:lpstr>What is the Zen of ASP.NET?</vt:lpstr>
      <vt:lpstr>Demo</vt:lpstr>
      <vt:lpstr>What is the Zen of ASP.NET?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MVC On ASP.NET</vt:lpstr>
      <vt:lpstr>ASP.NET MVC Overview</vt:lpstr>
      <vt:lpstr>Demo</vt:lpstr>
      <vt:lpstr>MonoRail Overview</vt:lpstr>
      <vt:lpstr>Demo</vt:lpstr>
      <vt:lpstr>Recap</vt:lpstr>
      <vt:lpstr>Recap</vt:lpstr>
      <vt:lpstr>Questions?</vt:lpstr>
      <vt:lpstr>Thank You!</vt:lpstr>
    </vt:vector>
  </TitlesOfParts>
  <Company>Imagetek,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Dane Meuler</dc:creator>
  <cp:lastModifiedBy>javier</cp:lastModifiedBy>
  <cp:revision>5</cp:revision>
  <dcterms:created xsi:type="dcterms:W3CDTF">2007-11-27T18:16:07Z</dcterms:created>
  <dcterms:modified xsi:type="dcterms:W3CDTF">2009-07-06T03:21:51Z</dcterms:modified>
</cp:coreProperties>
</file>