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97" r:id="rId8"/>
    <p:sldId id="298" r:id="rId9"/>
    <p:sldId id="299" r:id="rId10"/>
    <p:sldId id="276" r:id="rId11"/>
    <p:sldId id="277" r:id="rId12"/>
    <p:sldId id="262" r:id="rId13"/>
    <p:sldId id="269" r:id="rId14"/>
    <p:sldId id="270" r:id="rId15"/>
    <p:sldId id="271" r:id="rId16"/>
    <p:sldId id="272" r:id="rId17"/>
    <p:sldId id="266" r:id="rId18"/>
    <p:sldId id="267" r:id="rId19"/>
    <p:sldId id="268" r:id="rId20"/>
    <p:sldId id="265" r:id="rId21"/>
    <p:sldId id="263" r:id="rId22"/>
    <p:sldId id="264" r:id="rId23"/>
    <p:sldId id="281" r:id="rId24"/>
    <p:sldId id="304" r:id="rId25"/>
    <p:sldId id="282" r:id="rId26"/>
    <p:sldId id="296" r:id="rId27"/>
    <p:sldId id="300" r:id="rId28"/>
    <p:sldId id="301" r:id="rId29"/>
    <p:sldId id="283" r:id="rId30"/>
    <p:sldId id="302" r:id="rId31"/>
    <p:sldId id="303" r:id="rId32"/>
    <p:sldId id="273" r:id="rId33"/>
    <p:sldId id="278" r:id="rId34"/>
    <p:sldId id="279" r:id="rId35"/>
    <p:sldId id="280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77B83-4661-4E36-8224-5EBC74E65FC0}" type="datetimeFigureOut">
              <a:rPr lang="en-US" smtClean="0"/>
              <a:pPr/>
              <a:t>7/29/2009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F9B65-EDA7-42BC-BC8E-0CFA1145C9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652B-01AB-4DDF-A50D-E4EEF4480464}" type="datetimeFigureOut">
              <a:rPr lang="en-US" smtClean="0"/>
              <a:pPr/>
              <a:t>7/29/2009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7458-44E7-4987-88A4-E246CEC1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652B-01AB-4DDF-A50D-E4EEF4480464}" type="datetimeFigureOut">
              <a:rPr lang="en-US" smtClean="0"/>
              <a:pPr/>
              <a:t>7/29/2009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7458-44E7-4987-88A4-E246CEC1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652B-01AB-4DDF-A50D-E4EEF4480464}" type="datetimeFigureOut">
              <a:rPr lang="en-US" smtClean="0"/>
              <a:pPr/>
              <a:t>7/29/2009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7458-44E7-4987-88A4-E246CEC1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652B-01AB-4DDF-A50D-E4EEF4480464}" type="datetimeFigureOut">
              <a:rPr lang="en-US" smtClean="0"/>
              <a:pPr/>
              <a:t>7/29/2009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7458-44E7-4987-88A4-E246CEC1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652B-01AB-4DDF-A50D-E4EEF4480464}" type="datetimeFigureOut">
              <a:rPr lang="en-US" smtClean="0"/>
              <a:pPr/>
              <a:t>7/29/2009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7458-44E7-4987-88A4-E246CEC1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652B-01AB-4DDF-A50D-E4EEF4480464}" type="datetimeFigureOut">
              <a:rPr lang="en-US" smtClean="0"/>
              <a:pPr/>
              <a:t>7/29/2009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7458-44E7-4987-88A4-E246CEC1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652B-01AB-4DDF-A50D-E4EEF4480464}" type="datetimeFigureOut">
              <a:rPr lang="en-US" smtClean="0"/>
              <a:pPr/>
              <a:t>7/29/2009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7458-44E7-4987-88A4-E246CEC1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652B-01AB-4DDF-A50D-E4EEF4480464}" type="datetimeFigureOut">
              <a:rPr lang="en-US" smtClean="0"/>
              <a:pPr/>
              <a:t>7/29/2009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7458-44E7-4987-88A4-E246CEC1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652B-01AB-4DDF-A50D-E4EEF4480464}" type="datetimeFigureOut">
              <a:rPr lang="en-US" smtClean="0"/>
              <a:pPr/>
              <a:t>7/29/2009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7458-44E7-4987-88A4-E246CEC1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652B-01AB-4DDF-A50D-E4EEF4480464}" type="datetimeFigureOut">
              <a:rPr lang="en-US" smtClean="0"/>
              <a:pPr/>
              <a:t>7/29/2009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7458-44E7-4987-88A4-E246CEC1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652B-01AB-4DDF-A50D-E4EEF4480464}" type="datetimeFigureOut">
              <a:rPr lang="en-US" smtClean="0"/>
              <a:pPr/>
              <a:t>7/29/2009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7458-44E7-4987-88A4-E246CEC1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2652B-01AB-4DDF-A50D-E4EEF4480464}" type="datetimeFigureOut">
              <a:rPr lang="en-US" smtClean="0"/>
              <a:pPr/>
              <a:t>7/29/2009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47458-44E7-4987-88A4-E246CEC1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andara" pitchFamily="34" charset="0"/>
              </a:rPr>
              <a:t>Zen of ASP.NET and MVC</a:t>
            </a:r>
            <a:endParaRPr lang="en-US" sz="4800" b="1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javier\Desktop\z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8088" y="2614613"/>
            <a:ext cx="1647825" cy="16287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215973" y="434340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ndara" pitchFamily="34" charset="0"/>
              </a:rPr>
              <a:t>(Zen)</a:t>
            </a:r>
            <a:endParaRPr lang="en-US" b="1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2515" y="4343400"/>
            <a:ext cx="185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ndara" pitchFamily="34" charset="0"/>
              </a:rPr>
              <a:t>(Zen of ASP.NET)</a:t>
            </a:r>
            <a:endParaRPr lang="en-US" b="1" dirty="0">
              <a:latin typeface="Candara" pitchFamily="34" charset="0"/>
            </a:endParaRPr>
          </a:p>
        </p:txBody>
      </p:sp>
      <p:pic>
        <p:nvPicPr>
          <p:cNvPr id="11266" name="Picture 2" descr="C:\Users\javier\Desktop\aspnet_zen_thum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8088" y="2614613"/>
            <a:ext cx="1647825" cy="1628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28900" y="2693988"/>
            <a:ext cx="3886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atin typeface="Candara" pitchFamily="34" charset="0"/>
                <a:ea typeface="+mj-ea"/>
                <a:cs typeface="+mj-cs"/>
              </a:rPr>
              <a:t>MVC</a:t>
            </a:r>
            <a:endParaRPr kumimoji="0" lang="en-US" sz="4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javier\Desktop\google_mvc_sear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594" y="885825"/>
            <a:ext cx="7770812" cy="508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avier\Desktop\google_mvc_search_resul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594" y="885825"/>
            <a:ext cx="7770812" cy="508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javier\Desktop\google_mvc_image_sear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594" y="885825"/>
            <a:ext cx="7770812" cy="508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javier\Desktop\google_mvc_image_search_rand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594" y="885825"/>
            <a:ext cx="7770813" cy="508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avier\Desktop\mv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650" y="1778000"/>
            <a:ext cx="4584700" cy="3302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4648200" y="5257800"/>
            <a:ext cx="3763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andara" pitchFamily="34" charset="0"/>
              </a:rPr>
              <a:t>http://www.clientjava.com/blog/images/mvc.png</a:t>
            </a:r>
            <a:endParaRPr lang="en-US" sz="1400" i="1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9000" y="5257800"/>
            <a:ext cx="5561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andara" pitchFamily="34" charset="0"/>
              </a:rPr>
              <a:t>http://java.sun.com/blueprints/patterns/images/mvc-structure-generic.gif</a:t>
            </a:r>
            <a:endParaRPr lang="en-US" sz="1400" i="1" dirty="0">
              <a:latin typeface="Candara" pitchFamily="34" charset="0"/>
            </a:endParaRPr>
          </a:p>
        </p:txBody>
      </p:sp>
      <p:pic>
        <p:nvPicPr>
          <p:cNvPr id="4098" name="Picture 2" descr="C:\Users\javier\Desktop\mvc-structure-generic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625" y="1595438"/>
            <a:ext cx="5238750" cy="3667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28900" y="2693988"/>
            <a:ext cx="3886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atin typeface="Candara" pitchFamily="34" charset="0"/>
                <a:ea typeface="+mj-ea"/>
                <a:cs typeface="+mj-cs"/>
              </a:rPr>
              <a:t>CMV</a:t>
            </a:r>
            <a:endParaRPr kumimoji="0" lang="en-US" sz="4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6939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atin typeface="Candara" pitchFamily="34" charset="0"/>
                <a:ea typeface="+mj-ea"/>
                <a:cs typeface="+mj-cs"/>
              </a:rPr>
              <a:t>Questions?</a:t>
            </a:r>
            <a:endParaRPr kumimoji="0" lang="en-US" sz="4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ndar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28900" y="2693988"/>
            <a:ext cx="3886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atin typeface="Candara" pitchFamily="34" charset="0"/>
                <a:ea typeface="+mj-ea"/>
                <a:cs typeface="+mj-cs"/>
              </a:rPr>
              <a:t>Controller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28800" y="3810000"/>
            <a:ext cx="5791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atin typeface="Candara" pitchFamily="34" charset="0"/>
                <a:ea typeface="+mj-ea"/>
                <a:cs typeface="+mj-cs"/>
              </a:rPr>
              <a:t>(GET my.com/user/14)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28900" y="2693988"/>
            <a:ext cx="3886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atin typeface="Candara" pitchFamily="34" charset="0"/>
                <a:ea typeface="+mj-ea"/>
                <a:cs typeface="+mj-cs"/>
              </a:rPr>
              <a:t>Model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28800" y="3810000"/>
            <a:ext cx="5791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atin typeface="Candara" pitchFamily="34" charset="0"/>
                <a:ea typeface="+mj-ea"/>
                <a:cs typeface="+mj-cs"/>
              </a:rPr>
              <a:t>(User u = new User();)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28900" y="2693988"/>
            <a:ext cx="3886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atin typeface="Candara" pitchFamily="34" charset="0"/>
                <a:ea typeface="+mj-ea"/>
                <a:cs typeface="+mj-cs"/>
              </a:rPr>
              <a:t>View &amp; </a:t>
            </a:r>
            <a:r>
              <a:rPr lang="en-US" sz="4800" b="1" dirty="0" err="1" smtClean="0">
                <a:latin typeface="Candara" pitchFamily="34" charset="0"/>
                <a:ea typeface="+mj-ea"/>
                <a:cs typeface="+mj-cs"/>
              </a:rPr>
              <a:t>ViewModel</a:t>
            </a:r>
            <a:endParaRPr lang="en-US" sz="4800" b="1" dirty="0" smtClean="0">
              <a:latin typeface="Candara" pitchFamily="34" charset="0"/>
              <a:ea typeface="+mj-ea"/>
              <a:cs typeface="+mj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200" y="3810000"/>
            <a:ext cx="899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atin typeface="Candara" pitchFamily="34" charset="0"/>
                <a:ea typeface="+mj-ea"/>
                <a:cs typeface="+mj-cs"/>
              </a:rPr>
              <a:t>(</a:t>
            </a:r>
            <a:r>
              <a:rPr lang="en-US" sz="4000" b="1" dirty="0" err="1" smtClean="0">
                <a:latin typeface="Candara" pitchFamily="34" charset="0"/>
                <a:ea typeface="+mj-ea"/>
                <a:cs typeface="+mj-cs"/>
              </a:rPr>
              <a:t>rss</a:t>
            </a:r>
            <a:r>
              <a:rPr lang="en-US" sz="4000" b="1" dirty="0" smtClean="0">
                <a:latin typeface="Candara" pitchFamily="34" charset="0"/>
                <a:ea typeface="+mj-ea"/>
                <a:cs typeface="+mj-cs"/>
              </a:rPr>
              <a:t>, xml, </a:t>
            </a:r>
            <a:r>
              <a:rPr lang="en-US" sz="4000" b="1" dirty="0" err="1" smtClean="0">
                <a:latin typeface="Candara" pitchFamily="34" charset="0"/>
                <a:ea typeface="+mj-ea"/>
                <a:cs typeface="+mj-cs"/>
              </a:rPr>
              <a:t>js</a:t>
            </a:r>
            <a:r>
              <a:rPr lang="en-US" sz="4000" b="1" dirty="0" smtClean="0">
                <a:latin typeface="Candara" pitchFamily="34" charset="0"/>
                <a:ea typeface="+mj-ea"/>
                <a:cs typeface="+mj-cs"/>
              </a:rPr>
              <a:t>, html)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28900" y="2693988"/>
            <a:ext cx="3886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atin typeface="Candara" pitchFamily="34" charset="0"/>
                <a:ea typeface="+mj-ea"/>
                <a:cs typeface="+mj-cs"/>
              </a:rPr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81100" y="2693988"/>
            <a:ext cx="6781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atin typeface="Candara" pitchFamily="34" charset="0"/>
                <a:ea typeface="+mj-ea"/>
                <a:cs typeface="+mj-cs"/>
              </a:rPr>
              <a:t>Simple URLs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200" y="3810000"/>
            <a:ext cx="899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atin typeface="Candara" pitchFamily="34" charset="0"/>
                <a:ea typeface="+mj-ea"/>
                <a:cs typeface="+mj-cs"/>
              </a:rPr>
              <a:t>(pretty address bar)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81100" y="2693988"/>
            <a:ext cx="6781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atin typeface="Candara" pitchFamily="34" charset="0"/>
                <a:ea typeface="+mj-ea"/>
                <a:cs typeface="+mj-cs"/>
              </a:rPr>
              <a:t>Separation of Concerns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200" y="3810000"/>
            <a:ext cx="899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atin typeface="Candara" pitchFamily="34" charset="0"/>
                <a:ea typeface="+mj-ea"/>
                <a:cs typeface="+mj-cs"/>
              </a:rPr>
              <a:t>(pieces with little overlap)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81100" y="2693988"/>
            <a:ext cx="6781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atin typeface="Candara" pitchFamily="34" charset="0"/>
                <a:ea typeface="+mj-ea"/>
                <a:cs typeface="+mj-cs"/>
              </a:rPr>
              <a:t>Single Responsibility Principle</a:t>
            </a:r>
            <a:endParaRPr lang="en-US" sz="4800" b="1" dirty="0" smtClean="0">
              <a:latin typeface="Candara" pitchFamily="34" charset="0"/>
              <a:ea typeface="+mj-ea"/>
              <a:cs typeface="+mj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200" y="3810000"/>
            <a:ext cx="899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atin typeface="Candara" pitchFamily="34" charset="0"/>
                <a:ea typeface="+mj-ea"/>
                <a:cs typeface="+mj-cs"/>
              </a:rPr>
              <a:t>(just focus on one thing)</a:t>
            </a:r>
            <a:endParaRPr lang="en-US" sz="4000" b="1" dirty="0" smtClean="0">
              <a:latin typeface="Candar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81100" y="2693988"/>
            <a:ext cx="6781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atin typeface="Candara" pitchFamily="34" charset="0"/>
                <a:ea typeface="+mj-ea"/>
                <a:cs typeface="+mj-cs"/>
              </a:rPr>
              <a:t>Transparency</a:t>
            </a:r>
            <a:endParaRPr lang="en-US" sz="4800" b="1" dirty="0" smtClean="0">
              <a:latin typeface="Candara" pitchFamily="34" charset="0"/>
              <a:ea typeface="+mj-ea"/>
              <a:cs typeface="+mj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200" y="3810000"/>
            <a:ext cx="899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atin typeface="Candara" pitchFamily="34" charset="0"/>
                <a:ea typeface="+mj-ea"/>
                <a:cs typeface="+mj-cs"/>
              </a:rPr>
              <a:t>( “what’s” and “how’s”)</a:t>
            </a:r>
            <a:endParaRPr lang="en-US" sz="4000" b="1" dirty="0" smtClean="0">
              <a:latin typeface="Candar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81100" y="2693988"/>
            <a:ext cx="6781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atin typeface="Candara" pitchFamily="34" charset="0"/>
                <a:ea typeface="+mj-ea"/>
                <a:cs typeface="+mj-cs"/>
              </a:rPr>
              <a:t>Light Objects</a:t>
            </a:r>
            <a:endParaRPr lang="en-US" sz="4800" b="1" dirty="0" smtClean="0">
              <a:latin typeface="Candara" pitchFamily="34" charset="0"/>
              <a:ea typeface="+mj-ea"/>
              <a:cs typeface="+mj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200" y="3810000"/>
            <a:ext cx="899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atin typeface="Candara" pitchFamily="34" charset="0"/>
                <a:ea typeface="+mj-ea"/>
                <a:cs typeface="+mj-cs"/>
              </a:rPr>
              <a:t>( less code FTW!)</a:t>
            </a:r>
            <a:endParaRPr lang="en-US" sz="4000" b="1" dirty="0" smtClean="0">
              <a:latin typeface="Candar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81100" y="2693988"/>
            <a:ext cx="6781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atin typeface="Candara" pitchFamily="34" charset="0"/>
                <a:ea typeface="+mj-ea"/>
                <a:cs typeface="+mj-cs"/>
              </a:rPr>
              <a:t>Testable</a:t>
            </a:r>
            <a:endParaRPr lang="en-US" sz="4800" b="1" dirty="0" smtClean="0">
              <a:latin typeface="Candara" pitchFamily="34" charset="0"/>
              <a:ea typeface="+mj-ea"/>
              <a:cs typeface="+mj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200" y="3810000"/>
            <a:ext cx="899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atin typeface="Candara" pitchFamily="34" charset="0"/>
                <a:ea typeface="+mj-ea"/>
                <a:cs typeface="+mj-cs"/>
              </a:rPr>
              <a:t>(easy to mock)</a:t>
            </a:r>
            <a:endParaRPr lang="en-US" sz="4000" b="1" dirty="0" smtClean="0">
              <a:latin typeface="Candar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6939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atin typeface="Candara" pitchFamily="34" charset="0"/>
                <a:ea typeface="+mj-ea"/>
                <a:cs typeface="+mj-cs"/>
              </a:rPr>
              <a:t>Javier Lozano</a:t>
            </a:r>
            <a:endParaRPr kumimoji="0" lang="en-US" sz="4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ndar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81100" y="2693988"/>
            <a:ext cx="6781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atin typeface="Candara" pitchFamily="34" charset="0"/>
                <a:ea typeface="+mj-ea"/>
                <a:cs typeface="+mj-cs"/>
              </a:rPr>
              <a:t>Componentized</a:t>
            </a:r>
            <a:endParaRPr lang="en-US" sz="4800" b="1" dirty="0" smtClean="0">
              <a:latin typeface="Candara" pitchFamily="34" charset="0"/>
              <a:ea typeface="+mj-ea"/>
              <a:cs typeface="+mj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200" y="3810000"/>
            <a:ext cx="899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atin typeface="Candara" pitchFamily="34" charset="0"/>
                <a:ea typeface="+mj-ea"/>
                <a:cs typeface="+mj-cs"/>
              </a:rPr>
              <a:t>(model, view …)</a:t>
            </a:r>
            <a:endParaRPr lang="en-US" sz="4000" b="1" dirty="0" smtClean="0">
              <a:latin typeface="Candar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81100" y="2693988"/>
            <a:ext cx="6781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atin typeface="Candara" pitchFamily="34" charset="0"/>
                <a:ea typeface="+mj-ea"/>
                <a:cs typeface="+mj-cs"/>
              </a:rPr>
              <a:t>Maintainable</a:t>
            </a:r>
            <a:endParaRPr lang="en-US" sz="4800" b="1" dirty="0" smtClean="0">
              <a:latin typeface="Candara" pitchFamily="34" charset="0"/>
              <a:ea typeface="+mj-ea"/>
              <a:cs typeface="+mj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200" y="3810000"/>
            <a:ext cx="899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atin typeface="Candara" pitchFamily="34" charset="0"/>
                <a:ea typeface="+mj-ea"/>
                <a:cs typeface="+mj-cs"/>
              </a:rPr>
              <a:t>(it’s a good thing)</a:t>
            </a:r>
            <a:endParaRPr lang="en-US" sz="4000" b="1" dirty="0" smtClean="0">
              <a:latin typeface="Candar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3810000"/>
            <a:ext cx="899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atin typeface="Candara" pitchFamily="34" charset="0"/>
                <a:ea typeface="+mj-ea"/>
                <a:cs typeface="+mj-cs"/>
              </a:rPr>
              <a:t>(</a:t>
            </a:r>
            <a:r>
              <a:rPr lang="en-US" sz="4000" b="1" dirty="0" err="1" smtClean="0">
                <a:latin typeface="Candara" pitchFamily="34" charset="0"/>
                <a:ea typeface="+mj-ea"/>
                <a:cs typeface="+mj-cs"/>
              </a:rPr>
              <a:t>MonoRail</a:t>
            </a:r>
            <a:r>
              <a:rPr lang="en-US" sz="4000" b="1" dirty="0" smtClean="0">
                <a:latin typeface="Candara" pitchFamily="34" charset="0"/>
                <a:ea typeface="+mj-ea"/>
                <a:cs typeface="+mj-cs"/>
              </a:rPr>
              <a:t>)</a:t>
            </a:r>
          </a:p>
        </p:txBody>
      </p:sp>
      <p:pic>
        <p:nvPicPr>
          <p:cNvPr id="12290" name="Picture 2" descr="C:\Users\javier\Desktop\mr_raw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2363" y="2843213"/>
            <a:ext cx="1819275" cy="11715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3810000"/>
            <a:ext cx="899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atin typeface="Candara" pitchFamily="34" charset="0"/>
                <a:ea typeface="+mj-ea"/>
                <a:cs typeface="+mj-cs"/>
              </a:rPr>
              <a:t>(Action Pack)</a:t>
            </a:r>
          </a:p>
        </p:txBody>
      </p:sp>
      <p:pic>
        <p:nvPicPr>
          <p:cNvPr id="13314" name="Picture 2" descr="C:\Users\javier\Desktop\ar_raw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843213"/>
            <a:ext cx="1828800" cy="11715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3810000"/>
            <a:ext cx="899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atin typeface="Candara" pitchFamily="34" charset="0"/>
                <a:ea typeface="+mj-ea"/>
                <a:cs typeface="+mj-cs"/>
              </a:rPr>
              <a:t>(Windsor Container)</a:t>
            </a:r>
          </a:p>
        </p:txBody>
      </p:sp>
      <p:pic>
        <p:nvPicPr>
          <p:cNvPr id="14338" name="Picture 2" descr="C:\Users\javier\Desktop\windsor_raw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2363" y="2843213"/>
            <a:ext cx="1819275" cy="11715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3810000"/>
            <a:ext cx="899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atin typeface="Candara" pitchFamily="34" charset="0"/>
                <a:ea typeface="+mj-ea"/>
                <a:cs typeface="+mj-cs"/>
              </a:rPr>
              <a:t>(Castle Project)</a:t>
            </a:r>
          </a:p>
        </p:txBody>
      </p:sp>
      <p:pic>
        <p:nvPicPr>
          <p:cNvPr id="15362" name="Picture 2" descr="C:\Users\javier\Desktop\castleinabox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2363" y="2914650"/>
            <a:ext cx="1819275" cy="1028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3810000"/>
            <a:ext cx="899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atin typeface="Candara" pitchFamily="34" charset="0"/>
                <a:ea typeface="+mj-ea"/>
                <a:cs typeface="+mj-cs"/>
              </a:rPr>
              <a:t>(demo)</a:t>
            </a:r>
          </a:p>
        </p:txBody>
      </p:sp>
      <p:pic>
        <p:nvPicPr>
          <p:cNvPr id="12290" name="Picture 2" descr="C:\Users\javier\Desktop\mr_raw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2363" y="2843213"/>
            <a:ext cx="1819275" cy="11715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3810000"/>
            <a:ext cx="899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atin typeface="Candara" pitchFamily="34" charset="0"/>
                <a:ea typeface="+mj-ea"/>
                <a:cs typeface="+mj-cs"/>
              </a:rPr>
              <a:t>(you know, ‘web forms’)</a:t>
            </a:r>
          </a:p>
        </p:txBody>
      </p:sp>
      <p:pic>
        <p:nvPicPr>
          <p:cNvPr id="1026" name="Picture 2" descr="C:\Users\javier\Desktop\asp_net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9025" y="3061936"/>
            <a:ext cx="1885950" cy="734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81100" y="2693988"/>
            <a:ext cx="6781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atin typeface="Candara" pitchFamily="34" charset="0"/>
                <a:ea typeface="+mj-ea"/>
                <a:cs typeface="+mj-cs"/>
              </a:rPr>
              <a:t>An Option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200" y="3810000"/>
            <a:ext cx="899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atin typeface="Candara" pitchFamily="34" charset="0"/>
                <a:ea typeface="+mj-ea"/>
                <a:cs typeface="+mj-cs"/>
              </a:rPr>
              <a:t>(you don’t have to use it)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81100" y="2693988"/>
            <a:ext cx="6781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atin typeface="Candara" pitchFamily="34" charset="0"/>
                <a:ea typeface="+mj-ea"/>
                <a:cs typeface="+mj-cs"/>
              </a:rPr>
              <a:t>Not Web Forms 4.0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200" y="3810000"/>
            <a:ext cx="899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atin typeface="Candara" pitchFamily="34" charset="0"/>
                <a:ea typeface="+mj-ea"/>
                <a:cs typeface="+mj-cs"/>
              </a:rPr>
              <a:t>(you don’t have to use it)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javier\Pictures\iadnug_logo.gif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624263" y="3081338"/>
            <a:ext cx="18954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81100" y="2693988"/>
            <a:ext cx="6781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atin typeface="Candara" pitchFamily="34" charset="0"/>
                <a:ea typeface="+mj-ea"/>
                <a:cs typeface="+mj-cs"/>
              </a:rPr>
              <a:t>Car vs. Motorcycle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200" y="3810000"/>
            <a:ext cx="899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atin typeface="Candara" pitchFamily="34" charset="0"/>
                <a:ea typeface="+mj-ea"/>
                <a:cs typeface="+mj-cs"/>
              </a:rPr>
              <a:t>(…get the theme?)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4724400"/>
            <a:ext cx="899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atin typeface="Candara" pitchFamily="34" charset="0"/>
                <a:ea typeface="+mj-ea"/>
                <a:cs typeface="+mj-cs"/>
              </a:rPr>
              <a:t>(</a:t>
            </a:r>
            <a:r>
              <a:rPr lang="en-US" sz="4000" b="1" dirty="0" err="1" smtClean="0">
                <a:latin typeface="Candara" pitchFamily="34" charset="0"/>
                <a:ea typeface="+mj-ea"/>
                <a:cs typeface="+mj-cs"/>
              </a:rPr>
              <a:t>SubSonic</a:t>
            </a:r>
            <a:r>
              <a:rPr lang="en-US" sz="4000" b="1" dirty="0" smtClean="0">
                <a:latin typeface="Candara" pitchFamily="34" charset="0"/>
                <a:ea typeface="+mj-ea"/>
                <a:cs typeface="+mj-cs"/>
              </a:rPr>
              <a:t>, MVC </a:t>
            </a:r>
            <a:r>
              <a:rPr lang="en-US" sz="4000" b="1" dirty="0" err="1" smtClean="0">
                <a:latin typeface="Candara" pitchFamily="34" charset="0"/>
                <a:ea typeface="+mj-ea"/>
                <a:cs typeface="+mj-cs"/>
              </a:rPr>
              <a:t>Contrib</a:t>
            </a:r>
            <a:r>
              <a:rPr lang="en-US" sz="4000" b="1" dirty="0" smtClean="0">
                <a:latin typeface="Candara" pitchFamily="34" charset="0"/>
                <a:ea typeface="+mj-ea"/>
                <a:cs typeface="+mj-cs"/>
              </a:rPr>
              <a:t>)</a:t>
            </a:r>
          </a:p>
        </p:txBody>
      </p:sp>
      <p:pic>
        <p:nvPicPr>
          <p:cNvPr id="2051" name="Picture 3" descr="C:\Users\javier\Desktop\knif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0" y="2000250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3810000"/>
            <a:ext cx="899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atin typeface="Candara" pitchFamily="34" charset="0"/>
                <a:ea typeface="+mj-ea"/>
                <a:cs typeface="+mj-cs"/>
              </a:rPr>
              <a:t>(demo)</a:t>
            </a:r>
          </a:p>
        </p:txBody>
      </p:sp>
      <p:pic>
        <p:nvPicPr>
          <p:cNvPr id="1026" name="Picture 2" descr="C:\Users\javier\Desktop\asp_net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9025" y="3061936"/>
            <a:ext cx="1885950" cy="734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javier\Desktop\z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8088" y="2614613"/>
            <a:ext cx="1647825" cy="16287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215973" y="434340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ndara" pitchFamily="34" charset="0"/>
              </a:rPr>
              <a:t>(Zen)</a:t>
            </a:r>
            <a:endParaRPr lang="en-US" b="1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2515" y="4343400"/>
            <a:ext cx="185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ndara" pitchFamily="34" charset="0"/>
              </a:rPr>
              <a:t>(Zen of ASP.NET)</a:t>
            </a:r>
            <a:endParaRPr lang="en-US" b="1" dirty="0">
              <a:latin typeface="Candara" pitchFamily="34" charset="0"/>
            </a:endParaRPr>
          </a:p>
        </p:txBody>
      </p:sp>
      <p:pic>
        <p:nvPicPr>
          <p:cNvPr id="11266" name="Picture 2" descr="C:\Users\javier\Desktop\aspnet_zen_thum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8088" y="2614613"/>
            <a:ext cx="1647825" cy="1628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6939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atin typeface="Candara" pitchFamily="34" charset="0"/>
                <a:ea typeface="+mj-ea"/>
                <a:cs typeface="+mj-cs"/>
              </a:rPr>
              <a:t>Questions?</a:t>
            </a:r>
            <a:endParaRPr kumimoji="0" lang="en-US" sz="4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ndar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6939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smtClean="0">
                <a:latin typeface="Candara" pitchFamily="34" charset="0"/>
                <a:ea typeface="+mj-ea"/>
                <a:cs typeface="+mj-cs"/>
              </a:rPr>
              <a:t>Thanks!</a:t>
            </a:r>
            <a:endParaRPr kumimoji="0" lang="en-US" sz="4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ndar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vier\Pictures\mvp_logo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05200" y="2996946"/>
            <a:ext cx="2133600" cy="864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5" y="3171825"/>
            <a:ext cx="14287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2693988"/>
            <a:ext cx="6629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atin typeface="Candara" pitchFamily="34" charset="0"/>
                <a:ea typeface="+mj-ea"/>
                <a:cs typeface="+mj-cs"/>
              </a:rPr>
              <a:t>javier@lozanotek.com</a:t>
            </a:r>
            <a:endParaRPr kumimoji="0" lang="en-US" sz="4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itchFamily="34" charset="0"/>
              <a:ea typeface="+mj-ea"/>
              <a:cs typeface="+mj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28800" y="3810000"/>
            <a:ext cx="5791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atin typeface="Candara" pitchFamily="34" charset="0"/>
                <a:ea typeface="+mj-ea"/>
                <a:cs typeface="+mj-cs"/>
              </a:rPr>
              <a:t>(email/msn)</a:t>
            </a:r>
            <a:endParaRPr lang="en-US" sz="4000" b="1" dirty="0" smtClean="0">
              <a:latin typeface="Candar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2693988"/>
            <a:ext cx="6629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atin typeface="Candara" pitchFamily="34" charset="0"/>
                <a:ea typeface="+mj-ea"/>
                <a:cs typeface="+mj-cs"/>
              </a:rPr>
              <a:t>@</a:t>
            </a:r>
            <a:r>
              <a:rPr lang="en-US" sz="4800" b="1" dirty="0" err="1" smtClean="0">
                <a:latin typeface="Candara" pitchFamily="34" charset="0"/>
                <a:ea typeface="+mj-ea"/>
                <a:cs typeface="+mj-cs"/>
              </a:rPr>
              <a:t>jglozano</a:t>
            </a:r>
            <a:endParaRPr lang="en-US" sz="4800" b="1" dirty="0" smtClean="0">
              <a:latin typeface="Candara" pitchFamily="34" charset="0"/>
              <a:ea typeface="+mj-ea"/>
              <a:cs typeface="+mj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43100" y="3810000"/>
            <a:ext cx="5791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atin typeface="Candara" pitchFamily="34" charset="0"/>
                <a:ea typeface="+mj-ea"/>
                <a:cs typeface="+mj-cs"/>
              </a:rPr>
              <a:t>(twitter)</a:t>
            </a:r>
            <a:endParaRPr lang="en-US" sz="4000" b="1" dirty="0" smtClean="0">
              <a:latin typeface="Candar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2693988"/>
            <a:ext cx="8001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800" b="1" dirty="0" smtClean="0"/>
              <a:t>http://</a:t>
            </a:r>
            <a:r>
              <a:rPr lang="en-US" sz="4800" b="1" dirty="0" smtClean="0"/>
              <a:t>tinyurl.com/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4800" b="1" dirty="0" err="1" smtClean="0"/>
              <a:t>jglozano</a:t>
            </a:r>
            <a:r>
              <a:rPr lang="en-US" sz="4800" b="1" dirty="0" smtClean="0"/>
              <a:t>-sample-code</a:t>
            </a:r>
            <a:endParaRPr kumimoji="0" lang="en-US" sz="4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itchFamily="34" charset="0"/>
              <a:ea typeface="+mj-ea"/>
              <a:cs typeface="+mj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76400" y="3810000"/>
            <a:ext cx="5791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atin typeface="Candara" pitchFamily="34" charset="0"/>
                <a:ea typeface="+mj-ea"/>
                <a:cs typeface="+mj-cs"/>
              </a:rPr>
              <a:t>(code)</a:t>
            </a:r>
            <a:endParaRPr lang="en-US" sz="4000" b="1" dirty="0" smtClean="0">
              <a:latin typeface="Candar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208</Words>
  <Application>Microsoft Office PowerPoint</Application>
  <PresentationFormat>On-screen Show (4:3)</PresentationFormat>
  <Paragraphs>57</Paragraphs>
  <Slides>46</Slides>
  <Notes>0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Zen of ASP.NET and MVC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Zen of ASP.NET and MVC</dc:title>
  <dc:creator>Javier Lozano</dc:creator>
  <cp:lastModifiedBy>Javier Lozano</cp:lastModifiedBy>
  <cp:revision>24</cp:revision>
  <dcterms:created xsi:type="dcterms:W3CDTF">2008-04-29T03:01:14Z</dcterms:created>
  <dcterms:modified xsi:type="dcterms:W3CDTF">2009-07-29T15:20:46Z</dcterms:modified>
</cp:coreProperties>
</file>