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9" r:id="rId23"/>
    <p:sldId id="288" r:id="rId24"/>
    <p:sldId id="280" r:id="rId25"/>
    <p:sldId id="283" r:id="rId26"/>
    <p:sldId id="284" r:id="rId27"/>
    <p:sldId id="285" r:id="rId28"/>
    <p:sldId id="29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4DF2B-BC2B-4E31-B25B-6DE09CDE25B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  <a:ln/>
        </p:spPr>
        <p:txBody>
          <a:bodyPr lIns="92614" tIns="47092" rIns="92614" bIns="47092"/>
          <a:lstStyle/>
          <a:p>
            <a:pPr eaLnBrk="1" hangingPunct="1"/>
            <a:endParaRPr lang="en-US" smtClean="0"/>
          </a:p>
        </p:txBody>
      </p:sp>
      <p:sp>
        <p:nvSpPr>
          <p:cNvPr id="3175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E829A-6F07-433E-94BB-95F43B934A5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D7748-47D3-46B9-BE11-3B5364C7E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9EE2-6DE8-4240-8212-A5AD350C8D34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2493-F801-40C5-ACFE-72A777C24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DFC02-1D47-4313-A5F6-9B55B39267AE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ABF6-7801-4D67-BBDA-3AB58FF47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52E83-E1DA-447F-9774-BAADF32CC16B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418B4-D684-4C1D-B06E-CB9742244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6D0FD-DEBF-43AE-8085-81D2DD9966A6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0D93-4908-404B-84FD-2AD57C5D0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47098-8E49-402C-9BA8-23891FB0EED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BC6C-1C43-489D-BE5E-5BF262BDE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A3785-5B11-483D-99F3-B16736C9875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5BA7-A9E3-4CA5-A7A3-7FB4F39AF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C9C1D-40EF-4B2C-8061-C95AA55E3A9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61843-3836-44A8-94D9-89EC66EE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03847-F111-4754-9A44-96A92701C7A6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4F7B-C7A1-42CD-87E5-8BD026A80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6613" y="2438400"/>
            <a:ext cx="7773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95400" y="1763713"/>
            <a:ext cx="7308851" cy="1284287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The Zen of ASP.NET and MVC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0" y="3581400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000" b="1" dirty="0" smtClean="0">
                <a:latin typeface="Arial" charset="0"/>
              </a:rPr>
              <a:t>Javier </a:t>
            </a:r>
            <a:r>
              <a:rPr lang="en-US" sz="2000" b="1" dirty="0" smtClean="0">
                <a:latin typeface="Arial" charset="0"/>
              </a:rPr>
              <a:t>Lozano</a:t>
            </a:r>
            <a:endParaRPr lang="en-US" b="1" dirty="0">
              <a:solidFill>
                <a:srgbClr val="FF3300"/>
              </a:solidFill>
              <a:latin typeface="Arial" charset="0"/>
            </a:endParaRPr>
          </a:p>
          <a:p>
            <a:pPr algn="r" eaLnBrk="1" hangingPunct="1">
              <a:defRPr/>
            </a:pPr>
            <a:r>
              <a:rPr lang="en-US" dirty="0" err="1" smtClean="0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smtClean="0">
                <a:latin typeface="Arial" charset="0"/>
              </a:rPr>
              <a:t>principal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60738" y="4667250"/>
            <a:ext cx="5132387" cy="20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0" dirty="0">
                <a:latin typeface="Arial" charset="0"/>
              </a:rPr>
              <a:t>Pre-requisites for this presentation:</a:t>
            </a:r>
          </a:p>
          <a:p>
            <a:pPr algn="r"/>
            <a:endParaRPr lang="en-US" b="0" dirty="0">
              <a:latin typeface="Arial" charset="0"/>
            </a:endParaRPr>
          </a:p>
          <a:p>
            <a:pPr algn="r"/>
            <a:r>
              <a:rPr lang="en-US" b="0" dirty="0">
                <a:latin typeface="Arial" charset="0"/>
              </a:rPr>
              <a:t> ASP.NET Pipeline</a:t>
            </a:r>
          </a:p>
          <a:p>
            <a:pPr algn="r"/>
            <a:r>
              <a:rPr lang="en-US" b="0" dirty="0">
                <a:latin typeface="Arial" charset="0"/>
              </a:rPr>
              <a:t> Basic HTTP</a:t>
            </a:r>
          </a:p>
          <a:p>
            <a:pPr algn="r"/>
            <a:r>
              <a:rPr lang="en-US" b="0" dirty="0">
                <a:latin typeface="Arial" charset="0"/>
              </a:rPr>
              <a:t>Design Patterns</a:t>
            </a:r>
          </a:p>
          <a:p>
            <a:pPr algn="r"/>
            <a:endParaRPr lang="en-US" b="0" dirty="0">
              <a:latin typeface="Arial" charset="0"/>
            </a:endParaRPr>
          </a:p>
          <a:p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Model-View-Controller (MVC) Pattern</a:t>
            </a:r>
          </a:p>
          <a:p>
            <a:r>
              <a:rPr lang="en-US" sz="2400" dirty="0" smtClean="0"/>
              <a:t>First described in 1979 by </a:t>
            </a:r>
            <a:r>
              <a:rPr lang="en-US" sz="2400" dirty="0" err="1" smtClean="0"/>
              <a:t>Trygve</a:t>
            </a:r>
            <a:r>
              <a:rPr lang="en-US" sz="2400" dirty="0" smtClean="0"/>
              <a:t> </a:t>
            </a:r>
            <a:r>
              <a:rPr lang="en-US" sz="2400" dirty="0" err="1" smtClean="0"/>
              <a:t>Reenskaug</a:t>
            </a:r>
            <a:endParaRPr lang="en-US" sz="2400" dirty="0" smtClean="0"/>
          </a:p>
          <a:p>
            <a:r>
              <a:rPr lang="en-US" sz="2400" dirty="0" smtClean="0"/>
              <a:t>Described in depth in the influential paper </a:t>
            </a:r>
            <a:r>
              <a:rPr lang="en-US" sz="2400" b="1" dirty="0" smtClean="0"/>
              <a:t>Applications Programming in Smalltalk-80: How to use Model-View-Controller</a:t>
            </a:r>
            <a:endParaRPr lang="en-US" sz="2400" dirty="0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Controller</a:t>
            </a:r>
          </a:p>
          <a:p>
            <a:pPr lvl="1"/>
            <a:r>
              <a:rPr lang="en-US" sz="2400" dirty="0" smtClean="0"/>
              <a:t>Brains behind the operation</a:t>
            </a:r>
          </a:p>
          <a:p>
            <a:pPr lvl="1"/>
            <a:r>
              <a:rPr lang="en-US" sz="2400" dirty="0" smtClean="0"/>
              <a:t>Picks which view to use</a:t>
            </a:r>
          </a:p>
          <a:p>
            <a:pPr lvl="1"/>
            <a:r>
              <a:rPr lang="en-US" sz="2400" dirty="0" smtClean="0"/>
              <a:t>Picks which data to pass to the view</a:t>
            </a:r>
          </a:p>
          <a:p>
            <a:pPr lvl="1"/>
            <a:r>
              <a:rPr lang="en-US" sz="2400" dirty="0" smtClean="0"/>
              <a:t>Maps straight URL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b="1" dirty="0" smtClean="0"/>
              <a:t>GET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POST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PUT</a:t>
            </a:r>
            <a:r>
              <a:rPr lang="en-US" sz="2400" dirty="0" smtClean="0"/>
              <a:t> my.com/person/15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View</a:t>
            </a:r>
          </a:p>
          <a:p>
            <a:pPr lvl="1"/>
            <a:r>
              <a:rPr lang="en-US" sz="2400" dirty="0" smtClean="0"/>
              <a:t>Represents how the “data” is “interpreted”</a:t>
            </a:r>
          </a:p>
          <a:p>
            <a:pPr lvl="1"/>
            <a:r>
              <a:rPr lang="en-US" sz="2400" dirty="0" smtClean="0"/>
              <a:t>Typically associated with HTML.</a:t>
            </a:r>
          </a:p>
          <a:p>
            <a:pPr lvl="1"/>
            <a:r>
              <a:rPr lang="en-US" sz="2400" dirty="0" smtClean="0"/>
              <a:t>Can be many other types of markup (XAML,XML,RSS,ATOM, etc.)</a:t>
            </a:r>
          </a:p>
          <a:p>
            <a:pPr lvl="1"/>
            <a:r>
              <a:rPr lang="en-US" sz="2400" dirty="0" smtClean="0"/>
              <a:t>Can be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(JSON)</a:t>
            </a:r>
          </a:p>
          <a:p>
            <a:pPr lvl="1"/>
            <a:r>
              <a:rPr lang="en-US" sz="2400" dirty="0" smtClean="0"/>
              <a:t>Can be binary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Core of your application (or part of it)</a:t>
            </a:r>
          </a:p>
          <a:p>
            <a:pPr lvl="1"/>
            <a:r>
              <a:rPr lang="en-US" sz="2400" dirty="0" smtClean="0"/>
              <a:t>Can encapsulate “data”, “logic” for the application</a:t>
            </a:r>
          </a:p>
          <a:p>
            <a:pPr lvl="1"/>
            <a:r>
              <a:rPr lang="en-US" sz="2400" dirty="0" smtClean="0"/>
              <a:t>Is unaware of application context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dirty="0" smtClean="0"/>
              <a:t>Person p = new Person();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Loose coupling and little overlap</a:t>
            </a:r>
          </a:p>
          <a:p>
            <a:pPr lvl="1"/>
            <a:r>
              <a:rPr lang="en-US" sz="2400" dirty="0" smtClean="0"/>
              <a:t>A concern is any piece of interest or focus in a program</a:t>
            </a:r>
          </a:p>
          <a:p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One piece of the pattern focuses on delivering just ONE thing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0428" y="76200"/>
            <a:ext cx="8226371" cy="2286000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4289502"/>
            <a:ext cx="3505200" cy="144333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0429" y="4289502"/>
            <a:ext cx="4644971" cy="144333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0428" y="2438400"/>
            <a:ext cx="8226371" cy="179503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0" y="5934670"/>
            <a:ext cx="9168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 to our sponsors!</a:t>
            </a:r>
            <a:endParaRPr lang="en-US" sz="4800" b="1" cap="all" dirty="0">
              <a:ln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" descr="E:\Pictures\KCDC\Sponsors\TypeMock\Typemock_logo_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700983"/>
            <a:ext cx="1600199" cy="96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3381617"/>
            <a:ext cx="2081227" cy="831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3406556"/>
            <a:ext cx="1968500" cy="7937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0769" y="2438400"/>
            <a:ext cx="16417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GOLD</a:t>
            </a:r>
            <a:endParaRPr lang="en-US" sz="4800" b="1" cap="all" dirty="0">
              <a:ln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631" y="4763951"/>
            <a:ext cx="1671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silver</a:t>
            </a:r>
            <a:endParaRPr lang="en-US" sz="4000" b="1" cap="all" dirty="0">
              <a:ln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9" name="Picture 4" descr="E:\Pictures\KCDC\Sponsors\advantegete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56600"/>
            <a:ext cx="1968377" cy="67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181600" y="4191000"/>
            <a:ext cx="317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cap="all" dirty="0">
                <a:ln/>
                <a:solidFill>
                  <a:srgbClr val="80716A">
                    <a:lumMod val="60000"/>
                    <a:lumOff val="40000"/>
                  </a:srgbClr>
                </a:solidFill>
                <a:effectLst>
                  <a:outerShdw blurRad="19685" dist="12700" dir="5400000" algn="tl" rotWithShape="0">
                    <a:srgbClr val="838D9B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PRIZE SPONSORS</a:t>
            </a:r>
          </a:p>
        </p:txBody>
      </p:sp>
      <p:pic>
        <p:nvPicPr>
          <p:cNvPr id="31" name="Picture 5" descr="E:\Pictures\KCDC\Sponsors\who_is_inform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9366" y="4622595"/>
            <a:ext cx="1247219" cy="10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60429" y="76200"/>
            <a:ext cx="307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platinum</a:t>
            </a:r>
            <a:endParaRPr lang="en-US" sz="5400" b="1" cap="all" spc="0" dirty="0">
              <a:ln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4430" y="252277"/>
            <a:ext cx="2067214" cy="19338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7075" y="707206"/>
            <a:ext cx="2653710" cy="1023985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500" y="2497176"/>
            <a:ext cx="2476500" cy="790575"/>
          </a:xfrm>
          <a:prstGeom prst="rect">
            <a:avLst/>
          </a:prstGeom>
        </p:spPr>
      </p:pic>
      <p:pic>
        <p:nvPicPr>
          <p:cNvPr id="36" name="Picture 3" descr="E:\Pictures\KCDC\Sponsors\telerikLogo-web-225x90px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494156"/>
            <a:ext cx="2330485" cy="8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84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r>
              <a:rPr lang="en-US" sz="2400" dirty="0" smtClean="0"/>
              <a:t>All of these pieces yield a system that is</a:t>
            </a:r>
          </a:p>
          <a:p>
            <a:pPr lvl="1"/>
            <a:r>
              <a:rPr lang="en-US" sz="2400" dirty="0" smtClean="0"/>
              <a:t>Componentized</a:t>
            </a:r>
          </a:p>
          <a:p>
            <a:pPr lvl="1"/>
            <a:r>
              <a:rPr lang="en-US" sz="2400" dirty="0" smtClean="0"/>
              <a:t>Testable</a:t>
            </a:r>
          </a:p>
          <a:p>
            <a:pPr lvl="1"/>
            <a:r>
              <a:rPr lang="en-US" sz="2400" dirty="0" smtClean="0"/>
              <a:t>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 smtClean="0"/>
              <a:t>MonoRail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2.0</a:t>
            </a:r>
          </a:p>
          <a:p>
            <a:pPr lvl="1"/>
            <a:r>
              <a:rPr lang="en-US" sz="2400" dirty="0" smtClean="0"/>
              <a:t>Parallels Rails or </a:t>
            </a:r>
            <a:r>
              <a:rPr lang="en-US" sz="2400" dirty="0" err="1" smtClean="0"/>
              <a:t>SpringMVC</a:t>
            </a:r>
            <a:endParaRPr lang="en-US" sz="2400" dirty="0" smtClean="0"/>
          </a:p>
          <a:p>
            <a:pPr lvl="1"/>
            <a:r>
              <a:rPr lang="en-US" sz="2400" dirty="0" smtClean="0"/>
              <a:t>Uses other open source </a:t>
            </a:r>
            <a:r>
              <a:rPr lang="en-US" sz="2400" dirty="0" smtClean="0"/>
              <a:t>projects</a:t>
            </a:r>
            <a:endParaRPr lang="en-US" sz="2400" dirty="0" smtClean="0"/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ASP.NET MVC (MSMVC)</a:t>
            </a:r>
            <a:endParaRPr lang="en-US" sz="2400" dirty="0" smtClean="0"/>
          </a:p>
          <a:p>
            <a:pPr lvl="1"/>
            <a:r>
              <a:rPr lang="en-US" sz="2400" dirty="0" smtClean="0"/>
              <a:t>Developed by Microsoft</a:t>
            </a:r>
          </a:p>
          <a:p>
            <a:pPr lvl="1"/>
            <a:r>
              <a:rPr lang="en-US" sz="2400" dirty="0" smtClean="0"/>
              <a:t>Built on .NET 3.5</a:t>
            </a:r>
          </a:p>
          <a:p>
            <a:pPr lvl="1"/>
            <a:r>
              <a:rPr lang="en-US" sz="2400" dirty="0" smtClean="0"/>
              <a:t>Currently in v2</a:t>
            </a:r>
            <a:endParaRPr lang="en-US" sz="2400" dirty="0" smtClean="0"/>
          </a:p>
        </p:txBody>
      </p:sp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err="1" smtClean="0"/>
              <a:t>FubuMVC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</a:t>
            </a:r>
            <a:r>
              <a:rPr lang="en-US" sz="2400" dirty="0" smtClean="0"/>
              <a:t>3.6</a:t>
            </a:r>
            <a:endParaRPr lang="en-US" sz="2400" dirty="0" smtClean="0"/>
          </a:p>
          <a:p>
            <a:pPr lvl="1"/>
            <a:r>
              <a:rPr lang="en-US" sz="2400" dirty="0" smtClean="0"/>
              <a:t>ALT.NET based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MVC is a pattern, not a technology</a:t>
            </a:r>
          </a:p>
          <a:p>
            <a:r>
              <a:rPr lang="en-US" sz="2400" dirty="0" smtClean="0"/>
              <a:t>It’s YOUR choice to use</a:t>
            </a:r>
          </a:p>
          <a:p>
            <a:r>
              <a:rPr lang="en-US" sz="2400" dirty="0" smtClean="0"/>
              <a:t>Gives you more control and less coupling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Closer to the HTTP “metal”</a:t>
            </a:r>
          </a:p>
          <a:p>
            <a:r>
              <a:rPr lang="en-US" sz="2400" dirty="0" smtClean="0"/>
              <a:t>Out of the box:</a:t>
            </a:r>
          </a:p>
          <a:p>
            <a:pPr lvl="1"/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Light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THANKS!</a:t>
            </a:r>
            <a:endParaRPr lang="en-US" dirty="0" smtClean="0"/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</a:t>
            </a:r>
          </a:p>
          <a:p>
            <a:pPr lvl="1"/>
            <a:r>
              <a:rPr lang="en-US" sz="2400" dirty="0" smtClean="0"/>
              <a:t>javier@lozanotek.com</a:t>
            </a:r>
          </a:p>
          <a:p>
            <a:r>
              <a:rPr lang="en-US" sz="2400" dirty="0" smtClean="0"/>
              <a:t>Blog</a:t>
            </a:r>
          </a:p>
          <a:p>
            <a:pPr lvl="1"/>
            <a:r>
              <a:rPr lang="en-US" sz="2400" dirty="0" smtClean="0"/>
              <a:t>http://blog.lozanotek.com</a:t>
            </a:r>
          </a:p>
          <a:p>
            <a:r>
              <a:rPr lang="en-US" sz="2400" dirty="0" smtClean="0"/>
              <a:t>Twitter</a:t>
            </a:r>
          </a:p>
          <a:p>
            <a:pPr lvl="1"/>
            <a:r>
              <a:rPr lang="en-US" sz="2400" dirty="0" smtClean="0"/>
              <a:t>http://twitter.com/jglozano</a:t>
            </a:r>
          </a:p>
          <a:p>
            <a:r>
              <a:rPr lang="en-US" sz="2400" dirty="0" smtClean="0"/>
              <a:t>Code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 smtClean="0"/>
              <a:t>://github.com/jglozano/zenofmvc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on </a:t>
            </a:r>
            <a:r>
              <a:rPr lang="en-US" sz="2400" dirty="0" smtClean="0"/>
              <a:t>ASP.NET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DEMOS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Recap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!= </a:t>
            </a:r>
            <a:r>
              <a:rPr lang="en-US" sz="2400" dirty="0" err="1" smtClean="0"/>
              <a:t>WebForms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!= Technology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ASP Insider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MCSD.NET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Developer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667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</a:t>
            </a:r>
          </a:p>
          <a:p>
            <a:pPr lvl="1"/>
            <a:r>
              <a:rPr lang="en-US" sz="2400" dirty="0" smtClean="0"/>
              <a:t>javier@lozanotek.com</a:t>
            </a:r>
          </a:p>
          <a:p>
            <a:r>
              <a:rPr lang="en-US" sz="2400" dirty="0" smtClean="0"/>
              <a:t>Blog</a:t>
            </a:r>
          </a:p>
          <a:p>
            <a:pPr lvl="1"/>
            <a:r>
              <a:rPr lang="en-US" sz="2400" dirty="0" smtClean="0"/>
              <a:t>http://blog.lozanotek.com</a:t>
            </a:r>
          </a:p>
          <a:p>
            <a:r>
              <a:rPr lang="en-US" sz="2400" dirty="0" smtClean="0"/>
              <a:t>Twitter</a:t>
            </a:r>
          </a:p>
          <a:p>
            <a:pPr lvl="1"/>
            <a:r>
              <a:rPr lang="en-US" sz="2400" dirty="0" smtClean="0"/>
              <a:t>http://twitter.com/jglozano</a:t>
            </a:r>
          </a:p>
          <a:p>
            <a:r>
              <a:rPr lang="en-US" sz="2400" dirty="0" smtClean="0"/>
              <a:t>Code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 smtClean="0"/>
              <a:t>://github.com/jglozano/zenofmvc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define Zen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etc.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IHttpHandlerFactory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IHttpModule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HttpApplication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HttpRuntime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HttpContext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DC_PPT_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KCDC_PPT_Template</Template>
  <TotalTime>130</TotalTime>
  <Words>1516</Words>
  <Application>Microsoft Office PowerPoint</Application>
  <PresentationFormat>On-screen Show (4:3)</PresentationFormat>
  <Paragraphs>266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KCDC_PPT_Template</vt:lpstr>
      <vt:lpstr>The Zen of ASP.NET and MVC</vt:lpstr>
      <vt:lpstr>Slide 2</vt:lpstr>
      <vt:lpstr>Agenda</vt:lpstr>
      <vt:lpstr>Goals</vt:lpstr>
      <vt:lpstr>Who am I?</vt:lpstr>
      <vt:lpstr>Contact Info</vt:lpstr>
      <vt:lpstr>define Zen</vt:lpstr>
      <vt:lpstr>What is the Zen of ASP.NET?</vt:lpstr>
      <vt:lpstr>What is the Zen of ASP.NET?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MVC On ASP.NET</vt:lpstr>
      <vt:lpstr>MVC On ASP.NET</vt:lpstr>
      <vt:lpstr>Demo</vt:lpstr>
      <vt:lpstr>Recap</vt:lpstr>
      <vt:lpstr>Recap</vt:lpstr>
      <vt:lpstr>Questions?</vt:lpstr>
      <vt:lpstr>THANKS!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 Lozano</cp:lastModifiedBy>
  <cp:revision>19</cp:revision>
  <dcterms:created xsi:type="dcterms:W3CDTF">2007-11-27T18:16:07Z</dcterms:created>
  <dcterms:modified xsi:type="dcterms:W3CDTF">2010-06-17T18:59:40Z</dcterms:modified>
</cp:coreProperties>
</file>