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65" r:id="rId2"/>
    <p:sldId id="267" r:id="rId3"/>
    <p:sldId id="264" r:id="rId4"/>
    <p:sldId id="298" r:id="rId5"/>
    <p:sldId id="300" r:id="rId6"/>
    <p:sldId id="301" r:id="rId7"/>
    <p:sldId id="299" r:id="rId8"/>
    <p:sldId id="302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ntel" initials="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00FFFF"/>
    <a:srgbClr val="FF00FF"/>
    <a:srgbClr val="66FF33"/>
    <a:srgbClr val="26FAF5"/>
    <a:srgbClr val="33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571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0B424-10A7-45F1-B925-A811690D12F0}" type="datetimeFigureOut">
              <a:rPr lang="es-ES" smtClean="0"/>
              <a:t>15/08/2025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0BFAB-3481-44AD-8ECE-2A4D86E668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5900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8027D-C468-405D-BCD4-FB37CE840E9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81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8027D-C468-405D-BCD4-FB37CE840E9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4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426" y="2895600"/>
            <a:ext cx="4572000" cy="13687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0" y="4743451"/>
            <a:ext cx="9144000" cy="21145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4714875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5E47-E569-4435-9E72-AE9F32A6992A}" type="datetimeFigureOut">
              <a:rPr lang="es-ES" smtClean="0"/>
              <a:pPr/>
              <a:t>15/08/2025</a:t>
            </a:fld>
            <a:endParaRPr lang="es-E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C035A2-67EF-49DA-9BD3-F65F604D330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52426" y="457200"/>
            <a:ext cx="7680960" cy="243839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kumimoji="0" lang="en-US" sz="6000" b="1" i="0" u="none" strike="noStrike" kern="1200" cap="none" spc="0" normalizeH="0" baseline="0" noProof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5E47-E569-4435-9E72-AE9F32A6992A}" type="datetimeFigureOut">
              <a:rPr lang="es-ES" smtClean="0"/>
              <a:pPr/>
              <a:t>15/08/2025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35A2-67EF-49DA-9BD3-F65F604D330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5E47-E569-4435-9E72-AE9F32A6992A}" type="datetimeFigureOut">
              <a:rPr lang="es-ES" smtClean="0"/>
              <a:pPr/>
              <a:t>15/08/2025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035A2-67EF-49DA-9BD3-F65F604D330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7680960" cy="47244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9E5E47-E569-4435-9E72-AE9F32A6992A}" type="datetimeFigureOut">
              <a:rPr lang="es-ES" smtClean="0"/>
              <a:pPr/>
              <a:t>15/08/2025</a:t>
            </a:fld>
            <a:endParaRPr lang="es-E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C035A2-67EF-49DA-9BD3-F65F604D330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52426" y="4003302"/>
            <a:ext cx="4572000" cy="1178298"/>
          </a:xfrm>
        </p:spPr>
        <p:txBody>
          <a:bodyPr>
            <a:normAutofit/>
          </a:bodyPr>
          <a:lstStyle>
            <a:lvl1pPr marL="0" indent="0" algn="l">
              <a:buNone/>
              <a:defRPr sz="2000" b="0" i="1" cap="none" spc="12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5E47-E569-4435-9E72-AE9F32A6992A}" type="datetimeFigureOut">
              <a:rPr lang="es-ES" smtClean="0"/>
              <a:pPr/>
              <a:t>15/08/2025</a:t>
            </a:fld>
            <a:endParaRPr lang="es-E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C035A2-67EF-49DA-9BD3-F65F604D330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-4439" y="182880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54366" y="1990078"/>
            <a:ext cx="8439912" cy="1984248"/>
          </a:xfrm>
        </p:spPr>
        <p:txBody>
          <a:bodyPr>
            <a:noAutofit/>
          </a:bodyPr>
          <a:lstStyle>
            <a:lvl1pPr>
              <a:defRPr kumimoji="0" lang="en-US" sz="60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chemeClr val="tx1">
                        <a:alpha val="92000"/>
                      </a:schemeClr>
                    </a:gs>
                    <a:gs pos="45000">
                      <a:schemeClr val="tx1">
                        <a:alpha val="51000"/>
                      </a:schemeClr>
                    </a:gs>
                    <a:gs pos="100000">
                      <a:schemeClr val="tx1"/>
                    </a:gs>
                  </a:gsLst>
                  <a:lin ang="3600000" scaled="0"/>
                </a:gra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901184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1463040"/>
            <a:ext cx="3886200" cy="428853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99E5E47-E569-4435-9E72-AE9F32A6992A}" type="datetimeFigureOut">
              <a:rPr lang="es-ES" smtClean="0"/>
              <a:pPr/>
              <a:t>15/08/2025</a:t>
            </a:fld>
            <a:endParaRPr lang="es-E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8C035A2-67EF-49DA-9BD3-F65F604D330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5"/>
          </p:nvPr>
        </p:nvSpPr>
        <p:spPr>
          <a:xfrm>
            <a:off x="4900613" y="1463040"/>
            <a:ext cx="3886200" cy="509587"/>
          </a:xfrm>
        </p:spPr>
        <p:txBody>
          <a:bodyPr>
            <a:normAutofit/>
          </a:bodyPr>
          <a:lstStyle>
            <a:lvl1pPr marL="0" indent="0">
              <a:buNone/>
              <a:defRPr sz="2000" b="0" i="1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4"/>
          </p:nvPr>
        </p:nvSpPr>
        <p:spPr>
          <a:xfrm>
            <a:off x="4900613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8" name="Content Placeholder 30"/>
          <p:cNvSpPr>
            <a:spLocks noGrp="1"/>
          </p:cNvSpPr>
          <p:nvPr>
            <p:ph sz="quarter" idx="13"/>
          </p:nvPr>
        </p:nvSpPr>
        <p:spPr>
          <a:xfrm>
            <a:off x="352426" y="2011680"/>
            <a:ext cx="3886200" cy="373684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299E5E47-E569-4435-9E72-AE9F32A6992A}" type="datetimeFigureOut">
              <a:rPr lang="es-ES" smtClean="0"/>
              <a:pPr/>
              <a:t>15/08/2025</a:t>
            </a:fld>
            <a:endParaRPr lang="es-E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8C035A2-67EF-49DA-9BD3-F65F604D330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5E47-E569-4435-9E72-AE9F32A6992A}" type="datetimeFigureOut">
              <a:rPr lang="es-ES" smtClean="0"/>
              <a:pPr/>
              <a:t>15/08/2025</a:t>
            </a:fld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C035A2-67EF-49DA-9BD3-F65F604D330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E5E47-E569-4435-9E72-AE9F32A6992A}" type="datetimeFigureOut">
              <a:rPr lang="es-ES" smtClean="0"/>
              <a:pPr/>
              <a:t>15/08/2025</a:t>
            </a:fld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C035A2-67EF-49DA-9BD3-F65F604D330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426" y="1463040"/>
            <a:ext cx="3381375" cy="396716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 b="0" i="1" spc="0" baseline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4"/>
          </p:nvPr>
        </p:nvSpPr>
        <p:spPr>
          <a:xfrm>
            <a:off x="4105275" y="1463040"/>
            <a:ext cx="4681538" cy="396849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99E5E47-E569-4435-9E72-AE9F32A6992A}" type="datetimeFigureOut">
              <a:rPr lang="es-ES" smtClean="0"/>
              <a:pPr/>
              <a:t>15/08/2025</a:t>
            </a:fld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8C035A2-67EF-49DA-9BD3-F65F604D330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29224" y="0"/>
            <a:ext cx="3914775" cy="5657850"/>
          </a:xfrm>
        </p:spPr>
        <p:txBody>
          <a:bodyPr anchor="ctr" anchorCtr="0"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52426" y="1600199"/>
            <a:ext cx="4572000" cy="35932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i="1">
                <a:solidFill>
                  <a:schemeClr val="tx1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5734050"/>
            <a:ext cx="9144000" cy="112395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5695950"/>
            <a:ext cx="91440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352425" y="275208"/>
            <a:ext cx="4572000" cy="132499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9E5E47-E569-4435-9E72-AE9F32A6992A}" type="datetimeFigureOut">
              <a:rPr lang="es-ES" smtClean="0"/>
              <a:pPr/>
              <a:t>15/08/2025</a:t>
            </a:fld>
            <a:endParaRPr lang="es-E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8C035A2-67EF-49DA-9BD3-F65F604D330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426" y="1463040"/>
            <a:ext cx="768096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426" y="6543676"/>
            <a:ext cx="146685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299E5E47-E569-4435-9E72-AE9F32A6992A}" type="datetimeFigureOut">
              <a:rPr lang="es-ES" smtClean="0"/>
              <a:pPr/>
              <a:t>15/08/2025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9749" y="6543676"/>
            <a:ext cx="4086225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="1" i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6700" y="6543676"/>
            <a:ext cx="876300" cy="247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="1">
                <a:solidFill>
                  <a:schemeClr val="tx1">
                    <a:alpha val="65000"/>
                  </a:schemeClr>
                </a:solidFill>
              </a:defRPr>
            </a:lvl1pPr>
          </a:lstStyle>
          <a:p>
            <a:fld id="{B8C035A2-67EF-49DA-9BD3-F65F604D330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ts val="400"/>
        </a:spcBef>
        <a:buNone/>
        <a:defRPr sz="4000" b="0" kern="1200" cap="none" spc="0" baseline="0">
          <a:solidFill>
            <a:schemeClr val="tx1"/>
          </a:solidFill>
          <a:latin typeface="+mj-lt"/>
          <a:ea typeface="+mj-ea"/>
          <a:cs typeface="Tunga" pitchFamily="2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0"/>
        </a:spcAft>
        <a:buClr>
          <a:schemeClr val="accent5"/>
        </a:buClr>
        <a:buFont typeface="Arial" pitchFamily="34" charset="0"/>
        <a:buNone/>
        <a:defRPr sz="18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1450" indent="-17145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2pPr>
      <a:lvl3pPr marL="344488" indent="-165100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517525" indent="-169863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4pPr>
      <a:lvl5pPr marL="688975" indent="-173038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8686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58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40817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1126B6B-433D-4C80-B510-59E3C5730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4" y="1882588"/>
            <a:ext cx="4504236" cy="4769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2975696-8958-4A7E-8FB7-7CDA19603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59" y="285456"/>
            <a:ext cx="1470212" cy="1466572"/>
          </a:xfrm>
          <a:prstGeom prst="rect">
            <a:avLst/>
          </a:prstGeom>
        </p:spPr>
      </p:pic>
      <p:sp>
        <p:nvSpPr>
          <p:cNvPr id="28" name="39 Rectángulo redondeado">
            <a:extLst>
              <a:ext uri="{FF2B5EF4-FFF2-40B4-BE49-F238E27FC236}">
                <a16:creationId xmlns:a16="http://schemas.microsoft.com/office/drawing/2014/main" id="{3EE19A79-998D-44FE-A75B-09077634ED28}"/>
              </a:ext>
            </a:extLst>
          </p:cNvPr>
          <p:cNvSpPr/>
          <p:nvPr/>
        </p:nvSpPr>
        <p:spPr>
          <a:xfrm>
            <a:off x="2445541" y="293008"/>
            <a:ext cx="5515118" cy="890276"/>
          </a:xfrm>
          <a:prstGeom prst="roundRect">
            <a:avLst>
              <a:gd name="adj" fmla="val 29789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000" b="1" dirty="0" err="1">
                <a:solidFill>
                  <a:srgbClr val="FFFF00"/>
                </a:solidFill>
                <a:latin typeface="Stencil" pitchFamily="82" charset="0"/>
              </a:rPr>
              <a:t>MATRIz</a:t>
            </a:r>
            <a:endParaRPr lang="es-ES" sz="3000" b="1" dirty="0">
              <a:solidFill>
                <a:srgbClr val="FFFF00"/>
              </a:solidFill>
              <a:latin typeface="Stencil" pitchFamily="82" charset="0"/>
            </a:endParaRPr>
          </a:p>
        </p:txBody>
      </p:sp>
      <p:sp>
        <p:nvSpPr>
          <p:cNvPr id="29" name="39 Rectángulo redondeado">
            <a:extLst>
              <a:ext uri="{FF2B5EF4-FFF2-40B4-BE49-F238E27FC236}">
                <a16:creationId xmlns:a16="http://schemas.microsoft.com/office/drawing/2014/main" id="{5FF5845A-8B14-498E-90E2-0C99D43AE065}"/>
              </a:ext>
            </a:extLst>
          </p:cNvPr>
          <p:cNvSpPr/>
          <p:nvPr/>
        </p:nvSpPr>
        <p:spPr>
          <a:xfrm>
            <a:off x="2815241" y="1417719"/>
            <a:ext cx="5217135" cy="1617722"/>
          </a:xfrm>
          <a:prstGeom prst="roundRect">
            <a:avLst>
              <a:gd name="adj" fmla="val 29789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800" b="1" dirty="0">
                <a:solidFill>
                  <a:srgbClr val="FFFF00"/>
                </a:solidFill>
                <a:latin typeface="Stencil" pitchFamily="82" charset="0"/>
              </a:rPr>
              <a:t>AREA          	: ALGEBRA II</a:t>
            </a:r>
          </a:p>
          <a:p>
            <a:r>
              <a:rPr lang="es-ES" sz="2800" b="1" dirty="0">
                <a:solidFill>
                  <a:srgbClr val="FFFF00"/>
                </a:solidFill>
                <a:latin typeface="Stencil" pitchFamily="82" charset="0"/>
              </a:rPr>
              <a:t>SEMESTRE : 2DO.</a:t>
            </a:r>
          </a:p>
          <a:p>
            <a:r>
              <a:rPr lang="es-ES" sz="2800" b="1" dirty="0">
                <a:solidFill>
                  <a:srgbClr val="FFFF00"/>
                </a:solidFill>
                <a:latin typeface="Stencil" pitchFamily="82" charset="0"/>
              </a:rPr>
              <a:t>TURNO        : NOCHE </a:t>
            </a:r>
          </a:p>
        </p:txBody>
      </p:sp>
      <p:sp>
        <p:nvSpPr>
          <p:cNvPr id="30" name="39 Rectángulo redondeado">
            <a:extLst>
              <a:ext uri="{FF2B5EF4-FFF2-40B4-BE49-F238E27FC236}">
                <a16:creationId xmlns:a16="http://schemas.microsoft.com/office/drawing/2014/main" id="{A57B30E1-4AFB-4792-8A5A-3BB77C3F6AA9}"/>
              </a:ext>
            </a:extLst>
          </p:cNvPr>
          <p:cNvSpPr/>
          <p:nvPr/>
        </p:nvSpPr>
        <p:spPr>
          <a:xfrm>
            <a:off x="4075462" y="3269876"/>
            <a:ext cx="4848546" cy="1208939"/>
          </a:xfrm>
          <a:prstGeom prst="roundRect">
            <a:avLst>
              <a:gd name="adj" fmla="val 29789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2400" b="1" dirty="0">
              <a:solidFill>
                <a:srgbClr val="FFFF00"/>
              </a:solidFill>
              <a:latin typeface="Stencil" pitchFamily="82" charset="0"/>
            </a:endParaRPr>
          </a:p>
          <a:p>
            <a:r>
              <a:rPr lang="es-ES" sz="2400" b="1" dirty="0">
                <a:solidFill>
                  <a:srgbClr val="FFFF00"/>
                </a:solidFill>
                <a:latin typeface="Stencil" pitchFamily="82" charset="0"/>
              </a:rPr>
              <a:t>DOCENTE:</a:t>
            </a:r>
            <a:endParaRPr lang="es-ES" sz="2000" b="1" dirty="0">
              <a:solidFill>
                <a:srgbClr val="FFFF00"/>
              </a:solidFill>
              <a:latin typeface="Stencil" pitchFamily="82" charset="0"/>
            </a:endParaRPr>
          </a:p>
          <a:p>
            <a:pPr algn="ctr"/>
            <a:r>
              <a:rPr lang="es-ES" sz="2400" b="1" dirty="0">
                <a:solidFill>
                  <a:srgbClr val="FFFF00"/>
                </a:solidFill>
                <a:latin typeface="Stencil" pitchFamily="82" charset="0"/>
              </a:rPr>
              <a:t>ING. ANTONIO FLORES CHOQUE</a:t>
            </a:r>
          </a:p>
          <a:p>
            <a:pPr algn="ctr"/>
            <a:endParaRPr lang="es-ES" sz="2400" b="1" dirty="0">
              <a:solidFill>
                <a:srgbClr val="FFFF00"/>
              </a:solidFill>
              <a:latin typeface="Stencil" pitchFamily="82" charset="0"/>
            </a:endParaRPr>
          </a:p>
        </p:txBody>
      </p:sp>
      <p:sp>
        <p:nvSpPr>
          <p:cNvPr id="31" name="39 Rectángulo redondeado">
            <a:extLst>
              <a:ext uri="{FF2B5EF4-FFF2-40B4-BE49-F238E27FC236}">
                <a16:creationId xmlns:a16="http://schemas.microsoft.com/office/drawing/2014/main" id="{77479BB9-CE71-4446-B9E8-AC0DE6BABCE0}"/>
              </a:ext>
            </a:extLst>
          </p:cNvPr>
          <p:cNvSpPr/>
          <p:nvPr/>
        </p:nvSpPr>
        <p:spPr>
          <a:xfrm>
            <a:off x="4012383" y="5184157"/>
            <a:ext cx="4848546" cy="1021310"/>
          </a:xfrm>
          <a:prstGeom prst="roundRect">
            <a:avLst>
              <a:gd name="adj" fmla="val 29789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FF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rgbClr val="FFFF00"/>
                </a:solidFill>
                <a:latin typeface="Stencil" pitchFamily="82" charset="0"/>
              </a:rPr>
              <a:t>ESTUDIANTE:</a:t>
            </a:r>
          </a:p>
          <a:p>
            <a:r>
              <a:rPr lang="es-ES" sz="2400" b="1" dirty="0">
                <a:solidFill>
                  <a:srgbClr val="FFFF00"/>
                </a:solidFill>
                <a:latin typeface="Stencil" pitchFamily="82" charset="0"/>
              </a:rPr>
              <a:t>MILENA LOZA QUISBERT</a:t>
            </a:r>
          </a:p>
        </p:txBody>
      </p:sp>
    </p:spTree>
    <p:extLst>
      <p:ext uri="{BB962C8B-B14F-4D97-AF65-F5344CB8AC3E}">
        <p14:creationId xmlns:p14="http://schemas.microsoft.com/office/powerpoint/2010/main" val="139315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2 Grupo">
            <a:extLst>
              <a:ext uri="{FF2B5EF4-FFF2-40B4-BE49-F238E27FC236}">
                <a16:creationId xmlns:a16="http://schemas.microsoft.com/office/drawing/2014/main" id="{06EF5832-DC4B-4991-9CD4-122FFD9D4861}"/>
              </a:ext>
            </a:extLst>
          </p:cNvPr>
          <p:cNvGrpSpPr>
            <a:grpSpLocks/>
          </p:cNvGrpSpPr>
          <p:nvPr/>
        </p:nvGrpSpPr>
        <p:grpSpPr bwMode="auto">
          <a:xfrm>
            <a:off x="2110767" y="1427754"/>
            <a:ext cx="3652086" cy="582101"/>
            <a:chOff x="-1986273" y="1504959"/>
            <a:chExt cx="4181345" cy="556853"/>
          </a:xfrm>
        </p:grpSpPr>
        <p:sp>
          <p:nvSpPr>
            <p:cNvPr id="14" name="1 Rectángulo redondeado">
              <a:extLst>
                <a:ext uri="{FF2B5EF4-FFF2-40B4-BE49-F238E27FC236}">
                  <a16:creationId xmlns:a16="http://schemas.microsoft.com/office/drawing/2014/main" id="{0B47A14B-5E44-4796-81C8-CF6D940B11C1}"/>
                </a:ext>
              </a:extLst>
            </p:cNvPr>
            <p:cNvSpPr/>
            <p:nvPr/>
          </p:nvSpPr>
          <p:spPr>
            <a:xfrm>
              <a:off x="-1854745" y="1504959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15" name="6 CuadroTexto">
              <a:extLst>
                <a:ext uri="{FF2B5EF4-FFF2-40B4-BE49-F238E27FC236}">
                  <a16:creationId xmlns:a16="http://schemas.microsoft.com/office/drawing/2014/main" id="{E909C446-4E2E-41A1-BF55-29ADBB238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986273" y="1550942"/>
              <a:ext cx="4049815" cy="44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s-ES" altLang="es-ES" b="1" dirty="0">
                  <a:solidFill>
                    <a:srgbClr val="FFFF00"/>
                  </a:solidFill>
                  <a:cs typeface="Arial" panose="020B0604020202020204" pitchFamily="34" charset="0"/>
                </a:rPr>
                <a:t>A. INTRODUCCION</a:t>
              </a:r>
            </a:p>
          </p:txBody>
        </p:sp>
      </p:grpSp>
      <p:grpSp>
        <p:nvGrpSpPr>
          <p:cNvPr id="22" name="2 Grupo">
            <a:extLst>
              <a:ext uri="{FF2B5EF4-FFF2-40B4-BE49-F238E27FC236}">
                <a16:creationId xmlns:a16="http://schemas.microsoft.com/office/drawing/2014/main" id="{06EF5832-DC4B-4991-9CD4-122FFD9D4861}"/>
              </a:ext>
            </a:extLst>
          </p:cNvPr>
          <p:cNvGrpSpPr>
            <a:grpSpLocks/>
          </p:cNvGrpSpPr>
          <p:nvPr/>
        </p:nvGrpSpPr>
        <p:grpSpPr bwMode="auto">
          <a:xfrm>
            <a:off x="3360169" y="609715"/>
            <a:ext cx="2459802" cy="612568"/>
            <a:chOff x="-1404900" y="1492821"/>
            <a:chExt cx="3599971" cy="568991"/>
          </a:xfrm>
        </p:grpSpPr>
        <p:sp>
          <p:nvSpPr>
            <p:cNvPr id="23" name="1 Rectángulo redondeado">
              <a:extLst>
                <a:ext uri="{FF2B5EF4-FFF2-40B4-BE49-F238E27FC236}">
                  <a16:creationId xmlns:a16="http://schemas.microsoft.com/office/drawing/2014/main" id="{0B47A14B-5E44-4796-81C8-CF6D940B11C1}"/>
                </a:ext>
              </a:extLst>
            </p:cNvPr>
            <p:cNvSpPr/>
            <p:nvPr/>
          </p:nvSpPr>
          <p:spPr>
            <a:xfrm>
              <a:off x="-1404900" y="1504959"/>
              <a:ext cx="3599971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24" name="6 CuadroTexto">
              <a:extLst>
                <a:ext uri="{FF2B5EF4-FFF2-40B4-BE49-F238E27FC236}">
                  <a16:creationId xmlns:a16="http://schemas.microsoft.com/office/drawing/2014/main" id="{E909C446-4E2E-41A1-BF55-29ADBB238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28083" y="1492821"/>
              <a:ext cx="3446335" cy="557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s-ES" altLang="es-ES" sz="3300" b="1" dirty="0">
                  <a:solidFill>
                    <a:srgbClr val="FFFF00"/>
                  </a:solidFill>
                  <a:latin typeface="Algerian" panose="04020705040A02060702" pitchFamily="82" charset="0"/>
                  <a:cs typeface="Arial" panose="020B0604020202020204" pitchFamily="34" charset="0"/>
                </a:rPr>
                <a:t>TEMARIO</a:t>
              </a:r>
              <a:endParaRPr lang="es-ES" altLang="es-ES" sz="33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2 Grupo">
            <a:extLst>
              <a:ext uri="{FF2B5EF4-FFF2-40B4-BE49-F238E27FC236}">
                <a16:creationId xmlns:a16="http://schemas.microsoft.com/office/drawing/2014/main" id="{06EF5832-DC4B-4991-9CD4-122FFD9D4861}"/>
              </a:ext>
            </a:extLst>
          </p:cNvPr>
          <p:cNvGrpSpPr>
            <a:grpSpLocks/>
          </p:cNvGrpSpPr>
          <p:nvPr/>
        </p:nvGrpSpPr>
        <p:grpSpPr bwMode="auto">
          <a:xfrm>
            <a:off x="2238554" y="4297968"/>
            <a:ext cx="6106891" cy="1132278"/>
            <a:chOff x="-1854745" y="1504959"/>
            <a:chExt cx="4119914" cy="807416"/>
          </a:xfrm>
        </p:grpSpPr>
        <p:sp>
          <p:nvSpPr>
            <p:cNvPr id="29" name="1 Rectángulo redondeado">
              <a:extLst>
                <a:ext uri="{FF2B5EF4-FFF2-40B4-BE49-F238E27FC236}">
                  <a16:creationId xmlns:a16="http://schemas.microsoft.com/office/drawing/2014/main" id="{0B47A14B-5E44-4796-81C8-CF6D940B11C1}"/>
                </a:ext>
              </a:extLst>
            </p:cNvPr>
            <p:cNvSpPr/>
            <p:nvPr/>
          </p:nvSpPr>
          <p:spPr>
            <a:xfrm>
              <a:off x="-1854745" y="1504959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30" name="6 CuadroTexto">
              <a:extLst>
                <a:ext uri="{FF2B5EF4-FFF2-40B4-BE49-F238E27FC236}">
                  <a16:creationId xmlns:a16="http://schemas.microsoft.com/office/drawing/2014/main" id="{E909C446-4E2E-41A1-BF55-29ADBB238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784647" y="1549858"/>
              <a:ext cx="4049816" cy="762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s-ES" altLang="es-ES" b="1" dirty="0">
                  <a:solidFill>
                    <a:srgbClr val="FFFF00"/>
                  </a:solidFill>
                </a:rPr>
                <a:t>D. APLICACIÓN DE LAS MATRICES </a:t>
              </a:r>
              <a:endParaRPr lang="es-ES" altLang="es-E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2 Grupo">
            <a:extLst>
              <a:ext uri="{FF2B5EF4-FFF2-40B4-BE49-F238E27FC236}">
                <a16:creationId xmlns:a16="http://schemas.microsoft.com/office/drawing/2014/main" id="{06EF5832-DC4B-4991-9CD4-122FFD9D4861}"/>
              </a:ext>
            </a:extLst>
          </p:cNvPr>
          <p:cNvGrpSpPr>
            <a:grpSpLocks/>
          </p:cNvGrpSpPr>
          <p:nvPr/>
        </p:nvGrpSpPr>
        <p:grpSpPr bwMode="auto">
          <a:xfrm>
            <a:off x="1360236" y="5316729"/>
            <a:ext cx="5933684" cy="524012"/>
            <a:chOff x="-2635670" y="1504959"/>
            <a:chExt cx="4830742" cy="556853"/>
          </a:xfrm>
        </p:grpSpPr>
        <p:sp>
          <p:nvSpPr>
            <p:cNvPr id="32" name="1 Rectángulo redondeado">
              <a:extLst>
                <a:ext uri="{FF2B5EF4-FFF2-40B4-BE49-F238E27FC236}">
                  <a16:creationId xmlns:a16="http://schemas.microsoft.com/office/drawing/2014/main" id="{0B47A14B-5E44-4796-81C8-CF6D940B11C1}"/>
                </a:ext>
              </a:extLst>
            </p:cNvPr>
            <p:cNvSpPr/>
            <p:nvPr/>
          </p:nvSpPr>
          <p:spPr>
            <a:xfrm>
              <a:off x="-1854745" y="1504959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33" name="6 CuadroTexto">
              <a:extLst>
                <a:ext uri="{FF2B5EF4-FFF2-40B4-BE49-F238E27FC236}">
                  <a16:creationId xmlns:a16="http://schemas.microsoft.com/office/drawing/2014/main" id="{E909C446-4E2E-41A1-BF55-29ADBB238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635670" y="1534342"/>
              <a:ext cx="4049816" cy="490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s-ES" altLang="es-ES" b="1" dirty="0">
                  <a:solidFill>
                    <a:srgbClr val="FFFF00"/>
                  </a:solidFill>
                </a:rPr>
                <a:t>E. CONCLUSION</a:t>
              </a:r>
              <a:endParaRPr lang="es-ES" altLang="es-E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2 Grupo">
            <a:extLst>
              <a:ext uri="{FF2B5EF4-FFF2-40B4-BE49-F238E27FC236}">
                <a16:creationId xmlns:a16="http://schemas.microsoft.com/office/drawing/2014/main" id="{1A54FD18-3943-4638-B397-3035BEC00E0A}"/>
              </a:ext>
            </a:extLst>
          </p:cNvPr>
          <p:cNvGrpSpPr>
            <a:grpSpLocks/>
          </p:cNvGrpSpPr>
          <p:nvPr/>
        </p:nvGrpSpPr>
        <p:grpSpPr bwMode="auto">
          <a:xfrm>
            <a:off x="1642067" y="2203031"/>
            <a:ext cx="6703378" cy="835261"/>
            <a:chOff x="-2183932" y="1504959"/>
            <a:chExt cx="4379004" cy="556853"/>
          </a:xfrm>
        </p:grpSpPr>
        <p:sp>
          <p:nvSpPr>
            <p:cNvPr id="36" name="1 Rectángulo redondeado">
              <a:extLst>
                <a:ext uri="{FF2B5EF4-FFF2-40B4-BE49-F238E27FC236}">
                  <a16:creationId xmlns:a16="http://schemas.microsoft.com/office/drawing/2014/main" id="{C2C259B2-73D8-4288-9736-1B07912C84F0}"/>
                </a:ext>
              </a:extLst>
            </p:cNvPr>
            <p:cNvSpPr/>
            <p:nvPr/>
          </p:nvSpPr>
          <p:spPr>
            <a:xfrm>
              <a:off x="-1854745" y="1504959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37" name="6 CuadroTexto">
              <a:extLst>
                <a:ext uri="{FF2B5EF4-FFF2-40B4-BE49-F238E27FC236}">
                  <a16:creationId xmlns:a16="http://schemas.microsoft.com/office/drawing/2014/main" id="{D406FA2C-A9F4-4A55-BD87-60B8E0AD7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183932" y="1628278"/>
              <a:ext cx="4049815" cy="307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s-ES" altLang="es-ES" b="1" dirty="0">
                  <a:solidFill>
                    <a:srgbClr val="FFFF00"/>
                  </a:solidFill>
                  <a:cs typeface="Arial" panose="020B0604020202020204" pitchFamily="34" charset="0"/>
                </a:rPr>
                <a:t>B. DEFINICION DE MATRICES</a:t>
              </a:r>
            </a:p>
          </p:txBody>
        </p:sp>
      </p:grpSp>
      <p:pic>
        <p:nvPicPr>
          <p:cNvPr id="41" name="Imagen 40">
            <a:extLst>
              <a:ext uri="{FF2B5EF4-FFF2-40B4-BE49-F238E27FC236}">
                <a16:creationId xmlns:a16="http://schemas.microsoft.com/office/drawing/2014/main" id="{8A8FE7BC-57CD-4D29-B1A5-5910873D4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20" y="319253"/>
            <a:ext cx="867268" cy="865121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47D42E10-F16C-4F1C-A0EB-680943339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812" y="357162"/>
            <a:ext cx="867268" cy="865121"/>
          </a:xfrm>
          <a:prstGeom prst="rect">
            <a:avLst/>
          </a:prstGeom>
        </p:spPr>
      </p:pic>
      <p:grpSp>
        <p:nvGrpSpPr>
          <p:cNvPr id="47" name="2 Grupo">
            <a:extLst>
              <a:ext uri="{FF2B5EF4-FFF2-40B4-BE49-F238E27FC236}">
                <a16:creationId xmlns:a16="http://schemas.microsoft.com/office/drawing/2014/main" id="{ED359288-7D00-4CB7-9D05-31B604F61435}"/>
              </a:ext>
            </a:extLst>
          </p:cNvPr>
          <p:cNvGrpSpPr>
            <a:grpSpLocks/>
          </p:cNvGrpSpPr>
          <p:nvPr/>
        </p:nvGrpSpPr>
        <p:grpSpPr bwMode="auto">
          <a:xfrm>
            <a:off x="1968481" y="3185299"/>
            <a:ext cx="6536803" cy="881620"/>
            <a:chOff x="-2204159" y="1467935"/>
            <a:chExt cx="4224350" cy="556853"/>
          </a:xfrm>
        </p:grpSpPr>
        <p:sp>
          <p:nvSpPr>
            <p:cNvPr id="48" name="1 Rectángulo redondeado">
              <a:extLst>
                <a:ext uri="{FF2B5EF4-FFF2-40B4-BE49-F238E27FC236}">
                  <a16:creationId xmlns:a16="http://schemas.microsoft.com/office/drawing/2014/main" id="{23C586DF-2176-4666-9472-4D33C973ABD5}"/>
                </a:ext>
              </a:extLst>
            </p:cNvPr>
            <p:cNvSpPr/>
            <p:nvPr/>
          </p:nvSpPr>
          <p:spPr>
            <a:xfrm>
              <a:off x="-2029626" y="1467935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49" name="6 CuadroTexto">
              <a:extLst>
                <a:ext uri="{FF2B5EF4-FFF2-40B4-BE49-F238E27FC236}">
                  <a16:creationId xmlns:a16="http://schemas.microsoft.com/office/drawing/2014/main" id="{D487C0DB-75AB-47AF-86BC-D23CBF6F0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204159" y="1592744"/>
              <a:ext cx="4049815" cy="291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l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s-ES" altLang="es-ES" b="1" dirty="0">
                  <a:solidFill>
                    <a:srgbClr val="FFFF00"/>
                  </a:solidFill>
                  <a:cs typeface="Arial" panose="020B0604020202020204" pitchFamily="34" charset="0"/>
                </a:rPr>
                <a:t>   C. TIPOS DE MATRICES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729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2 Grupo">
            <a:extLst>
              <a:ext uri="{FF2B5EF4-FFF2-40B4-BE49-F238E27FC236}">
                <a16:creationId xmlns:a16="http://schemas.microsoft.com/office/drawing/2014/main" id="{06EF5832-DC4B-4991-9CD4-122FFD9D4861}"/>
              </a:ext>
            </a:extLst>
          </p:cNvPr>
          <p:cNvGrpSpPr>
            <a:grpSpLocks/>
          </p:cNvGrpSpPr>
          <p:nvPr/>
        </p:nvGrpSpPr>
        <p:grpSpPr bwMode="auto">
          <a:xfrm>
            <a:off x="1419367" y="319253"/>
            <a:ext cx="6196084" cy="661523"/>
            <a:chOff x="-1803649" y="843061"/>
            <a:chExt cx="4049817" cy="556853"/>
          </a:xfrm>
        </p:grpSpPr>
        <p:sp>
          <p:nvSpPr>
            <p:cNvPr id="6" name="1 Rectángulo redondeado">
              <a:extLst>
                <a:ext uri="{FF2B5EF4-FFF2-40B4-BE49-F238E27FC236}">
                  <a16:creationId xmlns:a16="http://schemas.microsoft.com/office/drawing/2014/main" id="{0B47A14B-5E44-4796-81C8-CF6D940B11C1}"/>
                </a:ext>
              </a:extLst>
            </p:cNvPr>
            <p:cNvSpPr/>
            <p:nvPr/>
          </p:nvSpPr>
          <p:spPr>
            <a:xfrm>
              <a:off x="-1803649" y="843061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sz="2400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7" name="6 CuadroTexto">
              <a:extLst>
                <a:ext uri="{FF2B5EF4-FFF2-40B4-BE49-F238E27FC236}">
                  <a16:creationId xmlns:a16="http://schemas.microsoft.com/office/drawing/2014/main" id="{E909C446-4E2E-41A1-BF55-29ADBB238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3648" y="884651"/>
              <a:ext cx="4049816" cy="38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s-ES" altLang="es-ES" b="1" dirty="0">
                  <a:solidFill>
                    <a:srgbClr val="FFFF00"/>
                  </a:solidFill>
                  <a:cs typeface="Arial" panose="020B0604020202020204" pitchFamily="34" charset="0"/>
                </a:rPr>
                <a:t>A. INTRODUCCION</a:t>
              </a:r>
            </a:p>
          </p:txBody>
        </p:sp>
      </p:grpSp>
      <p:pic>
        <p:nvPicPr>
          <p:cNvPr id="41" name="Imagen 40">
            <a:extLst>
              <a:ext uri="{FF2B5EF4-FFF2-40B4-BE49-F238E27FC236}">
                <a16:creationId xmlns:a16="http://schemas.microsoft.com/office/drawing/2014/main" id="{09DF4E12-A54A-438B-922A-A15C7F713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20" y="319253"/>
            <a:ext cx="867268" cy="865121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A47D85FF-6A47-45A6-ACC2-0FFDFC8AA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812" y="293141"/>
            <a:ext cx="867268" cy="865121"/>
          </a:xfrm>
          <a:prstGeom prst="rect">
            <a:avLst/>
          </a:prstGeom>
        </p:spPr>
      </p:pic>
      <p:grpSp>
        <p:nvGrpSpPr>
          <p:cNvPr id="45" name="2 Grupo">
            <a:extLst>
              <a:ext uri="{FF2B5EF4-FFF2-40B4-BE49-F238E27FC236}">
                <a16:creationId xmlns:a16="http://schemas.microsoft.com/office/drawing/2014/main" id="{CD8CF71E-DE80-4184-8881-9B83925CF4B3}"/>
              </a:ext>
            </a:extLst>
          </p:cNvPr>
          <p:cNvGrpSpPr>
            <a:grpSpLocks/>
          </p:cNvGrpSpPr>
          <p:nvPr/>
        </p:nvGrpSpPr>
        <p:grpSpPr bwMode="auto">
          <a:xfrm>
            <a:off x="1635323" y="1941864"/>
            <a:ext cx="6196084" cy="1276465"/>
            <a:chOff x="-1803649" y="843061"/>
            <a:chExt cx="4049817" cy="556853"/>
          </a:xfrm>
        </p:grpSpPr>
        <p:sp>
          <p:nvSpPr>
            <p:cNvPr id="46" name="1 Rectángulo redondeado">
              <a:extLst>
                <a:ext uri="{FF2B5EF4-FFF2-40B4-BE49-F238E27FC236}">
                  <a16:creationId xmlns:a16="http://schemas.microsoft.com/office/drawing/2014/main" id="{179B2B44-A9FD-4F62-9BCD-396D54580528}"/>
                </a:ext>
              </a:extLst>
            </p:cNvPr>
            <p:cNvSpPr/>
            <p:nvPr/>
          </p:nvSpPr>
          <p:spPr>
            <a:xfrm>
              <a:off x="-1803649" y="843061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sz="2400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47" name="6 CuadroTexto">
              <a:extLst>
                <a:ext uri="{FF2B5EF4-FFF2-40B4-BE49-F238E27FC236}">
                  <a16:creationId xmlns:a16="http://schemas.microsoft.com/office/drawing/2014/main" id="{DBEE31E9-C24B-4D89-86D0-EDF839F45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3648" y="884651"/>
              <a:ext cx="4049816" cy="38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s-ES" altLang="es-ES" sz="2400" b="1" dirty="0">
                <a:solidFill>
                  <a:srgbClr val="FFFF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8" name="2 Grupo">
            <a:extLst>
              <a:ext uri="{FF2B5EF4-FFF2-40B4-BE49-F238E27FC236}">
                <a16:creationId xmlns:a16="http://schemas.microsoft.com/office/drawing/2014/main" id="{996262CF-E161-4326-979F-E2D4C52C4A1F}"/>
              </a:ext>
            </a:extLst>
          </p:cNvPr>
          <p:cNvGrpSpPr>
            <a:grpSpLocks/>
          </p:cNvGrpSpPr>
          <p:nvPr/>
        </p:nvGrpSpPr>
        <p:grpSpPr bwMode="auto">
          <a:xfrm>
            <a:off x="1795884" y="3838871"/>
            <a:ext cx="6196084" cy="1410148"/>
            <a:chOff x="-1803649" y="843061"/>
            <a:chExt cx="4049817" cy="556853"/>
          </a:xfrm>
        </p:grpSpPr>
        <p:sp>
          <p:nvSpPr>
            <p:cNvPr id="49" name="1 Rectángulo redondeado">
              <a:extLst>
                <a:ext uri="{FF2B5EF4-FFF2-40B4-BE49-F238E27FC236}">
                  <a16:creationId xmlns:a16="http://schemas.microsoft.com/office/drawing/2014/main" id="{FCA00425-2280-4784-A603-334B4D48F247}"/>
                </a:ext>
              </a:extLst>
            </p:cNvPr>
            <p:cNvSpPr/>
            <p:nvPr/>
          </p:nvSpPr>
          <p:spPr>
            <a:xfrm>
              <a:off x="-1803649" y="843061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sz="2400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50" name="6 CuadroTexto">
              <a:extLst>
                <a:ext uri="{FF2B5EF4-FFF2-40B4-BE49-F238E27FC236}">
                  <a16:creationId xmlns:a16="http://schemas.microsoft.com/office/drawing/2014/main" id="{2B07FA3F-79E4-491D-A69C-6D0ED2531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3648" y="891888"/>
              <a:ext cx="4049816" cy="38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s-ES" altLang="es-ES" sz="2400" b="1" dirty="0">
                <a:solidFill>
                  <a:srgbClr val="FFFF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730615F-C611-4D97-9D96-64BABAD88F63}"/>
              </a:ext>
            </a:extLst>
          </p:cNvPr>
          <p:cNvSpPr txBox="1"/>
          <p:nvPr/>
        </p:nvSpPr>
        <p:spPr>
          <a:xfrm>
            <a:off x="1927412" y="2106693"/>
            <a:ext cx="5581263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matriz es una disposición rectangular de números , símbolos o expresiones matemáticas , organizados en filas o columnas.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9EDEB20D-916C-45C8-89C9-F55D642E7B0D}"/>
              </a:ext>
            </a:extLst>
          </p:cNvPr>
          <p:cNvSpPr txBox="1"/>
          <p:nvPr/>
        </p:nvSpPr>
        <p:spPr>
          <a:xfrm>
            <a:off x="1635323" y="4027966"/>
            <a:ext cx="5800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B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Representar y manipular diversos datos como matemáticas , informática , física y estadística </a:t>
            </a: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7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2 Grupo">
            <a:extLst>
              <a:ext uri="{FF2B5EF4-FFF2-40B4-BE49-F238E27FC236}">
                <a16:creationId xmlns:a16="http://schemas.microsoft.com/office/drawing/2014/main" id="{06EF5832-DC4B-4991-9CD4-122FFD9D4861}"/>
              </a:ext>
            </a:extLst>
          </p:cNvPr>
          <p:cNvGrpSpPr>
            <a:grpSpLocks/>
          </p:cNvGrpSpPr>
          <p:nvPr/>
        </p:nvGrpSpPr>
        <p:grpSpPr bwMode="auto">
          <a:xfrm>
            <a:off x="1232188" y="319253"/>
            <a:ext cx="6383263" cy="1036313"/>
            <a:chOff x="-1925991" y="843061"/>
            <a:chExt cx="4172159" cy="556853"/>
          </a:xfrm>
        </p:grpSpPr>
        <p:sp>
          <p:nvSpPr>
            <p:cNvPr id="6" name="1 Rectángulo redondeado">
              <a:extLst>
                <a:ext uri="{FF2B5EF4-FFF2-40B4-BE49-F238E27FC236}">
                  <a16:creationId xmlns:a16="http://schemas.microsoft.com/office/drawing/2014/main" id="{0B47A14B-5E44-4796-81C8-CF6D940B11C1}"/>
                </a:ext>
              </a:extLst>
            </p:cNvPr>
            <p:cNvSpPr/>
            <p:nvPr/>
          </p:nvSpPr>
          <p:spPr>
            <a:xfrm>
              <a:off x="-1803649" y="843061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sz="2400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7" name="6 CuadroTexto">
              <a:extLst>
                <a:ext uri="{FF2B5EF4-FFF2-40B4-BE49-F238E27FC236}">
                  <a16:creationId xmlns:a16="http://schemas.microsoft.com/office/drawing/2014/main" id="{E909C446-4E2E-41A1-BF55-29ADBB238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925991" y="997452"/>
              <a:ext cx="4049816" cy="248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s-ES" altLang="es-ES" b="1" dirty="0">
                  <a:solidFill>
                    <a:srgbClr val="FFFF00"/>
                  </a:solidFill>
                  <a:cs typeface="Arial" panose="020B0604020202020204" pitchFamily="34" charset="0"/>
                </a:rPr>
                <a:t>B. DEFINICION DE MATRICES</a:t>
              </a:r>
            </a:p>
          </p:txBody>
        </p:sp>
      </p:grpSp>
      <p:pic>
        <p:nvPicPr>
          <p:cNvPr id="41" name="Imagen 40">
            <a:extLst>
              <a:ext uri="{FF2B5EF4-FFF2-40B4-BE49-F238E27FC236}">
                <a16:creationId xmlns:a16="http://schemas.microsoft.com/office/drawing/2014/main" id="{09DF4E12-A54A-438B-922A-A15C7F713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20" y="323143"/>
            <a:ext cx="867268" cy="865121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A47D85FF-6A47-45A6-ACC2-0FFDFC8AA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812" y="293141"/>
            <a:ext cx="867268" cy="865121"/>
          </a:xfrm>
          <a:prstGeom prst="rect">
            <a:avLst/>
          </a:prstGeom>
        </p:spPr>
      </p:pic>
      <p:grpSp>
        <p:nvGrpSpPr>
          <p:cNvPr id="45" name="2 Grupo">
            <a:extLst>
              <a:ext uri="{FF2B5EF4-FFF2-40B4-BE49-F238E27FC236}">
                <a16:creationId xmlns:a16="http://schemas.microsoft.com/office/drawing/2014/main" id="{CD8CF71E-DE80-4184-8881-9B83925CF4B3}"/>
              </a:ext>
            </a:extLst>
          </p:cNvPr>
          <p:cNvGrpSpPr>
            <a:grpSpLocks/>
          </p:cNvGrpSpPr>
          <p:nvPr/>
        </p:nvGrpSpPr>
        <p:grpSpPr bwMode="auto">
          <a:xfrm>
            <a:off x="1635323" y="1941864"/>
            <a:ext cx="6196084" cy="1276465"/>
            <a:chOff x="-1803649" y="843061"/>
            <a:chExt cx="4049817" cy="556853"/>
          </a:xfrm>
        </p:grpSpPr>
        <p:sp>
          <p:nvSpPr>
            <p:cNvPr id="46" name="1 Rectángulo redondeado">
              <a:extLst>
                <a:ext uri="{FF2B5EF4-FFF2-40B4-BE49-F238E27FC236}">
                  <a16:creationId xmlns:a16="http://schemas.microsoft.com/office/drawing/2014/main" id="{179B2B44-A9FD-4F62-9BCD-396D54580528}"/>
                </a:ext>
              </a:extLst>
            </p:cNvPr>
            <p:cNvSpPr/>
            <p:nvPr/>
          </p:nvSpPr>
          <p:spPr>
            <a:xfrm>
              <a:off x="-1803649" y="843061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sz="2400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47" name="6 CuadroTexto">
              <a:extLst>
                <a:ext uri="{FF2B5EF4-FFF2-40B4-BE49-F238E27FC236}">
                  <a16:creationId xmlns:a16="http://schemas.microsoft.com/office/drawing/2014/main" id="{DBEE31E9-C24B-4D89-86D0-EDF839F45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3648" y="884651"/>
              <a:ext cx="4049816" cy="38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s-ES" altLang="es-ES" sz="2400" b="1" dirty="0">
                <a:solidFill>
                  <a:srgbClr val="FFFF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8" name="2 Grupo">
            <a:extLst>
              <a:ext uri="{FF2B5EF4-FFF2-40B4-BE49-F238E27FC236}">
                <a16:creationId xmlns:a16="http://schemas.microsoft.com/office/drawing/2014/main" id="{996262CF-E161-4326-979F-E2D4C52C4A1F}"/>
              </a:ext>
            </a:extLst>
          </p:cNvPr>
          <p:cNvGrpSpPr>
            <a:grpSpLocks/>
          </p:cNvGrpSpPr>
          <p:nvPr/>
        </p:nvGrpSpPr>
        <p:grpSpPr bwMode="auto">
          <a:xfrm>
            <a:off x="1795884" y="3838871"/>
            <a:ext cx="6559222" cy="1410148"/>
            <a:chOff x="-1803649" y="843061"/>
            <a:chExt cx="4049817" cy="556853"/>
          </a:xfrm>
        </p:grpSpPr>
        <p:sp>
          <p:nvSpPr>
            <p:cNvPr id="49" name="1 Rectángulo redondeado">
              <a:extLst>
                <a:ext uri="{FF2B5EF4-FFF2-40B4-BE49-F238E27FC236}">
                  <a16:creationId xmlns:a16="http://schemas.microsoft.com/office/drawing/2014/main" id="{FCA00425-2280-4784-A603-334B4D48F247}"/>
                </a:ext>
              </a:extLst>
            </p:cNvPr>
            <p:cNvSpPr/>
            <p:nvPr/>
          </p:nvSpPr>
          <p:spPr>
            <a:xfrm>
              <a:off x="-1803649" y="843061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sz="2400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50" name="6 CuadroTexto">
              <a:extLst>
                <a:ext uri="{FF2B5EF4-FFF2-40B4-BE49-F238E27FC236}">
                  <a16:creationId xmlns:a16="http://schemas.microsoft.com/office/drawing/2014/main" id="{2B07FA3F-79E4-491D-A69C-6D0ED2531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3648" y="891888"/>
              <a:ext cx="4049816" cy="38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s-ES" altLang="es-ES" sz="2400" b="1" dirty="0">
                <a:solidFill>
                  <a:srgbClr val="FFFF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6" name="CuadroTexto 55">
            <a:extLst>
              <a:ext uri="{FF2B5EF4-FFF2-40B4-BE49-F238E27FC236}">
                <a16:creationId xmlns:a16="http://schemas.microsoft.com/office/drawing/2014/main" id="{9EDEB20D-916C-45C8-89C9-F55D642E7B0D}"/>
              </a:ext>
            </a:extLst>
          </p:cNvPr>
          <p:cNvSpPr txBox="1"/>
          <p:nvPr/>
        </p:nvSpPr>
        <p:spPr>
          <a:xfrm>
            <a:off x="2191803" y="4082280"/>
            <a:ext cx="5800165" cy="1069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matrices se clasifican letras </a:t>
            </a:r>
            <a:r>
              <a:rPr lang="es-B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mayuscula</a:t>
            </a: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según su tamaño o propiedades especificas 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5477324-05E4-4BCB-8F74-1AD709C105E8}"/>
              </a:ext>
            </a:extLst>
          </p:cNvPr>
          <p:cNvSpPr txBox="1"/>
          <p:nvPr/>
        </p:nvSpPr>
        <p:spPr>
          <a:xfrm>
            <a:off x="2286000" y="2153555"/>
            <a:ext cx="4572000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matriz es una tabla rectangular de </a:t>
            </a: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números reales o complejos en filas y columnas 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84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2 Grupo">
            <a:extLst>
              <a:ext uri="{FF2B5EF4-FFF2-40B4-BE49-F238E27FC236}">
                <a16:creationId xmlns:a16="http://schemas.microsoft.com/office/drawing/2014/main" id="{06EF5832-DC4B-4991-9CD4-122FFD9D4861}"/>
              </a:ext>
            </a:extLst>
          </p:cNvPr>
          <p:cNvGrpSpPr>
            <a:grpSpLocks/>
          </p:cNvGrpSpPr>
          <p:nvPr/>
        </p:nvGrpSpPr>
        <p:grpSpPr bwMode="auto">
          <a:xfrm>
            <a:off x="1473958" y="536358"/>
            <a:ext cx="6196084" cy="894576"/>
            <a:chOff x="-1803649" y="843061"/>
            <a:chExt cx="4049817" cy="556853"/>
          </a:xfrm>
        </p:grpSpPr>
        <p:sp>
          <p:nvSpPr>
            <p:cNvPr id="6" name="1 Rectángulo redondeado">
              <a:extLst>
                <a:ext uri="{FF2B5EF4-FFF2-40B4-BE49-F238E27FC236}">
                  <a16:creationId xmlns:a16="http://schemas.microsoft.com/office/drawing/2014/main" id="{0B47A14B-5E44-4796-81C8-CF6D940B11C1}"/>
                </a:ext>
              </a:extLst>
            </p:cNvPr>
            <p:cNvSpPr/>
            <p:nvPr/>
          </p:nvSpPr>
          <p:spPr>
            <a:xfrm>
              <a:off x="-1803649" y="843061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sz="2400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7" name="6 CuadroTexto">
              <a:extLst>
                <a:ext uri="{FF2B5EF4-FFF2-40B4-BE49-F238E27FC236}">
                  <a16:creationId xmlns:a16="http://schemas.microsoft.com/office/drawing/2014/main" id="{E909C446-4E2E-41A1-BF55-29ADBB238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3648" y="884651"/>
              <a:ext cx="4049816" cy="287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s-ES" altLang="es-ES" b="1" dirty="0">
                  <a:solidFill>
                    <a:srgbClr val="FFFF00"/>
                  </a:solidFill>
                  <a:cs typeface="Arial" panose="020B0604020202020204" pitchFamily="34" charset="0"/>
                </a:rPr>
                <a:t>C. TIPOS DE MATRICES</a:t>
              </a:r>
              <a:endParaRPr lang="es-ES" altLang="es-ES" sz="2400" b="1" dirty="0">
                <a:solidFill>
                  <a:srgbClr val="FFFF00"/>
                </a:solidFill>
                <a:cs typeface="Arial" panose="020B0604020202020204" pitchFamily="34" charset="0"/>
              </a:endParaRPr>
            </a:p>
          </p:txBody>
        </p:sp>
      </p:grpSp>
      <p:pic>
        <p:nvPicPr>
          <p:cNvPr id="41" name="Imagen 40">
            <a:extLst>
              <a:ext uri="{FF2B5EF4-FFF2-40B4-BE49-F238E27FC236}">
                <a16:creationId xmlns:a16="http://schemas.microsoft.com/office/drawing/2014/main" id="{09DF4E12-A54A-438B-922A-A15C7F713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20" y="323143"/>
            <a:ext cx="867268" cy="865121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A47D85FF-6A47-45A6-ACC2-0FFDFC8AA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812" y="293141"/>
            <a:ext cx="867268" cy="865121"/>
          </a:xfrm>
          <a:prstGeom prst="rect">
            <a:avLst/>
          </a:prstGeom>
        </p:spPr>
      </p:pic>
      <p:grpSp>
        <p:nvGrpSpPr>
          <p:cNvPr id="45" name="2 Grupo">
            <a:extLst>
              <a:ext uri="{FF2B5EF4-FFF2-40B4-BE49-F238E27FC236}">
                <a16:creationId xmlns:a16="http://schemas.microsoft.com/office/drawing/2014/main" id="{CD8CF71E-DE80-4184-8881-9B83925CF4B3}"/>
              </a:ext>
            </a:extLst>
          </p:cNvPr>
          <p:cNvGrpSpPr>
            <a:grpSpLocks/>
          </p:cNvGrpSpPr>
          <p:nvPr/>
        </p:nvGrpSpPr>
        <p:grpSpPr bwMode="auto">
          <a:xfrm>
            <a:off x="543714" y="1969686"/>
            <a:ext cx="6196084" cy="1276465"/>
            <a:chOff x="-1803649" y="843061"/>
            <a:chExt cx="4049817" cy="556853"/>
          </a:xfrm>
        </p:grpSpPr>
        <p:sp>
          <p:nvSpPr>
            <p:cNvPr id="46" name="1 Rectángulo redondeado">
              <a:extLst>
                <a:ext uri="{FF2B5EF4-FFF2-40B4-BE49-F238E27FC236}">
                  <a16:creationId xmlns:a16="http://schemas.microsoft.com/office/drawing/2014/main" id="{179B2B44-A9FD-4F62-9BCD-396D54580528}"/>
                </a:ext>
              </a:extLst>
            </p:cNvPr>
            <p:cNvSpPr/>
            <p:nvPr/>
          </p:nvSpPr>
          <p:spPr>
            <a:xfrm>
              <a:off x="-1803649" y="843061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sz="2400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47" name="6 CuadroTexto">
              <a:extLst>
                <a:ext uri="{FF2B5EF4-FFF2-40B4-BE49-F238E27FC236}">
                  <a16:creationId xmlns:a16="http://schemas.microsoft.com/office/drawing/2014/main" id="{DBEE31E9-C24B-4D89-86D0-EDF839F45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3648" y="884651"/>
              <a:ext cx="4049816" cy="38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s-ES" altLang="es-ES" sz="2400" b="1" dirty="0">
                <a:solidFill>
                  <a:srgbClr val="FFFF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8" name="2 Grupo">
            <a:extLst>
              <a:ext uri="{FF2B5EF4-FFF2-40B4-BE49-F238E27FC236}">
                <a16:creationId xmlns:a16="http://schemas.microsoft.com/office/drawing/2014/main" id="{996262CF-E161-4326-979F-E2D4C52C4A1F}"/>
              </a:ext>
            </a:extLst>
          </p:cNvPr>
          <p:cNvGrpSpPr>
            <a:grpSpLocks/>
          </p:cNvGrpSpPr>
          <p:nvPr/>
        </p:nvGrpSpPr>
        <p:grpSpPr bwMode="auto">
          <a:xfrm>
            <a:off x="3093057" y="3478105"/>
            <a:ext cx="5519316" cy="2873817"/>
            <a:chOff x="-1803649" y="843061"/>
            <a:chExt cx="4049817" cy="556853"/>
          </a:xfrm>
        </p:grpSpPr>
        <p:sp>
          <p:nvSpPr>
            <p:cNvPr id="49" name="1 Rectángulo redondeado">
              <a:extLst>
                <a:ext uri="{FF2B5EF4-FFF2-40B4-BE49-F238E27FC236}">
                  <a16:creationId xmlns:a16="http://schemas.microsoft.com/office/drawing/2014/main" id="{FCA00425-2280-4784-A603-334B4D48F247}"/>
                </a:ext>
              </a:extLst>
            </p:cNvPr>
            <p:cNvSpPr/>
            <p:nvPr/>
          </p:nvSpPr>
          <p:spPr>
            <a:xfrm>
              <a:off x="-1803649" y="843061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sz="2400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50" name="6 CuadroTexto">
              <a:extLst>
                <a:ext uri="{FF2B5EF4-FFF2-40B4-BE49-F238E27FC236}">
                  <a16:creationId xmlns:a16="http://schemas.microsoft.com/office/drawing/2014/main" id="{2B07FA3F-79E4-491D-A69C-6D0ED2531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3648" y="891888"/>
              <a:ext cx="4049816" cy="38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s-ES" altLang="es-ES" sz="2400" b="1" dirty="0">
                <a:solidFill>
                  <a:srgbClr val="FFFF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730615F-C611-4D97-9D96-64BABAD88F63}"/>
              </a:ext>
            </a:extLst>
          </p:cNvPr>
          <p:cNvSpPr txBox="1"/>
          <p:nvPr/>
        </p:nvSpPr>
        <p:spPr>
          <a:xfrm>
            <a:off x="851124" y="2111066"/>
            <a:ext cx="5581263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 </a:t>
            </a:r>
            <a:r>
              <a:rPr lang="es-B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herramientas fundamentales en algebra lineal y tiene diversas aplicaciones en campos como la física la informática y la economía</a:t>
            </a: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9EDEB20D-916C-45C8-89C9-F55D642E7B0D}"/>
              </a:ext>
            </a:extLst>
          </p:cNvPr>
          <p:cNvSpPr txBox="1"/>
          <p:nvPr/>
        </p:nvSpPr>
        <p:spPr>
          <a:xfrm>
            <a:off x="3641755" y="3607950"/>
            <a:ext cx="4461602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s-B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Matriz fila                8. Matriz identidad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Matriz columna       9. Matriz superior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Matriz rectangular  10. Matriz inferior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Matriz cuadrada     11. Matriz opuesta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5.Matriz nula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Matriz diagonal</a:t>
            </a:r>
          </a:p>
          <a:p>
            <a:pPr algn="just">
              <a:spcAft>
                <a:spcPts val="800"/>
              </a:spcAft>
            </a:pPr>
            <a:r>
              <a:rPr lang="es-B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Matriz escalar </a:t>
            </a:r>
          </a:p>
        </p:txBody>
      </p:sp>
    </p:spTree>
    <p:extLst>
      <p:ext uri="{BB962C8B-B14F-4D97-AF65-F5344CB8AC3E}">
        <p14:creationId xmlns:p14="http://schemas.microsoft.com/office/powerpoint/2010/main" val="11476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2 Grupo">
            <a:extLst>
              <a:ext uri="{FF2B5EF4-FFF2-40B4-BE49-F238E27FC236}">
                <a16:creationId xmlns:a16="http://schemas.microsoft.com/office/drawing/2014/main" id="{06EF5832-DC4B-4991-9CD4-122FFD9D4861}"/>
              </a:ext>
            </a:extLst>
          </p:cNvPr>
          <p:cNvGrpSpPr>
            <a:grpSpLocks/>
          </p:cNvGrpSpPr>
          <p:nvPr/>
        </p:nvGrpSpPr>
        <p:grpSpPr bwMode="auto">
          <a:xfrm>
            <a:off x="1419367" y="319253"/>
            <a:ext cx="6196084" cy="661523"/>
            <a:chOff x="-1803649" y="843061"/>
            <a:chExt cx="4049817" cy="556853"/>
          </a:xfrm>
        </p:grpSpPr>
        <p:sp>
          <p:nvSpPr>
            <p:cNvPr id="6" name="1 Rectángulo redondeado">
              <a:extLst>
                <a:ext uri="{FF2B5EF4-FFF2-40B4-BE49-F238E27FC236}">
                  <a16:creationId xmlns:a16="http://schemas.microsoft.com/office/drawing/2014/main" id="{0B47A14B-5E44-4796-81C8-CF6D940B11C1}"/>
                </a:ext>
              </a:extLst>
            </p:cNvPr>
            <p:cNvSpPr/>
            <p:nvPr/>
          </p:nvSpPr>
          <p:spPr>
            <a:xfrm>
              <a:off x="-1803649" y="843061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sz="2400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7" name="6 CuadroTexto">
              <a:extLst>
                <a:ext uri="{FF2B5EF4-FFF2-40B4-BE49-F238E27FC236}">
                  <a16:creationId xmlns:a16="http://schemas.microsoft.com/office/drawing/2014/main" id="{E909C446-4E2E-41A1-BF55-29ADBB238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3648" y="884651"/>
              <a:ext cx="4049816" cy="38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s-ES" altLang="es-ES" b="1" dirty="0">
                  <a:solidFill>
                    <a:srgbClr val="FFFF00"/>
                  </a:solidFill>
                </a:rPr>
                <a:t>D. APLICACIÓN DE LAS MATRICES</a:t>
              </a:r>
              <a:endParaRPr lang="es-ES" altLang="es-E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1" name="Imagen 40">
            <a:extLst>
              <a:ext uri="{FF2B5EF4-FFF2-40B4-BE49-F238E27FC236}">
                <a16:creationId xmlns:a16="http://schemas.microsoft.com/office/drawing/2014/main" id="{09DF4E12-A54A-438B-922A-A15C7F713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20" y="323143"/>
            <a:ext cx="867268" cy="865121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A47D85FF-6A47-45A6-ACC2-0FFDFC8AA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812" y="293141"/>
            <a:ext cx="867268" cy="865121"/>
          </a:xfrm>
          <a:prstGeom prst="rect">
            <a:avLst/>
          </a:prstGeom>
        </p:spPr>
      </p:pic>
      <p:grpSp>
        <p:nvGrpSpPr>
          <p:cNvPr id="45" name="2 Grupo">
            <a:extLst>
              <a:ext uri="{FF2B5EF4-FFF2-40B4-BE49-F238E27FC236}">
                <a16:creationId xmlns:a16="http://schemas.microsoft.com/office/drawing/2014/main" id="{CD8CF71E-DE80-4184-8881-9B83925CF4B3}"/>
              </a:ext>
            </a:extLst>
          </p:cNvPr>
          <p:cNvGrpSpPr>
            <a:grpSpLocks/>
          </p:cNvGrpSpPr>
          <p:nvPr/>
        </p:nvGrpSpPr>
        <p:grpSpPr bwMode="auto">
          <a:xfrm>
            <a:off x="474814" y="1515290"/>
            <a:ext cx="6196084" cy="1276465"/>
            <a:chOff x="-1803649" y="843061"/>
            <a:chExt cx="4049817" cy="556853"/>
          </a:xfrm>
        </p:grpSpPr>
        <p:sp>
          <p:nvSpPr>
            <p:cNvPr id="46" name="1 Rectángulo redondeado">
              <a:extLst>
                <a:ext uri="{FF2B5EF4-FFF2-40B4-BE49-F238E27FC236}">
                  <a16:creationId xmlns:a16="http://schemas.microsoft.com/office/drawing/2014/main" id="{179B2B44-A9FD-4F62-9BCD-396D54580528}"/>
                </a:ext>
              </a:extLst>
            </p:cNvPr>
            <p:cNvSpPr/>
            <p:nvPr/>
          </p:nvSpPr>
          <p:spPr>
            <a:xfrm>
              <a:off x="-1803649" y="843061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sz="2400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47" name="6 CuadroTexto">
              <a:extLst>
                <a:ext uri="{FF2B5EF4-FFF2-40B4-BE49-F238E27FC236}">
                  <a16:creationId xmlns:a16="http://schemas.microsoft.com/office/drawing/2014/main" id="{DBEE31E9-C24B-4D89-86D0-EDF839F45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3648" y="884651"/>
              <a:ext cx="4049816" cy="38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s-ES" altLang="es-ES" sz="2400" b="1" dirty="0">
                <a:solidFill>
                  <a:srgbClr val="FFFF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8" name="2 Grupo">
            <a:extLst>
              <a:ext uri="{FF2B5EF4-FFF2-40B4-BE49-F238E27FC236}">
                <a16:creationId xmlns:a16="http://schemas.microsoft.com/office/drawing/2014/main" id="{996262CF-E161-4326-979F-E2D4C52C4A1F}"/>
              </a:ext>
            </a:extLst>
          </p:cNvPr>
          <p:cNvGrpSpPr>
            <a:grpSpLocks/>
          </p:cNvGrpSpPr>
          <p:nvPr/>
        </p:nvGrpSpPr>
        <p:grpSpPr bwMode="auto">
          <a:xfrm>
            <a:off x="1429873" y="3260212"/>
            <a:ext cx="7381875" cy="2753860"/>
            <a:chOff x="-1803649" y="843061"/>
            <a:chExt cx="4049817" cy="556853"/>
          </a:xfrm>
        </p:grpSpPr>
        <p:sp>
          <p:nvSpPr>
            <p:cNvPr id="49" name="1 Rectángulo redondeado">
              <a:extLst>
                <a:ext uri="{FF2B5EF4-FFF2-40B4-BE49-F238E27FC236}">
                  <a16:creationId xmlns:a16="http://schemas.microsoft.com/office/drawing/2014/main" id="{FCA00425-2280-4784-A603-334B4D48F247}"/>
                </a:ext>
              </a:extLst>
            </p:cNvPr>
            <p:cNvSpPr/>
            <p:nvPr/>
          </p:nvSpPr>
          <p:spPr>
            <a:xfrm>
              <a:off x="-1803649" y="843061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sz="2400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50" name="6 CuadroTexto">
              <a:extLst>
                <a:ext uri="{FF2B5EF4-FFF2-40B4-BE49-F238E27FC236}">
                  <a16:creationId xmlns:a16="http://schemas.microsoft.com/office/drawing/2014/main" id="{2B07FA3F-79E4-491D-A69C-6D0ED2531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3648" y="891888"/>
              <a:ext cx="4049816" cy="38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s-ES" altLang="es-ES" sz="2400" b="1" dirty="0">
                <a:solidFill>
                  <a:srgbClr val="FFFF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730615F-C611-4D97-9D96-64BABAD88F63}"/>
              </a:ext>
            </a:extLst>
          </p:cNvPr>
          <p:cNvSpPr txBox="1"/>
          <p:nvPr/>
        </p:nvSpPr>
        <p:spPr>
          <a:xfrm>
            <a:off x="798554" y="1792181"/>
            <a:ext cx="5581263" cy="1764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matrices tiene diversas aplicaciones en áreas como algebra lineal , </a:t>
            </a:r>
            <a:r>
              <a:rPr lang="es-BO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estadistica</a:t>
            </a:r>
            <a:r>
              <a:rPr lang="es-B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informática ,  física y ingeniería </a:t>
            </a: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30DEF8A-14DA-4869-A743-BFE2334F78D8}"/>
              </a:ext>
            </a:extLst>
          </p:cNvPr>
          <p:cNvSpPr txBox="1"/>
          <p:nvPr/>
        </p:nvSpPr>
        <p:spPr>
          <a:xfrm>
            <a:off x="2081227" y="3645069"/>
            <a:ext cx="6079166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s-B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ecuaciones lineales</a:t>
            </a: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s-B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Graficos</a:t>
            </a: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computacionales.</a:t>
            </a:r>
          </a:p>
          <a:p>
            <a:pPr algn="just">
              <a:spcAft>
                <a:spcPts val="800"/>
              </a:spcAft>
            </a:pPr>
            <a:r>
              <a:rPr lang="es-B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</a:t>
            </a: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nteligencia artificial </a:t>
            </a:r>
          </a:p>
          <a:p>
            <a:pPr algn="just">
              <a:spcAft>
                <a:spcPts val="800"/>
              </a:spcAft>
            </a:pPr>
            <a:r>
              <a:rPr lang="es-B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s-BO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B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riptografia</a:t>
            </a:r>
            <a:r>
              <a:rPr lang="es-BO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88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2 Grupo">
            <a:extLst>
              <a:ext uri="{FF2B5EF4-FFF2-40B4-BE49-F238E27FC236}">
                <a16:creationId xmlns:a16="http://schemas.microsoft.com/office/drawing/2014/main" id="{06EF5832-DC4B-4991-9CD4-122FFD9D4861}"/>
              </a:ext>
            </a:extLst>
          </p:cNvPr>
          <p:cNvGrpSpPr>
            <a:grpSpLocks/>
          </p:cNvGrpSpPr>
          <p:nvPr/>
        </p:nvGrpSpPr>
        <p:grpSpPr bwMode="auto">
          <a:xfrm>
            <a:off x="1419367" y="319253"/>
            <a:ext cx="6196084" cy="661523"/>
            <a:chOff x="-1803649" y="843061"/>
            <a:chExt cx="4049817" cy="556853"/>
          </a:xfrm>
        </p:grpSpPr>
        <p:sp>
          <p:nvSpPr>
            <p:cNvPr id="6" name="1 Rectángulo redondeado">
              <a:extLst>
                <a:ext uri="{FF2B5EF4-FFF2-40B4-BE49-F238E27FC236}">
                  <a16:creationId xmlns:a16="http://schemas.microsoft.com/office/drawing/2014/main" id="{0B47A14B-5E44-4796-81C8-CF6D940B11C1}"/>
                </a:ext>
              </a:extLst>
            </p:cNvPr>
            <p:cNvSpPr/>
            <p:nvPr/>
          </p:nvSpPr>
          <p:spPr>
            <a:xfrm>
              <a:off x="-1803649" y="843061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sz="2400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7" name="6 CuadroTexto">
              <a:extLst>
                <a:ext uri="{FF2B5EF4-FFF2-40B4-BE49-F238E27FC236}">
                  <a16:creationId xmlns:a16="http://schemas.microsoft.com/office/drawing/2014/main" id="{E909C446-4E2E-41A1-BF55-29ADBB238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3648" y="884651"/>
              <a:ext cx="4049816" cy="38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s-ES" altLang="es-ES" b="1" dirty="0">
                  <a:solidFill>
                    <a:srgbClr val="FFFF00"/>
                  </a:solidFill>
                </a:rPr>
                <a:t>E. CONCLUSION</a:t>
              </a:r>
              <a:endParaRPr lang="es-ES" altLang="es-E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41" name="Imagen 40">
            <a:extLst>
              <a:ext uri="{FF2B5EF4-FFF2-40B4-BE49-F238E27FC236}">
                <a16:creationId xmlns:a16="http://schemas.microsoft.com/office/drawing/2014/main" id="{09DF4E12-A54A-438B-922A-A15C7F713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20" y="323143"/>
            <a:ext cx="867268" cy="865121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A47D85FF-6A47-45A6-ACC2-0FFDFC8AA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812" y="293141"/>
            <a:ext cx="867268" cy="865121"/>
          </a:xfrm>
          <a:prstGeom prst="rect">
            <a:avLst/>
          </a:prstGeom>
        </p:spPr>
      </p:pic>
      <p:grpSp>
        <p:nvGrpSpPr>
          <p:cNvPr id="45" name="2 Grupo">
            <a:extLst>
              <a:ext uri="{FF2B5EF4-FFF2-40B4-BE49-F238E27FC236}">
                <a16:creationId xmlns:a16="http://schemas.microsoft.com/office/drawing/2014/main" id="{CD8CF71E-DE80-4184-8881-9B83925CF4B3}"/>
              </a:ext>
            </a:extLst>
          </p:cNvPr>
          <p:cNvGrpSpPr>
            <a:grpSpLocks/>
          </p:cNvGrpSpPr>
          <p:nvPr/>
        </p:nvGrpSpPr>
        <p:grpSpPr bwMode="auto">
          <a:xfrm>
            <a:off x="582869" y="1236213"/>
            <a:ext cx="7978261" cy="1869899"/>
            <a:chOff x="-1803649" y="843061"/>
            <a:chExt cx="4049817" cy="556853"/>
          </a:xfrm>
        </p:grpSpPr>
        <p:sp>
          <p:nvSpPr>
            <p:cNvPr id="46" name="1 Rectángulo redondeado">
              <a:extLst>
                <a:ext uri="{FF2B5EF4-FFF2-40B4-BE49-F238E27FC236}">
                  <a16:creationId xmlns:a16="http://schemas.microsoft.com/office/drawing/2014/main" id="{179B2B44-A9FD-4F62-9BCD-396D54580528}"/>
                </a:ext>
              </a:extLst>
            </p:cNvPr>
            <p:cNvSpPr/>
            <p:nvPr/>
          </p:nvSpPr>
          <p:spPr>
            <a:xfrm>
              <a:off x="-1803649" y="843061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sz="2400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47" name="6 CuadroTexto">
              <a:extLst>
                <a:ext uri="{FF2B5EF4-FFF2-40B4-BE49-F238E27FC236}">
                  <a16:creationId xmlns:a16="http://schemas.microsoft.com/office/drawing/2014/main" id="{DBEE31E9-C24B-4D89-86D0-EDF839F45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3648" y="884651"/>
              <a:ext cx="4049816" cy="38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s-ES" altLang="es-ES" sz="2400" b="1" dirty="0">
                <a:solidFill>
                  <a:srgbClr val="FFFF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8" name="2 Grupo">
            <a:extLst>
              <a:ext uri="{FF2B5EF4-FFF2-40B4-BE49-F238E27FC236}">
                <a16:creationId xmlns:a16="http://schemas.microsoft.com/office/drawing/2014/main" id="{996262CF-E161-4326-979F-E2D4C52C4A1F}"/>
              </a:ext>
            </a:extLst>
          </p:cNvPr>
          <p:cNvGrpSpPr>
            <a:grpSpLocks/>
          </p:cNvGrpSpPr>
          <p:nvPr/>
        </p:nvGrpSpPr>
        <p:grpSpPr bwMode="auto">
          <a:xfrm>
            <a:off x="528276" y="3255695"/>
            <a:ext cx="8328854" cy="2159408"/>
            <a:chOff x="-1803649" y="843061"/>
            <a:chExt cx="4049817" cy="556853"/>
          </a:xfrm>
        </p:grpSpPr>
        <p:sp>
          <p:nvSpPr>
            <p:cNvPr id="49" name="1 Rectángulo redondeado">
              <a:extLst>
                <a:ext uri="{FF2B5EF4-FFF2-40B4-BE49-F238E27FC236}">
                  <a16:creationId xmlns:a16="http://schemas.microsoft.com/office/drawing/2014/main" id="{FCA00425-2280-4784-A603-334B4D48F247}"/>
                </a:ext>
              </a:extLst>
            </p:cNvPr>
            <p:cNvSpPr/>
            <p:nvPr/>
          </p:nvSpPr>
          <p:spPr>
            <a:xfrm>
              <a:off x="-1803649" y="843061"/>
              <a:ext cx="4049817" cy="55685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 cstate="print"/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s-BO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defRPr/>
              </a:pPr>
              <a:endParaRPr lang="es-BO" sz="2400" b="1" dirty="0">
                <a:solidFill>
                  <a:prstClr val="white"/>
                </a:solidFill>
                <a:latin typeface="Stencil" pitchFamily="82" charset="0"/>
              </a:endParaRPr>
            </a:p>
          </p:txBody>
        </p:sp>
        <p:sp>
          <p:nvSpPr>
            <p:cNvPr id="50" name="6 CuadroTexto">
              <a:extLst>
                <a:ext uri="{FF2B5EF4-FFF2-40B4-BE49-F238E27FC236}">
                  <a16:creationId xmlns:a16="http://schemas.microsoft.com/office/drawing/2014/main" id="{2B07FA3F-79E4-491D-A69C-6D0ED2531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3648" y="891888"/>
              <a:ext cx="4049816" cy="3886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bg1"/>
                  </a:solidFill>
                  <a:latin typeface="Comic Sans MS" panose="030F0702030302020204" pitchFamily="66" charset="0"/>
                </a:defRPr>
              </a:lvl1pPr>
              <a:lvl2pPr marL="742950" indent="-28575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200">
                  <a:solidFill>
                    <a:schemeClr val="bg1"/>
                  </a:solidFill>
                  <a:latin typeface="Comic Sans MS" panose="030F0702030302020204" pitchFamily="66" charset="0"/>
                </a:defRPr>
              </a:lvl2pPr>
              <a:lvl3pPr marL="1143000" indent="-228600" algn="just">
                <a:spcBef>
                  <a:spcPct val="2000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bg1"/>
                  </a:solidFill>
                  <a:latin typeface="Comic Sans MS" panose="030F0702030302020204" pitchFamily="66" charset="0"/>
                </a:defRPr>
              </a:lvl3pPr>
              <a:lvl4pPr marL="1600200" indent="-228600" algn="just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4pPr>
              <a:lvl5pPr marL="2057400" indent="-228600" algn="just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5pPr>
              <a:lvl6pPr marL="25146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6pPr>
              <a:lvl7pPr marL="29718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7pPr>
              <a:lvl8pPr marL="34290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8pPr>
              <a:lvl9pPr marL="3886200" indent="-228600" algn="just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bg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s-ES" altLang="es-ES" sz="2400" b="1" dirty="0">
                <a:solidFill>
                  <a:srgbClr val="FFFF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730615F-C611-4D97-9D96-64BABAD88F63}"/>
              </a:ext>
            </a:extLst>
          </p:cNvPr>
          <p:cNvSpPr txBox="1"/>
          <p:nvPr/>
        </p:nvSpPr>
        <p:spPr>
          <a:xfrm>
            <a:off x="971550" y="1442897"/>
            <a:ext cx="7286625" cy="1262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B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resumen la matrices son herramientas matemáticas fundamentales que permiten representar y manipular datos de manera eficiente su aplicación es amplia y diversa abarcando áreas como el algebra lineal , la estadística , la informática y otros 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9EDEB20D-916C-45C8-89C9-F55D642E7B0D}"/>
              </a:ext>
            </a:extLst>
          </p:cNvPr>
          <p:cNvSpPr txBox="1"/>
          <p:nvPr/>
        </p:nvSpPr>
        <p:spPr>
          <a:xfrm>
            <a:off x="903501" y="3361549"/>
            <a:ext cx="7518689" cy="2564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Representacion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datos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manera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organizada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estruccturada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Operaciones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sometidasa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operaciones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multiplicacion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Aplicaciones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transformacio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coordenadas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la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representacion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grafos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BO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01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0A433D2A-64CB-441D-BFC5-EB6C10A52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" y="85601"/>
            <a:ext cx="9048991" cy="6716874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09DF4E12-A54A-438B-922A-A15C7F713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20" y="323143"/>
            <a:ext cx="867268" cy="865121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A47D85FF-6A47-45A6-ACC2-0FFDFC8AA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812" y="293141"/>
            <a:ext cx="867268" cy="865121"/>
          </a:xfrm>
          <a:prstGeom prst="rect">
            <a:avLst/>
          </a:prstGeom>
        </p:spPr>
      </p:pic>
      <p:pic>
        <p:nvPicPr>
          <p:cNvPr id="21" name="Picture 2" descr="C:\Documents and Settings\David\Escritorio\1.gif">
            <a:extLst>
              <a:ext uri="{FF2B5EF4-FFF2-40B4-BE49-F238E27FC236}">
                <a16:creationId xmlns:a16="http://schemas.microsoft.com/office/drawing/2014/main" id="{1469F029-DE12-4AF4-A42A-5548575A596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46563" y="1684561"/>
            <a:ext cx="6149775" cy="820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139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lar">
  <a:themeElements>
    <a:clrScheme name="Mylar">
      <a:dk1>
        <a:srgbClr val="000000"/>
      </a:dk1>
      <a:lt1>
        <a:srgbClr val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Mylar">
      <a:maj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华文楷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ylar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25400" h="508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tint val="100000"/>
                <a:shade val="30000"/>
                <a:alpha val="100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lumMod val="80000"/>
              </a:schemeClr>
              <a:schemeClr val="phClr">
                <a:tint val="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TC101790491[[fn=Mylar]]</Template>
  <TotalTime>2153</TotalTime>
  <Words>307</Words>
  <Application>Microsoft Office PowerPoint</Application>
  <PresentationFormat>Presentación en pantalla (4:3)</PresentationFormat>
  <Paragraphs>46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Algerian</vt:lpstr>
      <vt:lpstr>Arial</vt:lpstr>
      <vt:lpstr>Calibri</vt:lpstr>
      <vt:lpstr>Comic Sans MS</vt:lpstr>
      <vt:lpstr>Corbel</vt:lpstr>
      <vt:lpstr>Stencil</vt:lpstr>
      <vt:lpstr>Mylar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ORGANIZACION</dc:title>
  <dc:creator>intel</dc:creator>
  <cp:lastModifiedBy>nelson coaquira</cp:lastModifiedBy>
  <cp:revision>427</cp:revision>
  <dcterms:created xsi:type="dcterms:W3CDTF">2012-03-07T00:57:26Z</dcterms:created>
  <dcterms:modified xsi:type="dcterms:W3CDTF">2025-08-15T21:14:50Z</dcterms:modified>
</cp:coreProperties>
</file>