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321" r:id="rId2"/>
    <p:sldId id="257" r:id="rId3"/>
    <p:sldId id="260" r:id="rId4"/>
    <p:sldId id="259" r:id="rId5"/>
    <p:sldId id="263" r:id="rId6"/>
    <p:sldId id="261" r:id="rId7"/>
    <p:sldId id="326" r:id="rId8"/>
    <p:sldId id="327" r:id="rId9"/>
    <p:sldId id="325" r:id="rId10"/>
    <p:sldId id="328" r:id="rId11"/>
    <p:sldId id="329" r:id="rId12"/>
    <p:sldId id="266" r:id="rId13"/>
    <p:sldId id="267" r:id="rId14"/>
    <p:sldId id="330" r:id="rId15"/>
    <p:sldId id="331" r:id="rId16"/>
    <p:sldId id="332" r:id="rId17"/>
    <p:sldId id="333" r:id="rId18"/>
    <p:sldId id="334" r:id="rId19"/>
    <p:sldId id="335" r:id="rId20"/>
    <p:sldId id="336" r:id="rId21"/>
    <p:sldId id="339" r:id="rId22"/>
    <p:sldId id="345" r:id="rId23"/>
    <p:sldId id="282" r:id="rId24"/>
    <p:sldId id="320" r:id="rId25"/>
    <p:sldId id="337" r:id="rId26"/>
    <p:sldId id="338" r:id="rId27"/>
    <p:sldId id="283" r:id="rId28"/>
    <p:sldId id="284" r:id="rId29"/>
    <p:sldId id="319" r:id="rId30"/>
    <p:sldId id="286" r:id="rId31"/>
    <p:sldId id="340" r:id="rId32"/>
    <p:sldId id="287" r:id="rId33"/>
    <p:sldId id="290" r:id="rId34"/>
    <p:sldId id="346" r:id="rId35"/>
    <p:sldId id="291" r:id="rId36"/>
    <p:sldId id="293" r:id="rId37"/>
    <p:sldId id="294" r:id="rId38"/>
    <p:sldId id="295" r:id="rId39"/>
    <p:sldId id="297" r:id="rId40"/>
    <p:sldId id="296" r:id="rId41"/>
    <p:sldId id="298" r:id="rId42"/>
    <p:sldId id="299" r:id="rId43"/>
    <p:sldId id="300" r:id="rId44"/>
    <p:sldId id="302" r:id="rId45"/>
    <p:sldId id="303" r:id="rId46"/>
    <p:sldId id="304" r:id="rId47"/>
    <p:sldId id="305" r:id="rId48"/>
    <p:sldId id="306" r:id="rId49"/>
    <p:sldId id="342" r:id="rId50"/>
    <p:sldId id="343" r:id="rId51"/>
    <p:sldId id="344" r:id="rId52"/>
    <p:sldId id="307" r:id="rId53"/>
    <p:sldId id="347" r:id="rId54"/>
    <p:sldId id="31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4"/>
    <p:restoredTop sz="81327"/>
  </p:normalViewPr>
  <p:slideViewPr>
    <p:cSldViewPr snapToGrid="0" snapToObjects="1">
      <p:cViewPr>
        <p:scale>
          <a:sx n="78" d="100"/>
          <a:sy n="78" d="100"/>
        </p:scale>
        <p:origin x="56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FBAD7-96A9-8B4F-A0D4-89ADC307E871}" type="datetimeFigureOut">
              <a:rPr lang="en-US" smtClean="0"/>
              <a:t>8/21/19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7A1EB-3B76-2D4B-9615-0A0494F2A5E5}" type="slidenum">
              <a:rPr lang="en-US" smtClean="0"/>
              <a:t>‹#›</a:t>
            </a:fld>
            <a:endParaRPr lang="en-US"/>
          </a:p>
        </p:txBody>
      </p:sp>
    </p:spTree>
    <p:extLst>
      <p:ext uri="{BB962C8B-B14F-4D97-AF65-F5344CB8AC3E}">
        <p14:creationId xmlns:p14="http://schemas.microsoft.com/office/powerpoint/2010/main" val="98291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6A1143-8B65-7348-BD28-A514B41197B7}" type="slidenum">
              <a:rPr lang="en-US" smtClean="0"/>
              <a:t>1</a:t>
            </a:fld>
            <a:endParaRPr lang="en-US"/>
          </a:p>
        </p:txBody>
      </p:sp>
    </p:spTree>
    <p:extLst>
      <p:ext uri="{BB962C8B-B14F-4D97-AF65-F5344CB8AC3E}">
        <p14:creationId xmlns:p14="http://schemas.microsoft.com/office/powerpoint/2010/main" val="97481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21</a:t>
            </a:fld>
            <a:endParaRPr lang="en-US"/>
          </a:p>
        </p:txBody>
      </p:sp>
    </p:spTree>
    <p:extLst>
      <p:ext uri="{BB962C8B-B14F-4D97-AF65-F5344CB8AC3E}">
        <p14:creationId xmlns:p14="http://schemas.microsoft.com/office/powerpoint/2010/main" val="196346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values of the parameters for our</a:t>
            </a:r>
            <a:r>
              <a:rPr lang="en-US" baseline="0" dirty="0" smtClean="0"/>
              <a:t> problem </a:t>
            </a:r>
            <a:r>
              <a:rPr lang="en-US" dirty="0" smtClean="0"/>
              <a:t>when solved using the least squares.</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23</a:t>
            </a:fld>
            <a:endParaRPr lang="en-US"/>
          </a:p>
        </p:txBody>
      </p:sp>
    </p:spTree>
    <p:extLst>
      <p:ext uri="{BB962C8B-B14F-4D97-AF65-F5344CB8AC3E}">
        <p14:creationId xmlns:p14="http://schemas.microsoft.com/office/powerpoint/2010/main" val="173378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24</a:t>
            </a:fld>
            <a:endParaRPr lang="en-US"/>
          </a:p>
        </p:txBody>
      </p:sp>
    </p:spTree>
    <p:extLst>
      <p:ext uri="{BB962C8B-B14F-4D97-AF65-F5344CB8AC3E}">
        <p14:creationId xmlns:p14="http://schemas.microsoft.com/office/powerpoint/2010/main" val="108744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these are parameters of the ‘true best linear fit’.</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25</a:t>
            </a:fld>
            <a:endParaRPr lang="en-US"/>
          </a:p>
        </p:txBody>
      </p:sp>
    </p:spTree>
    <p:extLst>
      <p:ext uri="{BB962C8B-B14F-4D97-AF65-F5344CB8AC3E}">
        <p14:creationId xmlns:p14="http://schemas.microsoft.com/office/powerpoint/2010/main" val="135454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these are parameters of the ‘true best linear fit’.</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26</a:t>
            </a:fld>
            <a:endParaRPr lang="en-US"/>
          </a:p>
        </p:txBody>
      </p:sp>
    </p:spTree>
    <p:extLst>
      <p:ext uri="{BB962C8B-B14F-4D97-AF65-F5344CB8AC3E}">
        <p14:creationId xmlns:p14="http://schemas.microsoft.com/office/powerpoint/2010/main" val="1082813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these are parameters of the ‘true best linear fit’.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27</a:t>
            </a:fld>
            <a:endParaRPr lang="en-US"/>
          </a:p>
        </p:txBody>
      </p:sp>
    </p:spTree>
    <p:extLst>
      <p:ext uri="{BB962C8B-B14F-4D97-AF65-F5344CB8AC3E}">
        <p14:creationId xmlns:p14="http://schemas.microsoft.com/office/powerpoint/2010/main" val="1921323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we will have to figure out a way to answer the ‘null hypothesis’ using the estimates of the coefficients</a:t>
            </a:r>
            <a:r>
              <a:rPr lang="en-US" baseline="0" dirty="0" smtClean="0"/>
              <a:t> or parameters.</a:t>
            </a:r>
          </a:p>
          <a:p>
            <a:r>
              <a:rPr lang="en-US" baseline="0" dirty="0" smtClean="0"/>
              <a:t>This can be done using t-statistics which helps us to </a:t>
            </a:r>
            <a:r>
              <a:rPr lang="en-US" sz="1200" b="0" i="0" kern="1200" dirty="0" smtClean="0">
                <a:solidFill>
                  <a:schemeClr val="tx1"/>
                </a:solidFill>
                <a:effectLst/>
                <a:latin typeface="+mn-lt"/>
                <a:ea typeface="+mn-ea"/>
                <a:cs typeface="+mn-cs"/>
              </a:rPr>
              <a:t>find evidence of a significant difference between </a:t>
            </a:r>
            <a:r>
              <a:rPr lang="en-US" sz="1200" b="0" i="0" kern="1200" dirty="0" err="1" smtClean="0">
                <a:solidFill>
                  <a:schemeClr val="tx1"/>
                </a:solidFill>
                <a:effectLst/>
                <a:latin typeface="+mn-lt"/>
                <a:ea typeface="+mn-ea"/>
                <a:cs typeface="+mn-cs"/>
              </a:rPr>
              <a:t>ourestimate</a:t>
            </a:r>
            <a:r>
              <a:rPr lang="en-US" sz="1200" b="0" i="0" kern="1200" dirty="0" smtClean="0">
                <a:solidFill>
                  <a:schemeClr val="tx1"/>
                </a:solidFill>
                <a:effectLst/>
                <a:latin typeface="+mn-lt"/>
                <a:ea typeface="+mn-ea"/>
                <a:cs typeface="+mn-cs"/>
              </a:rPr>
              <a:t> and the hypothesized value (0 in this case). </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28</a:t>
            </a:fld>
            <a:endParaRPr lang="en-US"/>
          </a:p>
        </p:txBody>
      </p:sp>
    </p:spTree>
    <p:extLst>
      <p:ext uri="{BB962C8B-B14F-4D97-AF65-F5344CB8AC3E}">
        <p14:creationId xmlns:p14="http://schemas.microsoft.com/office/powerpoint/2010/main" val="6684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30</a:t>
            </a:fld>
            <a:endParaRPr lang="en-US"/>
          </a:p>
        </p:txBody>
      </p:sp>
    </p:spTree>
    <p:extLst>
      <p:ext uri="{BB962C8B-B14F-4D97-AF65-F5344CB8AC3E}">
        <p14:creationId xmlns:p14="http://schemas.microsoft.com/office/powerpoint/2010/main" val="621543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31</a:t>
            </a:fld>
            <a:endParaRPr lang="en-US"/>
          </a:p>
        </p:txBody>
      </p:sp>
    </p:spTree>
    <p:extLst>
      <p:ext uri="{BB962C8B-B14F-4D97-AF65-F5344CB8AC3E}">
        <p14:creationId xmlns:p14="http://schemas.microsoft.com/office/powerpoint/2010/main" val="2134747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just under two-thirds of the variability in sales is explained by a linear regression on TV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the value of 0.612 means</a:t>
            </a:r>
            <a:r>
              <a:rPr lang="en-US" sz="1200" kern="1200" baseline="0" dirty="0" smtClean="0">
                <a:solidFill>
                  <a:schemeClr val="tx1"/>
                </a:solidFill>
                <a:effectLst/>
                <a:latin typeface="+mn-lt"/>
                <a:ea typeface="+mn-ea"/>
                <a:cs typeface="+mn-cs"/>
              </a:rPr>
              <a:t> that using the </a:t>
            </a:r>
            <a:r>
              <a:rPr lang="en-US" sz="1200" b="0" i="0" u="none" strike="noStrike" kern="1200" dirty="0" smtClean="0">
                <a:solidFill>
                  <a:schemeClr val="tx1"/>
                </a:solidFill>
                <a:effectLst/>
                <a:latin typeface="+mn-lt"/>
                <a:ea typeface="+mn-ea"/>
                <a:cs typeface="+mn-cs"/>
              </a:rPr>
              <a:t>TV budget</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we reduced the variance in sales by 61%.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35</a:t>
            </a:fld>
            <a:endParaRPr lang="en-US"/>
          </a:p>
        </p:txBody>
      </p:sp>
    </p:spTree>
    <p:extLst>
      <p:ext uri="{BB962C8B-B14F-4D97-AF65-F5344CB8AC3E}">
        <p14:creationId xmlns:p14="http://schemas.microsoft.com/office/powerpoint/2010/main" val="101969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a:t>
            </a:fld>
            <a:endParaRPr lang="en-US"/>
          </a:p>
        </p:txBody>
      </p:sp>
    </p:spTree>
    <p:extLst>
      <p:ext uri="{BB962C8B-B14F-4D97-AF65-F5344CB8AC3E}">
        <p14:creationId xmlns:p14="http://schemas.microsoft.com/office/powerpoint/2010/main" val="955760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the approach of fitting a separate simple linear regression model for each predictor is not entirely satisfactory. First of all, it is unclear how to make a single prediction of sales given levels of the three advertising media budgets, since each of the budgets is associated with a separate regression equation. Second, each of the three regression equations ignores the other two media in forming estimates for the regression coefficients. </a:t>
            </a: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37</a:t>
            </a:fld>
            <a:endParaRPr lang="en-US"/>
          </a:p>
        </p:txBody>
      </p:sp>
    </p:spTree>
    <p:extLst>
      <p:ext uri="{BB962C8B-B14F-4D97-AF65-F5344CB8AC3E}">
        <p14:creationId xmlns:p14="http://schemas.microsoft.com/office/powerpoint/2010/main" val="974492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 three-dimensional setting, with two predictors and one response, the least squares regression line becomes a plane. The plane is chosen to minimize the sum of the squared vertical distances between each observation (shown in red) and the plane </a:t>
            </a: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40</a:t>
            </a:fld>
            <a:endParaRPr lang="en-US"/>
          </a:p>
        </p:txBody>
      </p:sp>
    </p:spTree>
    <p:extLst>
      <p:ext uri="{BB962C8B-B14F-4D97-AF65-F5344CB8AC3E}">
        <p14:creationId xmlns:p14="http://schemas.microsoft.com/office/powerpoint/2010/main" val="190511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Does it make sense for the multiple regression to suggest no relationship between sales and newspaper while the simple linear regression implies the opposite? </a:t>
            </a: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42</a:t>
            </a:fld>
            <a:endParaRPr lang="en-US"/>
          </a:p>
        </p:txBody>
      </p:sp>
    </p:spTree>
    <p:extLst>
      <p:ext uri="{BB962C8B-B14F-4D97-AF65-F5344CB8AC3E}">
        <p14:creationId xmlns:p14="http://schemas.microsoft.com/office/powerpoint/2010/main" val="1699895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Notice that the correlation between radio and newspaper is 0.35. This reveals a tendency to spend more on newspaper advertising in markets where more is spent on radio advertising.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Hence, in a simple linear regression which only examines sales versus newspaper, we will observe that higher values of newspaper tend to be associated with higher values of sales, even though newspaper advertising does not actually affect sales. So newspaper sales are a surrogate for radio advertising; newspaper gets “credit” for the effect of radio on sales. </a:t>
            </a: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43</a:t>
            </a:fld>
            <a:endParaRPr lang="en-US"/>
          </a:p>
        </p:txBody>
      </p:sp>
    </p:spTree>
    <p:extLst>
      <p:ext uri="{BB962C8B-B14F-4D97-AF65-F5344CB8AC3E}">
        <p14:creationId xmlns:p14="http://schemas.microsoft.com/office/powerpoint/2010/main" val="15917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logic is flawed, especially when the number of predictors p is large.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instance, consider an example in which p = 100 and H0 : β1 = β2 = . . . = βp = 0 is true, so no variable is truly associated with the response.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situation, about 5 % of the p-values associated with each variable will be below 0.05 by chance.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we expect to see approximately five small p-values even in the absence of any true association between the predictors and the response. Thus we will incorrectly conclude that there is a relationship.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44</a:t>
            </a:fld>
            <a:endParaRPr lang="en-US"/>
          </a:p>
        </p:txBody>
      </p:sp>
    </p:spTree>
    <p:extLst>
      <p:ext uri="{BB962C8B-B14F-4D97-AF65-F5344CB8AC3E}">
        <p14:creationId xmlns:p14="http://schemas.microsoft.com/office/powerpoint/2010/main" val="79256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45</a:t>
            </a:fld>
            <a:endParaRPr lang="en-US"/>
          </a:p>
        </p:txBody>
      </p:sp>
    </p:spTree>
    <p:extLst>
      <p:ext uri="{BB962C8B-B14F-4D97-AF65-F5344CB8AC3E}">
        <p14:creationId xmlns:p14="http://schemas.microsoft.com/office/powerpoint/2010/main" val="511312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46</a:t>
            </a:fld>
            <a:endParaRPr lang="en-US"/>
          </a:p>
        </p:txBody>
      </p:sp>
    </p:spTree>
    <p:extLst>
      <p:ext uri="{BB962C8B-B14F-4D97-AF65-F5344CB8AC3E}">
        <p14:creationId xmlns:p14="http://schemas.microsoft.com/office/powerpoint/2010/main" val="498677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turns out that the answer depends on the values of n and 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n is large, an F-statistic that is just a little larger than 1 might still provide evidence against H0. In contrast, a larger F-statistic is needed to reject H0 if n is small.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any given value of n and p, any statistical software package can be used to compute the p-value associated with the F-statistic. Based on this p-value, we can determine whether or not to reject H0. </a:t>
            </a: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47</a:t>
            </a:fld>
            <a:endParaRPr lang="en-US"/>
          </a:p>
        </p:txBody>
      </p:sp>
    </p:spTree>
    <p:extLst>
      <p:ext uri="{BB962C8B-B14F-4D97-AF65-F5344CB8AC3E}">
        <p14:creationId xmlns:p14="http://schemas.microsoft.com/office/powerpoint/2010/main" val="1309038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Forward selection. We begin with the null model—a model that contains an intercept but no predictors. We then fit p simple linear regressions and add to the null model the variable that results in the lowest RSS. We then add to that model the variable that results</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n the lowest RSS for the new two-variable model. This approach is continued until some stopping rule is satisfied.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Backward selection. We start with all variables in the model, and remove the variable with the largest p-value—that is, the variable that is the least statistically significant. The new (p − 1)-variable model is fit, and the variable with the largest p-value is removed. This procedure continues until a stopping rule is reached. For instance, we may stop when all remaining variables have a p-value below some threshold.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Mixed selection. This is a combination of forward and backward se- lection.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48</a:t>
            </a:fld>
            <a:endParaRPr lang="en-US"/>
          </a:p>
        </p:txBody>
      </p:sp>
    </p:spTree>
    <p:extLst>
      <p:ext uri="{BB962C8B-B14F-4D97-AF65-F5344CB8AC3E}">
        <p14:creationId xmlns:p14="http://schemas.microsoft.com/office/powerpoint/2010/main" val="1311292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Forward selection. We begin with the null model—a model that contains an intercept but no predictors. We then fit p simple linear regressions and add to the null model the variable that results in the lowest RSS. We then add to that model the variable that results</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n the lowest RSS for the new two-variable model. This approach is continued until some stopping rule is satisfied.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Backward selection. We start with all variables in the model, and remove the variable with the largest p-value—that is, the variable that is the least statistically significant. The new (p − 1)-variable model is fit, and the variable with the largest p-value is removed. This procedure continues until a stopping rule is reached. For instance, we may stop when all remaining variables have a p-value below some threshold.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Mixed selection. This is a combination of forward and backward se- lection.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49</a:t>
            </a:fld>
            <a:endParaRPr lang="en-US"/>
          </a:p>
        </p:txBody>
      </p:sp>
    </p:spTree>
    <p:extLst>
      <p:ext uri="{BB962C8B-B14F-4D97-AF65-F5344CB8AC3E}">
        <p14:creationId xmlns:p14="http://schemas.microsoft.com/office/powerpoint/2010/main" val="64007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will be to</a:t>
            </a:r>
            <a:r>
              <a:rPr lang="en-US" baseline="0" dirty="0" smtClean="0"/>
              <a:t> estimate f, and then use it to estimate sales.</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7</a:t>
            </a:fld>
            <a:endParaRPr lang="en-US"/>
          </a:p>
        </p:txBody>
      </p:sp>
    </p:spTree>
    <p:extLst>
      <p:ext uri="{BB962C8B-B14F-4D97-AF65-F5344CB8AC3E}">
        <p14:creationId xmlns:p14="http://schemas.microsoft.com/office/powerpoint/2010/main" val="564117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Forward selection. We begin with the null model—a model that contains an intercept but no predictors. We then fit p simple linear regressions and add to the null model the variable that results in the lowest RSS. We then add to that model the variable that results</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n the lowest RSS for the new two-variable model. This approach is continued until some stopping rule is satisfied.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Backward selection. We start with all variables in the model, and remove the variable with the largest p-value—that is, the variable that is the least statistically significant. The new (p − 1)-variable model is fit, and the variable with the largest p-value is removed. This procedure continues until a stopping rule is reached. For instance, we may stop when all remaining variables have a p-value below some threshold.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Mixed selection. This is a combination of forward and backward se- lection.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50</a:t>
            </a:fld>
            <a:endParaRPr lang="en-US"/>
          </a:p>
        </p:txBody>
      </p:sp>
    </p:spTree>
    <p:extLst>
      <p:ext uri="{BB962C8B-B14F-4D97-AF65-F5344CB8AC3E}">
        <p14:creationId xmlns:p14="http://schemas.microsoft.com/office/powerpoint/2010/main" val="2108617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Forward selection. We begin with the null model—a model that contains an intercept but no predictors. We then fit p simple linear regressions and add to the null model the variable that results in the lowest RSS. We then add to that model the variable that results</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n the lowest RSS for the new two-variable model. This approach is continued until some stopping rule is satisfied.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Backward selection. We start with all variables in the model, and remove the variable with the largest p-value—that is, the variable that is the least statistically significant. The new (p − 1)-variable model is fit, and the variable with the largest p-value is removed. This procedure continues until a stopping rule is reached. For instance, we may stop when all remaining variables have a p-value below some threshold.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Mixed selection. This is a combination of forward and backward se- lection.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51</a:t>
            </a:fld>
            <a:endParaRPr lang="en-US"/>
          </a:p>
        </p:txBody>
      </p:sp>
    </p:spTree>
    <p:extLst>
      <p:ext uri="{BB962C8B-B14F-4D97-AF65-F5344CB8AC3E}">
        <p14:creationId xmlns:p14="http://schemas.microsoft.com/office/powerpoint/2010/main" val="953359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52</a:t>
            </a:fld>
            <a:endParaRPr lang="en-US"/>
          </a:p>
        </p:txBody>
      </p:sp>
    </p:spTree>
    <p:extLst>
      <p:ext uri="{BB962C8B-B14F-4D97-AF65-F5344CB8AC3E}">
        <p14:creationId xmlns:p14="http://schemas.microsoft.com/office/powerpoint/2010/main" val="1137517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54</a:t>
            </a:fld>
            <a:endParaRPr lang="en-US"/>
          </a:p>
        </p:txBody>
      </p:sp>
    </p:spTree>
    <p:extLst>
      <p:ext uri="{BB962C8B-B14F-4D97-AF65-F5344CB8AC3E}">
        <p14:creationId xmlns:p14="http://schemas.microsoft.com/office/powerpoint/2010/main" val="103939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simplify?</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8</a:t>
            </a:fld>
            <a:endParaRPr lang="en-US"/>
          </a:p>
        </p:txBody>
      </p:sp>
    </p:spTree>
    <p:extLst>
      <p:ext uri="{BB962C8B-B14F-4D97-AF65-F5344CB8AC3E}">
        <p14:creationId xmlns:p14="http://schemas.microsoft.com/office/powerpoint/2010/main" val="52904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simplify?</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9</a:t>
            </a:fld>
            <a:endParaRPr lang="en-US"/>
          </a:p>
        </p:txBody>
      </p:sp>
    </p:spTree>
    <p:extLst>
      <p:ext uri="{BB962C8B-B14F-4D97-AF65-F5344CB8AC3E}">
        <p14:creationId xmlns:p14="http://schemas.microsoft.com/office/powerpoint/2010/main" val="214095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simplify?</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10</a:t>
            </a:fld>
            <a:endParaRPr lang="en-US"/>
          </a:p>
        </p:txBody>
      </p:sp>
    </p:spTree>
    <p:extLst>
      <p:ext uri="{BB962C8B-B14F-4D97-AF65-F5344CB8AC3E}">
        <p14:creationId xmlns:p14="http://schemas.microsoft.com/office/powerpoint/2010/main" val="179020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response variable is quantitative</a:t>
            </a:r>
          </a:p>
          <a:p>
            <a:r>
              <a:rPr lang="en-US" dirty="0" smtClean="0"/>
              <a:t>The</a:t>
            </a:r>
            <a:r>
              <a:rPr lang="en-US" baseline="0" dirty="0" smtClean="0"/>
              <a:t> relationship between response and predictors (the function f)</a:t>
            </a:r>
            <a:r>
              <a:rPr lang="en-US" dirty="0" smtClean="0"/>
              <a:t> is assumed to be linear in the inputs</a:t>
            </a:r>
          </a:p>
          <a:p>
            <a:r>
              <a:rPr lang="en-US" dirty="0" smtClean="0"/>
              <a:t>Thus we are</a:t>
            </a:r>
            <a:r>
              <a:rPr lang="en-US" baseline="0" dirty="0" smtClean="0"/>
              <a:t> restricting ourselves to a hypothesis space of linear functions</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11</a:t>
            </a:fld>
            <a:endParaRPr lang="en-US"/>
          </a:p>
        </p:txBody>
      </p:sp>
    </p:spTree>
    <p:extLst>
      <p:ext uri="{BB962C8B-B14F-4D97-AF65-F5344CB8AC3E}">
        <p14:creationId xmlns:p14="http://schemas.microsoft.com/office/powerpoint/2010/main" val="161931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Linear regression is a simple approach to supervised learning.</a:t>
            </a:r>
          </a:p>
          <a:p>
            <a:r>
              <a:rPr lang="en-US" sz="1200" kern="1200" dirty="0" smtClean="0">
                <a:solidFill>
                  <a:schemeClr val="tx1"/>
                </a:solidFill>
                <a:effectLst/>
                <a:latin typeface="+mn-lt"/>
                <a:ea typeface="+mn-ea"/>
                <a:cs typeface="+mn-cs"/>
              </a:rPr>
              <a:t>Assumes a linear relationship between the response and the predictors.</a:t>
            </a:r>
            <a:r>
              <a:rPr lang="en-US" dirty="0" smtClean="0">
                <a:effectLst/>
              </a:rPr>
              <a:t>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12</a:t>
            </a:fld>
            <a:endParaRPr lang="en-US"/>
          </a:p>
        </p:txBody>
      </p:sp>
    </p:spTree>
    <p:extLst>
      <p:ext uri="{BB962C8B-B14F-4D97-AF65-F5344CB8AC3E}">
        <p14:creationId xmlns:p14="http://schemas.microsoft.com/office/powerpoint/2010/main" val="75511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form</a:t>
            </a:r>
            <a:r>
              <a:rPr lang="en-US" baseline="0" dirty="0" smtClean="0"/>
              <a:t> </a:t>
            </a:r>
            <a:r>
              <a:rPr lang="en-US" dirty="0" smtClean="0"/>
              <a:t>can be derived by</a:t>
            </a:r>
            <a:r>
              <a:rPr lang="en-US" baseline="0" dirty="0" smtClean="0"/>
              <a:t> finding the partial deviates of the cost function </a:t>
            </a:r>
            <a:r>
              <a:rPr lang="en-US" baseline="0" dirty="0" err="1" smtClean="0"/>
              <a:t>w.r.t</a:t>
            </a:r>
            <a:r>
              <a:rPr lang="en-US" baseline="0" dirty="0" smtClean="0"/>
              <a:t> both parameters and solving them for 0.</a:t>
            </a:r>
            <a:endParaRPr lang="en-US" dirty="0"/>
          </a:p>
        </p:txBody>
      </p:sp>
      <p:sp>
        <p:nvSpPr>
          <p:cNvPr id="4" name="Slide Number Placeholder 3"/>
          <p:cNvSpPr>
            <a:spLocks noGrp="1"/>
          </p:cNvSpPr>
          <p:nvPr>
            <p:ph type="sldNum" sz="quarter" idx="10"/>
          </p:nvPr>
        </p:nvSpPr>
        <p:spPr/>
        <p:txBody>
          <a:bodyPr/>
          <a:lstStyle/>
          <a:p>
            <a:fld id="{2837A1EB-3B76-2D4B-9615-0A0494F2A5E5}" type="slidenum">
              <a:rPr lang="en-US" smtClean="0"/>
              <a:t>20</a:t>
            </a:fld>
            <a:endParaRPr lang="en-US"/>
          </a:p>
        </p:txBody>
      </p:sp>
    </p:spTree>
    <p:extLst>
      <p:ext uri="{BB962C8B-B14F-4D97-AF65-F5344CB8AC3E}">
        <p14:creationId xmlns:p14="http://schemas.microsoft.com/office/powerpoint/2010/main" val="171183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636F1-D462-D344-9EDA-FE40CEA658DA}"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53098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636F1-D462-D344-9EDA-FE40CEA658DA}"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54678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636F1-D462-D344-9EDA-FE40CEA658DA}"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56895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636F1-D462-D344-9EDA-FE40CEA658DA}"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47256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636F1-D462-D344-9EDA-FE40CEA658DA}"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71838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636F1-D462-D344-9EDA-FE40CEA658DA}"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60123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636F1-D462-D344-9EDA-FE40CEA658DA}" type="datetimeFigureOut">
              <a:rPr lang="en-US" smtClean="0"/>
              <a:t>8/21/19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80644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636F1-D462-D344-9EDA-FE40CEA658DA}" type="datetimeFigureOut">
              <a:rPr lang="en-US" smtClean="0"/>
              <a:t>8/21/19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89531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636F1-D462-D344-9EDA-FE40CEA658DA}" type="datetimeFigureOut">
              <a:rPr lang="en-US" smtClean="0"/>
              <a:t>8/21/19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97717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636F1-D462-D344-9EDA-FE40CEA658DA}"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161176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636F1-D462-D344-9EDA-FE40CEA658DA}"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A616C-ACBC-4245-AEAF-1B139CD6C414}" type="slidenum">
              <a:rPr lang="en-US" smtClean="0"/>
              <a:t>‹#›</a:t>
            </a:fld>
            <a:endParaRPr lang="en-US"/>
          </a:p>
        </p:txBody>
      </p:sp>
    </p:spTree>
    <p:extLst>
      <p:ext uri="{BB962C8B-B14F-4D97-AF65-F5344CB8AC3E}">
        <p14:creationId xmlns:p14="http://schemas.microsoft.com/office/powerpoint/2010/main" val="6366579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636F1-D462-D344-9EDA-FE40CEA658DA}" type="datetimeFigureOut">
              <a:rPr lang="en-US" smtClean="0"/>
              <a:t>8/21/19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A616C-ACBC-4245-AEAF-1B139CD6C414}" type="slidenum">
              <a:rPr lang="en-US" smtClean="0"/>
              <a:t>‹#›</a:t>
            </a:fld>
            <a:endParaRPr lang="en-US"/>
          </a:p>
        </p:txBody>
      </p:sp>
    </p:spTree>
    <p:extLst>
      <p:ext uri="{BB962C8B-B14F-4D97-AF65-F5344CB8AC3E}">
        <p14:creationId xmlns:p14="http://schemas.microsoft.com/office/powerpoint/2010/main" val="744310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1.jp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0.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0.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6" Type="http://schemas.openxmlformats.org/officeDocument/2006/relationships/image" Target="../media/image24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40.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4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4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1.png"/><Relationship Id="rId3" Type="http://schemas.openxmlformats.org/officeDocument/2006/relationships/image" Target="../media/image2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0.png"/><Relationship Id="rId3" Type="http://schemas.openxmlformats.org/officeDocument/2006/relationships/image" Target="../media/image240.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51.png"/><Relationship Id="rId4" Type="http://schemas.openxmlformats.org/officeDocument/2006/relationships/image" Target="../media/image24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0.png"/><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4083"/>
            <a:ext cx="9144000" cy="2387600"/>
          </a:xfrm>
        </p:spPr>
        <p:txBody>
          <a:bodyPr/>
          <a:lstStyle/>
          <a:p>
            <a:r>
              <a:rPr lang="en-US" dirty="0" smtClean="0"/>
              <a:t>Intro to Machine Learning</a:t>
            </a:r>
            <a:endParaRPr lang="en-US" dirty="0"/>
          </a:p>
        </p:txBody>
      </p:sp>
      <p:sp>
        <p:nvSpPr>
          <p:cNvPr id="3" name="Subtitle 2"/>
          <p:cNvSpPr>
            <a:spLocks noGrp="1"/>
          </p:cNvSpPr>
          <p:nvPr>
            <p:ph type="subTitle" idx="1"/>
          </p:nvPr>
        </p:nvSpPr>
        <p:spPr>
          <a:xfrm>
            <a:off x="1524000" y="3125111"/>
            <a:ext cx="9144000" cy="1655762"/>
          </a:xfrm>
        </p:spPr>
        <p:txBody>
          <a:bodyPr>
            <a:noAutofit/>
          </a:bodyPr>
          <a:lstStyle/>
          <a:p>
            <a:r>
              <a:rPr lang="en-US" sz="3200" dirty="0" smtClean="0"/>
              <a:t>Lecture 2</a:t>
            </a:r>
          </a:p>
          <a:p>
            <a:endParaRPr lang="en-US" sz="3200" dirty="0"/>
          </a:p>
          <a:p>
            <a:r>
              <a:rPr lang="en-US" sz="3200" dirty="0" err="1" smtClean="0"/>
              <a:t>Adil</a:t>
            </a:r>
            <a:r>
              <a:rPr lang="en-US" sz="3200" dirty="0" smtClean="0"/>
              <a:t> Khan</a:t>
            </a:r>
          </a:p>
          <a:p>
            <a:endParaRPr lang="en-US" sz="3200" dirty="0"/>
          </a:p>
          <a:p>
            <a:r>
              <a:rPr lang="en-US" sz="3200" dirty="0" err="1" smtClean="0">
                <a:solidFill>
                  <a:srgbClr val="0432FF"/>
                </a:solidFill>
              </a:rPr>
              <a:t>a.khan@innopolis.ru</a:t>
            </a:r>
            <a:endParaRPr lang="en-US" sz="3200" dirty="0">
              <a:solidFill>
                <a:srgbClr val="0432FF"/>
              </a:solidFill>
            </a:endParaRPr>
          </a:p>
        </p:txBody>
      </p:sp>
    </p:spTree>
    <p:extLst>
      <p:ext uri="{BB962C8B-B14F-4D97-AF65-F5344CB8AC3E}">
        <p14:creationId xmlns:p14="http://schemas.microsoft.com/office/powerpoint/2010/main" val="1916475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432FF"/>
                </a:solidFill>
              </a:rPr>
              <a:t>Further Simplify</a:t>
            </a:r>
            <a:r>
              <a:rPr lang="en-US" dirty="0" smtClean="0"/>
              <a:t> the Regression </a:t>
            </a:r>
            <a:r>
              <a:rPr lang="en-US" dirty="0"/>
              <a:t>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196" y="1700894"/>
            <a:ext cx="3449583" cy="248441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628" y="1700893"/>
            <a:ext cx="3449583" cy="248441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097" y="1700894"/>
            <a:ext cx="3449583" cy="248441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007622" y="4636330"/>
                <a:ext cx="6176755" cy="520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𝑓</m:t>
                          </m:r>
                        </m:e>
                      </m:acc>
                      <m:d>
                        <m:dPr>
                          <m:ctrlPr>
                            <a:rPr lang="en-US" sz="3200" b="0" i="1" smtClean="0">
                              <a:solidFill>
                                <a:srgbClr val="FF0000"/>
                              </a:solidFill>
                              <a:latin typeface="Cambria Math" charset="0"/>
                            </a:rPr>
                          </m:ctrlPr>
                        </m:dPr>
                        <m:e>
                          <m:r>
                            <a:rPr lang="en-US" sz="3200" b="0" i="1" smtClean="0">
                              <a:solidFill>
                                <a:srgbClr val="FF0000"/>
                              </a:solidFill>
                              <a:latin typeface="Cambria Math" charset="0"/>
                            </a:rPr>
                            <m:t>𝑇𝑉</m:t>
                          </m:r>
                          <m:r>
                            <a:rPr lang="en-US" sz="3200" b="0" i="1" smtClean="0">
                              <a:solidFill>
                                <a:srgbClr val="FF0000"/>
                              </a:solidFill>
                              <a:latin typeface="Cambria Math" charset="0"/>
                            </a:rPr>
                            <m:t>,</m:t>
                          </m:r>
                          <m:r>
                            <a:rPr lang="en-US" sz="3200" b="0" i="1" smtClean="0">
                              <a:solidFill>
                                <a:srgbClr val="FF0000"/>
                              </a:solidFill>
                              <a:latin typeface="Cambria Math" charset="0"/>
                            </a:rPr>
                            <m:t>𝑁𝑒𝑤𝑠𝑝𝑎𝑝𝑒𝑟</m:t>
                          </m:r>
                          <m:r>
                            <a:rPr lang="en-US" sz="3200" b="0" i="1" smtClean="0">
                              <a:solidFill>
                                <a:srgbClr val="FF0000"/>
                              </a:solidFill>
                              <a:latin typeface="Cambria Math" charset="0"/>
                            </a:rPr>
                            <m:t>, </m:t>
                          </m:r>
                          <m:r>
                            <a:rPr lang="en-US" sz="3200" b="0" i="1" smtClean="0">
                              <a:solidFill>
                                <a:srgbClr val="FF0000"/>
                              </a:solidFill>
                              <a:latin typeface="Cambria Math" charset="0"/>
                            </a:rPr>
                            <m:t>𝑅𝑎𝑑𝑖𝑜</m:t>
                          </m:r>
                        </m:e>
                      </m:d>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007622" y="4636330"/>
                <a:ext cx="6176755" cy="52027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400164" y="5776332"/>
                <a:ext cx="5140061" cy="523220"/>
              </a:xfrm>
              <a:prstGeom prst="rect">
                <a:avLst/>
              </a:prstGeom>
              <a:noFill/>
            </p:spPr>
            <p:txBody>
              <a:bodyPr wrap="none" rtlCol="0">
                <a:spAutoFit/>
              </a:bodyPr>
              <a:lstStyle/>
              <a:p>
                <a:r>
                  <a:rPr lang="en-US" sz="2800" dirty="0" smtClean="0">
                    <a:solidFill>
                      <a:schemeClr val="tx1"/>
                    </a:solidFill>
                  </a:rPr>
                  <a:t>Assume </a:t>
                </a:r>
                <a14:m>
                  <m:oMath xmlns:m="http://schemas.openxmlformats.org/officeDocument/2006/math">
                    <m:r>
                      <a:rPr lang="en-US" sz="2800" i="1" dirty="0" smtClean="0">
                        <a:solidFill>
                          <a:srgbClr val="0432FF"/>
                        </a:solidFill>
                        <a:latin typeface="Cambria Math" charset="0"/>
                      </a:rPr>
                      <m:t>𝑓</m:t>
                    </m:r>
                  </m:oMath>
                </a14:m>
                <a:r>
                  <a:rPr lang="en-US" sz="2800" dirty="0" smtClean="0">
                    <a:solidFill>
                      <a:schemeClr val="tx1"/>
                    </a:solidFill>
                  </a:rPr>
                  <a:t> to be a </a:t>
                </a:r>
                <a:r>
                  <a:rPr lang="en-US" sz="2800" dirty="0" smtClean="0">
                    <a:solidFill>
                      <a:srgbClr val="0432FF"/>
                    </a:solidFill>
                  </a:rPr>
                  <a:t>LINEAR</a:t>
                </a:r>
                <a:r>
                  <a:rPr lang="en-US" sz="2800" dirty="0" smtClean="0">
                    <a:solidFill>
                      <a:schemeClr val="tx1"/>
                    </a:solidFill>
                  </a:rPr>
                  <a:t> function</a:t>
                </a:r>
                <a:endParaRPr lang="en-US" sz="2800"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400164" y="5776332"/>
                <a:ext cx="5140061" cy="523220"/>
              </a:xfrm>
              <a:prstGeom prst="rect">
                <a:avLst/>
              </a:prstGeom>
              <a:blipFill rotWithShape="0">
                <a:blip r:embed="rId7"/>
                <a:stretch>
                  <a:fillRect l="-2491" t="-11765" r="-1186" b="-34118"/>
                </a:stretch>
              </a:blipFill>
            </p:spPr>
            <p:txBody>
              <a:bodyPr/>
              <a:lstStyle/>
              <a:p>
                <a:r>
                  <a:rPr lang="en-US">
                    <a:noFill/>
                  </a:rPr>
                  <a:t> </a:t>
                </a:r>
              </a:p>
            </p:txBody>
          </p:sp>
        </mc:Fallback>
      </mc:AlternateContent>
    </p:spTree>
    <p:extLst>
      <p:ext uri="{BB962C8B-B14F-4D97-AF65-F5344CB8AC3E}">
        <p14:creationId xmlns:p14="http://schemas.microsoft.com/office/powerpoint/2010/main" val="803799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Brings us to Linear Regression!</a:t>
            </a:r>
            <a:endParaRPr lang="en-US" dirty="0"/>
          </a:p>
        </p:txBody>
      </p:sp>
      <p:sp>
        <p:nvSpPr>
          <p:cNvPr id="5" name="TextBox 4"/>
          <p:cNvSpPr txBox="1"/>
          <p:nvPr/>
        </p:nvSpPr>
        <p:spPr>
          <a:xfrm>
            <a:off x="3811977" y="2254106"/>
            <a:ext cx="4568045" cy="830997"/>
          </a:xfrm>
          <a:prstGeom prst="rect">
            <a:avLst/>
          </a:prstGeom>
          <a:noFill/>
        </p:spPr>
        <p:txBody>
          <a:bodyPr wrap="none" rtlCol="0">
            <a:spAutoFit/>
          </a:bodyPr>
          <a:lstStyle/>
          <a:p>
            <a:r>
              <a:rPr lang="en-US" sz="4800" dirty="0" smtClean="0">
                <a:solidFill>
                  <a:srgbClr val="FF0000"/>
                </a:solidFill>
              </a:rPr>
              <a:t>Linear</a:t>
            </a:r>
            <a:r>
              <a:rPr lang="en-US" sz="4800" dirty="0" smtClean="0"/>
              <a:t> </a:t>
            </a:r>
            <a:r>
              <a:rPr lang="en-US" sz="4800" dirty="0" smtClean="0">
                <a:solidFill>
                  <a:srgbClr val="0432FF"/>
                </a:solidFill>
              </a:rPr>
              <a:t>Regression</a:t>
            </a:r>
            <a:endParaRPr lang="en-US" sz="4800" dirty="0">
              <a:solidFill>
                <a:srgbClr val="0432FF"/>
              </a:solidFill>
            </a:endParaRPr>
          </a:p>
        </p:txBody>
      </p:sp>
      <mc:AlternateContent xmlns:mc="http://schemas.openxmlformats.org/markup-compatibility/2006" xmlns:a14="http://schemas.microsoft.com/office/drawing/2010/main">
        <mc:Choice Requires="a14">
          <p:sp>
            <p:nvSpPr>
              <p:cNvPr id="7" name="TextBox 6"/>
              <p:cNvSpPr txBox="1"/>
              <p:nvPr/>
            </p:nvSpPr>
            <p:spPr>
              <a:xfrm>
                <a:off x="4617805" y="3692183"/>
                <a:ext cx="295638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432FF"/>
                          </a:solidFill>
                          <a:latin typeface="Cambria Math" charset="0"/>
                        </a:rPr>
                        <m:t>𝑦</m:t>
                      </m:r>
                      <m:r>
                        <a:rPr lang="en-US" sz="4000" b="0" i="1" smtClean="0">
                          <a:latin typeface="Cambria Math" charset="0"/>
                        </a:rPr>
                        <m:t>=</m:t>
                      </m:r>
                      <m:r>
                        <a:rPr lang="en-US" sz="4000" b="0" i="1" smtClean="0">
                          <a:solidFill>
                            <a:srgbClr val="FF0000"/>
                          </a:solidFill>
                          <a:latin typeface="Cambria Math" charset="0"/>
                        </a:rPr>
                        <m:t>𝑓</m:t>
                      </m:r>
                      <m:d>
                        <m:dPr>
                          <m:ctrlPr>
                            <a:rPr lang="en-US" sz="4000" b="0" i="1" smtClean="0">
                              <a:latin typeface="Cambria Math" charset="0"/>
                            </a:rPr>
                          </m:ctrlPr>
                        </m:dPr>
                        <m:e>
                          <m:r>
                            <a:rPr lang="en-US" sz="4000" b="0" i="1" smtClean="0">
                              <a:latin typeface="Cambria Math" charset="0"/>
                            </a:rPr>
                            <m:t>𝑥</m:t>
                          </m:r>
                        </m:e>
                      </m:d>
                      <m:r>
                        <a:rPr lang="en-US" sz="4000" b="0" i="1" smtClean="0">
                          <a:latin typeface="Cambria Math" charset="0"/>
                        </a:rPr>
                        <m:t>+</m:t>
                      </m:r>
                      <m:r>
                        <a:rPr lang="en-US" sz="4000" b="0" i="1" smtClean="0">
                          <a:latin typeface="Cambria Math" charset="0"/>
                          <a:ea typeface="Cambria Math" charset="0"/>
                          <a:cs typeface="Cambria Math" charset="0"/>
                        </a:rPr>
                        <m:t>𝜖</m:t>
                      </m:r>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4617805" y="3692183"/>
                <a:ext cx="2956387" cy="615553"/>
              </a:xfrm>
              <a:prstGeom prst="rect">
                <a:avLst/>
              </a:prstGeom>
              <a:blipFill rotWithShape="0">
                <a:blip r:embed="rId3"/>
                <a:stretch>
                  <a:fillRect/>
                </a:stretch>
              </a:blipFill>
            </p:spPr>
            <p:txBody>
              <a:bodyPr/>
              <a:lstStyle/>
              <a:p>
                <a:r>
                  <a:rPr lang="en-US">
                    <a:noFill/>
                  </a:rPr>
                  <a:t> </a:t>
                </a:r>
              </a:p>
            </p:txBody>
          </p:sp>
        </mc:Fallback>
      </mc:AlternateContent>
      <p:grpSp>
        <p:nvGrpSpPr>
          <p:cNvPr id="10" name="Group 9"/>
          <p:cNvGrpSpPr/>
          <p:nvPr/>
        </p:nvGrpSpPr>
        <p:grpSpPr>
          <a:xfrm>
            <a:off x="3811977" y="4765305"/>
            <a:ext cx="4551443" cy="1422844"/>
            <a:chOff x="3811977" y="4765305"/>
            <a:chExt cx="4551443" cy="1422844"/>
          </a:xfrm>
        </p:grpSpPr>
        <p:pic>
          <p:nvPicPr>
            <p:cNvPr id="8" name="Picture 7"/>
            <p:cNvPicPr>
              <a:picLocks noChangeAspect="1"/>
            </p:cNvPicPr>
            <p:nvPr/>
          </p:nvPicPr>
          <p:blipFill>
            <a:blip r:embed="rId4"/>
            <a:stretch>
              <a:fillRect/>
            </a:stretch>
          </p:blipFill>
          <p:spPr>
            <a:xfrm>
              <a:off x="3811977" y="4765305"/>
              <a:ext cx="4338967" cy="1422843"/>
            </a:xfrm>
            <a:prstGeom prst="rect">
              <a:avLst/>
            </a:prstGeom>
          </p:spPr>
        </p:pic>
        <p:sp>
          <p:nvSpPr>
            <p:cNvPr id="9" name="Rectangle 8"/>
            <p:cNvSpPr/>
            <p:nvPr/>
          </p:nvSpPr>
          <p:spPr>
            <a:xfrm>
              <a:off x="3836024" y="4765305"/>
              <a:ext cx="4527396" cy="14228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256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smtClean="0"/>
              <a:t>A simple supervised learning approach</a:t>
            </a:r>
          </a:p>
          <a:p>
            <a:endParaRPr lang="en-US" dirty="0" smtClean="0"/>
          </a:p>
          <a:p>
            <a:r>
              <a:rPr lang="en-US" dirty="0" smtClean="0"/>
              <a:t>Assumes a linear relationship between the predictors and the response</a:t>
            </a:r>
            <a:endParaRPr lang="en-US" dirty="0"/>
          </a:p>
        </p:txBody>
      </p:sp>
      <p:pic>
        <p:nvPicPr>
          <p:cNvPr id="4" name="Picture 3"/>
          <p:cNvPicPr>
            <a:picLocks noChangeAspect="1"/>
          </p:cNvPicPr>
          <p:nvPr/>
        </p:nvPicPr>
        <p:blipFill>
          <a:blip r:embed="rId3"/>
          <a:stretch>
            <a:fillRect/>
          </a:stretch>
        </p:blipFill>
        <p:spPr>
          <a:xfrm>
            <a:off x="1604498" y="3734451"/>
            <a:ext cx="5884781" cy="2945133"/>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611670" y="4667873"/>
                <a:ext cx="338958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rgbClr val="0432FF"/>
                          </a:solidFill>
                          <a:latin typeface="Cambria Math" charset="0"/>
                        </a:rPr>
                        <m:t>𝑌</m:t>
                      </m:r>
                      <m:r>
                        <a:rPr lang="en-US" sz="4400" b="0" i="1" smtClean="0">
                          <a:solidFill>
                            <a:srgbClr val="0432FF"/>
                          </a:solidFill>
                          <a:latin typeface="Cambria Math" charset="0"/>
                        </a:rPr>
                        <m:t>=</m:t>
                      </m:r>
                      <m:sSub>
                        <m:sSubPr>
                          <m:ctrlPr>
                            <a:rPr lang="en-US" sz="4400" b="0" i="1" smtClean="0">
                              <a:solidFill>
                                <a:srgbClr val="0432FF"/>
                              </a:solidFill>
                              <a:latin typeface="Cambria Math" charset="0"/>
                            </a:rPr>
                          </m:ctrlPr>
                        </m:sSubPr>
                        <m:e>
                          <m:r>
                            <a:rPr lang="en-US" sz="4400" b="0" i="1" smtClean="0">
                              <a:solidFill>
                                <a:srgbClr val="0432FF"/>
                              </a:solidFill>
                              <a:latin typeface="Cambria Math" charset="0"/>
                              <a:ea typeface="Cambria Math" charset="0"/>
                              <a:cs typeface="Cambria Math" charset="0"/>
                            </a:rPr>
                            <m:t>𝛽</m:t>
                          </m:r>
                        </m:e>
                        <m:sub>
                          <m:r>
                            <a:rPr lang="en-US" sz="4400" b="0" i="1" smtClean="0">
                              <a:solidFill>
                                <a:srgbClr val="0432FF"/>
                              </a:solidFill>
                              <a:latin typeface="Cambria Math" charset="0"/>
                            </a:rPr>
                            <m:t>0</m:t>
                          </m:r>
                        </m:sub>
                      </m:sSub>
                      <m:r>
                        <a:rPr lang="en-US" sz="4400" b="0" i="1" smtClean="0">
                          <a:solidFill>
                            <a:srgbClr val="0432FF"/>
                          </a:solidFill>
                          <a:latin typeface="Cambria Math" charset="0"/>
                        </a:rPr>
                        <m:t>+</m:t>
                      </m:r>
                      <m:sSub>
                        <m:sSubPr>
                          <m:ctrlPr>
                            <a:rPr lang="en-US" sz="4400" b="0" i="1" smtClean="0">
                              <a:solidFill>
                                <a:srgbClr val="0432FF"/>
                              </a:solidFill>
                              <a:latin typeface="Cambria Math" charset="0"/>
                            </a:rPr>
                          </m:ctrlPr>
                        </m:sSubPr>
                        <m:e>
                          <m:r>
                            <a:rPr lang="en-US" sz="4400" b="0" i="1" smtClean="0">
                              <a:solidFill>
                                <a:srgbClr val="0432FF"/>
                              </a:solidFill>
                              <a:latin typeface="Cambria Math" charset="0"/>
                              <a:ea typeface="Cambria Math" charset="0"/>
                              <a:cs typeface="Cambria Math" charset="0"/>
                            </a:rPr>
                            <m:t>𝛽</m:t>
                          </m:r>
                        </m:e>
                        <m:sub>
                          <m:r>
                            <a:rPr lang="en-US" sz="4400" b="0" i="1" smtClean="0">
                              <a:solidFill>
                                <a:srgbClr val="0432FF"/>
                              </a:solidFill>
                              <a:latin typeface="Cambria Math" charset="0"/>
                              <a:ea typeface="Cambria Math" charset="0"/>
                              <a:cs typeface="Cambria Math" charset="0"/>
                            </a:rPr>
                            <m:t>1</m:t>
                          </m:r>
                        </m:sub>
                      </m:sSub>
                      <m:r>
                        <a:rPr lang="en-US" sz="4400" b="0" i="1" smtClean="0">
                          <a:solidFill>
                            <a:srgbClr val="0432FF"/>
                          </a:solidFill>
                          <a:latin typeface="Cambria Math" charset="0"/>
                        </a:rPr>
                        <m:t>𝑋</m:t>
                      </m:r>
                    </m:oMath>
                  </m:oMathPara>
                </a14:m>
                <a:endParaRPr lang="en-US" sz="4400" dirty="0">
                  <a:solidFill>
                    <a:srgbClr val="0432FF"/>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611670" y="4667873"/>
                <a:ext cx="3389582" cy="67710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00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linear regression?</a:t>
            </a:r>
            <a:endParaRPr lang="en-US" dirty="0"/>
          </a:p>
        </p:txBody>
      </p:sp>
      <p:sp>
        <p:nvSpPr>
          <p:cNvPr id="3" name="Content Placeholder 2"/>
          <p:cNvSpPr>
            <a:spLocks noGrp="1"/>
          </p:cNvSpPr>
          <p:nvPr>
            <p:ph idx="1"/>
          </p:nvPr>
        </p:nvSpPr>
        <p:spPr/>
        <p:txBody>
          <a:bodyPr/>
          <a:lstStyle/>
          <a:p>
            <a:r>
              <a:rPr lang="en-US" dirty="0" smtClean="0"/>
              <a:t>Although </a:t>
            </a:r>
            <a:r>
              <a:rPr lang="en-US" dirty="0"/>
              <a:t>it may seem overly simplistic, linear regression is extremely useful both conceptually and practically. </a:t>
            </a:r>
            <a:endParaRPr lang="en-US" dirty="0" smtClean="0"/>
          </a:p>
          <a:p>
            <a:endParaRPr lang="en-US" dirty="0">
              <a:effectLst/>
            </a:endParaRPr>
          </a:p>
          <a:p>
            <a:pPr lvl="1">
              <a:buFont typeface="Wingdings" charset="2"/>
              <a:buChar char="Ø"/>
            </a:pPr>
            <a:r>
              <a:rPr lang="en-US" dirty="0" smtClean="0"/>
              <a:t>It is still </a:t>
            </a:r>
            <a:r>
              <a:rPr lang="en-US" dirty="0"/>
              <a:t>a useful and widely used statistical learning method </a:t>
            </a:r>
            <a:endParaRPr lang="en-US" dirty="0" smtClean="0"/>
          </a:p>
          <a:p>
            <a:pPr lvl="1">
              <a:buFont typeface="Wingdings" charset="2"/>
              <a:buChar char="Ø"/>
            </a:pPr>
            <a:endParaRPr lang="en-US" dirty="0"/>
          </a:p>
          <a:p>
            <a:pPr lvl="1">
              <a:buFont typeface="Wingdings" charset="2"/>
              <a:buChar char="Ø"/>
            </a:pPr>
            <a:r>
              <a:rPr lang="en-US" dirty="0" smtClean="0"/>
              <a:t>It </a:t>
            </a:r>
            <a:r>
              <a:rPr lang="en-US" dirty="0"/>
              <a:t>serves as a good jumping-off point for newer approaches: </a:t>
            </a:r>
            <a:endParaRPr lang="en-US" dirty="0" smtClean="0"/>
          </a:p>
          <a:p>
            <a:pPr lvl="1">
              <a:buFont typeface="Wingdings" charset="2"/>
              <a:buChar char="Ø"/>
            </a:pPr>
            <a:endParaRPr lang="en-US" dirty="0" smtClean="0"/>
          </a:p>
          <a:p>
            <a:endParaRPr lang="en-US" dirty="0">
              <a:effectLst/>
            </a:endParaRPr>
          </a:p>
        </p:txBody>
      </p:sp>
    </p:spTree>
    <p:extLst>
      <p:ext uri="{BB962C8B-B14F-4D97-AF65-F5344CB8AC3E}">
        <p14:creationId xmlns:p14="http://schemas.microsoft.com/office/powerpoint/2010/main" val="1613132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LR Parameters by Least Squares (1)</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585802" y="2875032"/>
            <a:ext cx="3949700" cy="901700"/>
          </a:xfrm>
          <a:prstGeom prst="rect">
            <a:avLst/>
          </a:prstGeom>
        </p:spPr>
      </p:pic>
      <p:pic>
        <p:nvPicPr>
          <p:cNvPr id="6" name="Picture 5"/>
          <p:cNvPicPr>
            <a:picLocks noChangeAspect="1"/>
          </p:cNvPicPr>
          <p:nvPr/>
        </p:nvPicPr>
        <p:blipFill>
          <a:blip r:embed="rId3"/>
          <a:stretch>
            <a:fillRect/>
          </a:stretch>
        </p:blipFill>
        <p:spPr>
          <a:xfrm>
            <a:off x="888172" y="4873211"/>
            <a:ext cx="3124200" cy="749300"/>
          </a:xfrm>
          <a:prstGeom prst="rect">
            <a:avLst/>
          </a:prstGeom>
        </p:spPr>
      </p:pic>
      <p:pic>
        <p:nvPicPr>
          <p:cNvPr id="13" name="Picture 12"/>
          <p:cNvPicPr>
            <a:picLocks noChangeAspect="1"/>
          </p:cNvPicPr>
          <p:nvPr/>
        </p:nvPicPr>
        <p:blipFill>
          <a:blip r:embed="rId4"/>
          <a:stretch>
            <a:fillRect/>
          </a:stretch>
        </p:blipFill>
        <p:spPr>
          <a:xfrm>
            <a:off x="4948252" y="2061988"/>
            <a:ext cx="6102971" cy="3878611"/>
          </a:xfrm>
          <a:prstGeom prst="rect">
            <a:avLst/>
          </a:prstGeom>
        </p:spPr>
      </p:pic>
      <p:cxnSp>
        <p:nvCxnSpPr>
          <p:cNvPr id="15" name="Straight Connector 14"/>
          <p:cNvCxnSpPr/>
          <p:nvPr/>
        </p:nvCxnSpPr>
        <p:spPr>
          <a:xfrm flipH="1" flipV="1">
            <a:off x="9244013" y="3757613"/>
            <a:ext cx="14287" cy="8001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122752" y="4157663"/>
            <a:ext cx="5121261" cy="109019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4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Parameters by Least Squares (2)</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solidFill>
                  <a:srgbClr val="FF0000"/>
                </a:solidFill>
              </a:rPr>
              <a:t>Residual sum of squares</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3942474" y="1916605"/>
            <a:ext cx="3949700" cy="901700"/>
          </a:xfrm>
          <a:prstGeom prst="rect">
            <a:avLst/>
          </a:prstGeom>
        </p:spPr>
      </p:pic>
      <p:pic>
        <p:nvPicPr>
          <p:cNvPr id="6" name="Picture 5"/>
          <p:cNvPicPr>
            <a:picLocks noChangeAspect="1"/>
          </p:cNvPicPr>
          <p:nvPr/>
        </p:nvPicPr>
        <p:blipFill>
          <a:blip r:embed="rId3"/>
          <a:stretch>
            <a:fillRect/>
          </a:stretch>
        </p:blipFill>
        <p:spPr>
          <a:xfrm>
            <a:off x="4248150" y="2995367"/>
            <a:ext cx="3124200" cy="749300"/>
          </a:xfrm>
          <a:prstGeom prst="rect">
            <a:avLst/>
          </a:prstGeom>
        </p:spPr>
      </p:pic>
      <p:pic>
        <p:nvPicPr>
          <p:cNvPr id="7" name="Picture 6"/>
          <p:cNvPicPr>
            <a:picLocks noChangeAspect="1"/>
          </p:cNvPicPr>
          <p:nvPr/>
        </p:nvPicPr>
        <p:blipFill>
          <a:blip r:embed="rId4"/>
          <a:stretch>
            <a:fillRect/>
          </a:stretch>
        </p:blipFill>
        <p:spPr>
          <a:xfrm>
            <a:off x="3321844" y="4525028"/>
            <a:ext cx="5193506" cy="815838"/>
          </a:xfrm>
          <a:prstGeom prst="rect">
            <a:avLst/>
          </a:prstGeom>
        </p:spPr>
      </p:pic>
      <p:pic>
        <p:nvPicPr>
          <p:cNvPr id="8" name="Picture 7"/>
          <p:cNvPicPr>
            <a:picLocks noChangeAspect="1"/>
          </p:cNvPicPr>
          <p:nvPr/>
        </p:nvPicPr>
        <p:blipFill>
          <a:blip r:embed="rId5"/>
          <a:stretch>
            <a:fillRect/>
          </a:stretch>
        </p:blipFill>
        <p:spPr>
          <a:xfrm>
            <a:off x="1066800" y="5657211"/>
            <a:ext cx="10817610" cy="696814"/>
          </a:xfrm>
          <a:prstGeom prst="rect">
            <a:avLst/>
          </a:prstGeom>
        </p:spPr>
      </p:pic>
    </p:spTree>
    <p:extLst>
      <p:ext uri="{BB962C8B-B14F-4D97-AF65-F5344CB8AC3E}">
        <p14:creationId xmlns:p14="http://schemas.microsoft.com/office/powerpoint/2010/main" val="145333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Parameters by Least Squares (3)</a:t>
            </a:r>
            <a:endParaRPr lang="en-US" dirty="0"/>
          </a:p>
        </p:txBody>
      </p:sp>
      <p:pic>
        <p:nvPicPr>
          <p:cNvPr id="7" name="Picture 6"/>
          <p:cNvPicPr>
            <a:picLocks noChangeAspect="1"/>
          </p:cNvPicPr>
          <p:nvPr/>
        </p:nvPicPr>
        <p:blipFill>
          <a:blip r:embed="rId2"/>
          <a:stretch>
            <a:fillRect/>
          </a:stretch>
        </p:blipFill>
        <p:spPr>
          <a:xfrm>
            <a:off x="3499247" y="2159515"/>
            <a:ext cx="5193506" cy="815838"/>
          </a:xfrm>
          <a:prstGeom prst="rect">
            <a:avLst/>
          </a:prstGeom>
        </p:spPr>
      </p:pic>
      <p:pic>
        <p:nvPicPr>
          <p:cNvPr id="8" name="Picture 7"/>
          <p:cNvPicPr>
            <a:picLocks noChangeAspect="1"/>
          </p:cNvPicPr>
          <p:nvPr/>
        </p:nvPicPr>
        <p:blipFill>
          <a:blip r:embed="rId3"/>
          <a:stretch>
            <a:fillRect/>
          </a:stretch>
        </p:blipFill>
        <p:spPr>
          <a:xfrm>
            <a:off x="1106556" y="3444180"/>
            <a:ext cx="10817610" cy="69681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36264" y="4926989"/>
                <a:ext cx="3679019" cy="1176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 </m:t>
                      </m:r>
                      <m:nary>
                        <m:naryPr>
                          <m:chr m:val="∑"/>
                          <m:ctrlPr>
                            <a:rPr lang="is-IS" sz="2800" b="0" i="1" smtClean="0">
                              <a:solidFill>
                                <a:srgbClr val="0432FF"/>
                              </a:solidFill>
                              <a:latin typeface="Cambria Math" charset="0"/>
                            </a:rPr>
                          </m:ctrlPr>
                        </m:naryPr>
                        <m:sub>
                          <m:r>
                            <m:rPr>
                              <m:brk m:alnAt="23"/>
                            </m:rPr>
                            <a:rPr lang="en-US" sz="2800" b="0" i="1" smtClean="0">
                              <a:solidFill>
                                <a:srgbClr val="0432FF"/>
                              </a:solidFill>
                              <a:latin typeface="Cambria Math" charset="0"/>
                            </a:rPr>
                            <m:t>𝑖</m:t>
                          </m:r>
                          <m:r>
                            <a:rPr lang="en-US" sz="2800" b="0" i="1" smtClean="0">
                              <a:solidFill>
                                <a:srgbClr val="0432FF"/>
                              </a:solidFill>
                              <a:latin typeface="Cambria Math" charset="0"/>
                            </a:rPr>
                            <m:t>=1</m:t>
                          </m:r>
                        </m:sub>
                        <m:sup>
                          <m:r>
                            <a:rPr lang="en-US" sz="2800" b="0" i="1" smtClean="0">
                              <a:solidFill>
                                <a:srgbClr val="0432FF"/>
                              </a:solidFill>
                              <a:latin typeface="Cambria Math" charset="0"/>
                            </a:rPr>
                            <m:t>𝑛</m:t>
                          </m:r>
                        </m:sup>
                        <m:e>
                          <m:sSup>
                            <m:sSupPr>
                              <m:ctrlPr>
                                <a:rPr lang="is-IS" sz="2800" b="0" i="1" smtClean="0">
                                  <a:solidFill>
                                    <a:srgbClr val="0432FF"/>
                                  </a:solidFill>
                                  <a:latin typeface="Cambria Math" charset="0"/>
                                </a:rPr>
                              </m:ctrlPr>
                            </m:sSupPr>
                            <m:e>
                              <m:d>
                                <m:dPr>
                                  <m:ctrlPr>
                                    <a:rPr lang="is-IS" sz="2800" i="1">
                                      <a:solidFill>
                                        <a:srgbClr val="0432FF"/>
                                      </a:solidFill>
                                      <a:latin typeface="Cambria Math" charset="0"/>
                                    </a:rPr>
                                  </m:ctrlPr>
                                </m:dPr>
                                <m:e>
                                  <m:sSub>
                                    <m:sSubPr>
                                      <m:ctrlPr>
                                        <a:rPr lang="en-US" sz="2800" i="1">
                                          <a:solidFill>
                                            <a:srgbClr val="0432FF"/>
                                          </a:solidFill>
                                          <a:latin typeface="Cambria Math" charset="0"/>
                                        </a:rPr>
                                      </m:ctrlPr>
                                    </m:sSubPr>
                                    <m:e>
                                      <m:r>
                                        <a:rPr lang="en-US" sz="2800" i="1">
                                          <a:solidFill>
                                            <a:srgbClr val="0432FF"/>
                                          </a:solidFill>
                                          <a:latin typeface="Cambria Math" charset="0"/>
                                        </a:rPr>
                                        <m:t>𝑦</m:t>
                                      </m:r>
                                    </m:e>
                                    <m:sub>
                                      <m:r>
                                        <a:rPr lang="en-US" sz="2800" i="1">
                                          <a:solidFill>
                                            <a:srgbClr val="0432FF"/>
                                          </a:solidFill>
                                          <a:latin typeface="Cambria Math" charset="0"/>
                                        </a:rPr>
                                        <m:t>𝑖</m:t>
                                      </m:r>
                                    </m:sub>
                                  </m:sSub>
                                  <m:r>
                                    <a:rPr lang="en-US" sz="2800" i="1">
                                      <a:solidFill>
                                        <a:srgbClr val="0432FF"/>
                                      </a:solidFill>
                                      <a:latin typeface="Cambria Math" charset="0"/>
                                    </a:rPr>
                                    <m:t>−</m:t>
                                  </m:r>
                                  <m:sSub>
                                    <m:sSubPr>
                                      <m:ctrlPr>
                                        <a:rPr lang="en-US" sz="2800" i="1">
                                          <a:solidFill>
                                            <a:srgbClr val="0432FF"/>
                                          </a:solidFill>
                                          <a:latin typeface="Cambria Math" charset="0"/>
                                        </a:rPr>
                                      </m:ctrlPr>
                                    </m:sSubPr>
                                    <m:e>
                                      <m:acc>
                                        <m:accPr>
                                          <m:chr m:val="̂"/>
                                          <m:ctrlPr>
                                            <a:rPr lang="en-US" sz="2800" i="1">
                                              <a:solidFill>
                                                <a:srgbClr val="0432FF"/>
                                              </a:solidFill>
                                              <a:latin typeface="Cambria Math" charset="0"/>
                                            </a:rPr>
                                          </m:ctrlPr>
                                        </m:accPr>
                                        <m:e>
                                          <m:r>
                                            <a:rPr lang="en-US" sz="2800" i="1">
                                              <a:solidFill>
                                                <a:srgbClr val="0432FF"/>
                                              </a:solidFill>
                                              <a:latin typeface="Cambria Math" charset="0"/>
                                              <a:ea typeface="Cambria Math" charset="0"/>
                                              <a:cs typeface="Cambria Math" charset="0"/>
                                            </a:rPr>
                                            <m:t>𝛽</m:t>
                                          </m:r>
                                        </m:e>
                                      </m:acc>
                                    </m:e>
                                    <m:sub>
                                      <m:r>
                                        <a:rPr lang="en-US" sz="2800" i="1">
                                          <a:solidFill>
                                            <a:srgbClr val="0432FF"/>
                                          </a:solidFill>
                                          <a:latin typeface="Cambria Math" charset="0"/>
                                        </a:rPr>
                                        <m:t>𝑜</m:t>
                                      </m:r>
                                    </m:sub>
                                  </m:sSub>
                                  <m:r>
                                    <a:rPr lang="en-US" sz="2800" i="1">
                                      <a:solidFill>
                                        <a:srgbClr val="0432FF"/>
                                      </a:solidFill>
                                      <a:latin typeface="Cambria Math" charset="0"/>
                                    </a:rPr>
                                    <m:t>−</m:t>
                                  </m:r>
                                  <m:sSub>
                                    <m:sSubPr>
                                      <m:ctrlPr>
                                        <a:rPr lang="en-US" sz="2800" i="1">
                                          <a:solidFill>
                                            <a:srgbClr val="0432FF"/>
                                          </a:solidFill>
                                          <a:latin typeface="Cambria Math" charset="0"/>
                                        </a:rPr>
                                      </m:ctrlPr>
                                    </m:sSubPr>
                                    <m:e>
                                      <m:acc>
                                        <m:accPr>
                                          <m:chr m:val="̂"/>
                                          <m:ctrlPr>
                                            <a:rPr lang="en-US" sz="2800" i="1">
                                              <a:solidFill>
                                                <a:srgbClr val="0432FF"/>
                                              </a:solidFill>
                                              <a:latin typeface="Cambria Math" charset="0"/>
                                            </a:rPr>
                                          </m:ctrlPr>
                                        </m:accPr>
                                        <m:e>
                                          <m:r>
                                            <a:rPr lang="en-US" sz="2800" i="1">
                                              <a:solidFill>
                                                <a:srgbClr val="0432FF"/>
                                              </a:solidFill>
                                              <a:latin typeface="Cambria Math" charset="0"/>
                                              <a:ea typeface="Cambria Math" charset="0"/>
                                              <a:cs typeface="Cambria Math" charset="0"/>
                                            </a:rPr>
                                            <m:t>𝛽</m:t>
                                          </m:r>
                                        </m:e>
                                      </m:acc>
                                    </m:e>
                                    <m:sub>
                                      <m:r>
                                        <a:rPr lang="en-US" sz="2800" i="1">
                                          <a:solidFill>
                                            <a:srgbClr val="0432FF"/>
                                          </a:solidFill>
                                          <a:latin typeface="Cambria Math" charset="0"/>
                                        </a:rPr>
                                        <m:t>1</m:t>
                                      </m:r>
                                    </m:sub>
                                  </m:sSub>
                                  <m:sSub>
                                    <m:sSubPr>
                                      <m:ctrlPr>
                                        <a:rPr lang="en-US" sz="2800" i="1">
                                          <a:solidFill>
                                            <a:srgbClr val="0432FF"/>
                                          </a:solidFill>
                                          <a:latin typeface="Cambria Math" charset="0"/>
                                        </a:rPr>
                                      </m:ctrlPr>
                                    </m:sSubPr>
                                    <m:e>
                                      <m:r>
                                        <a:rPr lang="en-US" sz="2800" i="1">
                                          <a:solidFill>
                                            <a:srgbClr val="0432FF"/>
                                          </a:solidFill>
                                          <a:latin typeface="Cambria Math" charset="0"/>
                                        </a:rPr>
                                        <m:t>𝑥</m:t>
                                      </m:r>
                                    </m:e>
                                    <m:sub>
                                      <m:r>
                                        <a:rPr lang="en-US" sz="2800" i="1">
                                          <a:solidFill>
                                            <a:srgbClr val="0432FF"/>
                                          </a:solidFill>
                                          <a:latin typeface="Cambria Math" charset="0"/>
                                        </a:rPr>
                                        <m:t>𝑖</m:t>
                                      </m:r>
                                    </m:sub>
                                  </m:sSub>
                                </m:e>
                              </m:d>
                            </m:e>
                            <m:sup>
                              <m:r>
                                <a:rPr lang="en-US" sz="2800" b="0" i="1" smtClean="0">
                                  <a:solidFill>
                                    <a:srgbClr val="0432FF"/>
                                  </a:solidFill>
                                  <a:latin typeface="Cambria Math" charset="0"/>
                                </a:rPr>
                                <m:t>2</m:t>
                              </m:r>
                            </m:sup>
                          </m:sSup>
                        </m:e>
                      </m:nary>
                    </m:oMath>
                  </m:oMathPara>
                </a14:m>
                <a:endParaRPr lang="en-US" sz="2800" dirty="0">
                  <a:solidFill>
                    <a:srgbClr val="0432FF"/>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436264" y="4926989"/>
                <a:ext cx="3679019" cy="117621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294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Parameters by Least Squares (4)</a:t>
            </a:r>
            <a:endParaRPr lang="en-US" dirty="0"/>
          </a:p>
        </p:txBody>
      </p:sp>
      <p:pic>
        <p:nvPicPr>
          <p:cNvPr id="6" name="Picture 5"/>
          <p:cNvPicPr>
            <a:picLocks noChangeAspect="1"/>
          </p:cNvPicPr>
          <p:nvPr/>
        </p:nvPicPr>
        <p:blipFill>
          <a:blip r:embed="rId2"/>
          <a:stretch>
            <a:fillRect/>
          </a:stretch>
        </p:blipFill>
        <p:spPr>
          <a:xfrm>
            <a:off x="2336800" y="2190758"/>
            <a:ext cx="7518400" cy="3505200"/>
          </a:xfrm>
          <a:prstGeom prst="rect">
            <a:avLst/>
          </a:prstGeom>
        </p:spPr>
      </p:pic>
      <p:sp>
        <p:nvSpPr>
          <p:cNvPr id="3" name="Rectangle 2"/>
          <p:cNvSpPr/>
          <p:nvPr/>
        </p:nvSpPr>
        <p:spPr>
          <a:xfrm>
            <a:off x="2008182" y="5903640"/>
            <a:ext cx="8175636" cy="584775"/>
          </a:xfrm>
          <a:prstGeom prst="rect">
            <a:avLst/>
          </a:prstGeom>
        </p:spPr>
        <p:txBody>
          <a:bodyPr wrap="none">
            <a:spAutoFit/>
          </a:bodyPr>
          <a:lstStyle/>
          <a:p>
            <a:r>
              <a:rPr lang="en-US" sz="3200" dirty="0">
                <a:latin typeface="CMTI9" charset="0"/>
              </a:rPr>
              <a:t>Contour and three-dimensional plots of the RSS </a:t>
            </a:r>
            <a:endParaRPr lang="en-US" sz="3200" dirty="0"/>
          </a:p>
        </p:txBody>
      </p:sp>
    </p:spTree>
    <p:extLst>
      <p:ext uri="{BB962C8B-B14F-4D97-AF65-F5344CB8AC3E}">
        <p14:creationId xmlns:p14="http://schemas.microsoft.com/office/powerpoint/2010/main" val="410920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Parameters by Least Squares (5)</a:t>
            </a:r>
            <a:endParaRPr lang="en-US" dirty="0"/>
          </a:p>
        </p:txBody>
      </p:sp>
      <p:pic>
        <p:nvPicPr>
          <p:cNvPr id="6" name="Picture 5"/>
          <p:cNvPicPr>
            <a:picLocks noChangeAspect="1"/>
          </p:cNvPicPr>
          <p:nvPr/>
        </p:nvPicPr>
        <p:blipFill>
          <a:blip r:embed="rId2"/>
          <a:stretch>
            <a:fillRect/>
          </a:stretch>
        </p:blipFill>
        <p:spPr>
          <a:xfrm>
            <a:off x="2608263" y="1690688"/>
            <a:ext cx="6057623" cy="2824162"/>
          </a:xfrm>
          <a:prstGeom prst="rect">
            <a:avLst/>
          </a:prstGeom>
        </p:spPr>
      </p:pic>
      <p:sp>
        <p:nvSpPr>
          <p:cNvPr id="3" name="Rectangle 2"/>
          <p:cNvSpPr/>
          <p:nvPr/>
        </p:nvSpPr>
        <p:spPr>
          <a:xfrm>
            <a:off x="838200" y="4514850"/>
            <a:ext cx="10634663" cy="1569660"/>
          </a:xfrm>
          <a:prstGeom prst="rect">
            <a:avLst/>
          </a:prstGeom>
        </p:spPr>
        <p:txBody>
          <a:bodyPr wrap="square">
            <a:spAutoFit/>
          </a:bodyPr>
          <a:lstStyle/>
          <a:p>
            <a:pPr marL="457200" indent="-457200">
              <a:buFont typeface="Arial" charset="0"/>
              <a:buChar char="•"/>
            </a:pPr>
            <a:r>
              <a:rPr lang="en-US" sz="3200" dirty="0" smtClean="0">
                <a:latin typeface="CMTI9" charset="0"/>
              </a:rPr>
              <a:t>Thus, we need to find values for our parameters that minimize the risk</a:t>
            </a:r>
          </a:p>
          <a:p>
            <a:pPr marL="457200" indent="-457200">
              <a:buFont typeface="Arial" charset="0"/>
              <a:buChar char="•"/>
            </a:pPr>
            <a:r>
              <a:rPr lang="en-US" sz="3200" dirty="0" smtClean="0">
                <a:latin typeface="CMTI9" charset="0"/>
              </a:rPr>
              <a:t>And, this is where the </a:t>
            </a:r>
            <a:r>
              <a:rPr lang="en-US" sz="3200" dirty="0" smtClean="0">
                <a:solidFill>
                  <a:srgbClr val="0432FF"/>
                </a:solidFill>
                <a:latin typeface="CMTI9" charset="0"/>
              </a:rPr>
              <a:t>derivatives</a:t>
            </a:r>
            <a:r>
              <a:rPr lang="en-US" sz="3200" dirty="0" smtClean="0">
                <a:latin typeface="CMTI9" charset="0"/>
              </a:rPr>
              <a:t> and </a:t>
            </a:r>
            <a:r>
              <a:rPr lang="en-US" sz="3200" dirty="0" smtClean="0">
                <a:solidFill>
                  <a:srgbClr val="0432FF"/>
                </a:solidFill>
                <a:latin typeface="CMTI9" charset="0"/>
              </a:rPr>
              <a:t>gradients</a:t>
            </a:r>
            <a:r>
              <a:rPr lang="en-US" sz="3200" dirty="0" smtClean="0">
                <a:latin typeface="CMTI9" charset="0"/>
              </a:rPr>
              <a:t> help us</a:t>
            </a:r>
          </a:p>
        </p:txBody>
      </p:sp>
    </p:spTree>
    <p:extLst>
      <p:ext uri="{BB962C8B-B14F-4D97-AF65-F5344CB8AC3E}">
        <p14:creationId xmlns:p14="http://schemas.microsoft.com/office/powerpoint/2010/main" val="558511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Parameters by Least Squares (5)</a:t>
            </a:r>
            <a:endParaRPr lang="en-US" dirty="0"/>
          </a:p>
        </p:txBody>
      </p:sp>
      <p:pic>
        <p:nvPicPr>
          <p:cNvPr id="6" name="Picture 5"/>
          <p:cNvPicPr>
            <a:picLocks noChangeAspect="1"/>
          </p:cNvPicPr>
          <p:nvPr/>
        </p:nvPicPr>
        <p:blipFill>
          <a:blip r:embed="rId2"/>
          <a:stretch>
            <a:fillRect/>
          </a:stretch>
        </p:blipFill>
        <p:spPr>
          <a:xfrm>
            <a:off x="2608263" y="1690688"/>
            <a:ext cx="6057623" cy="2824162"/>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838200" y="4514850"/>
                <a:ext cx="10634663" cy="2308324"/>
              </a:xfrm>
              <a:prstGeom prst="rect">
                <a:avLst/>
              </a:prstGeom>
            </p:spPr>
            <p:txBody>
              <a:bodyPr wrap="square">
                <a:spAutoFit/>
              </a:bodyPr>
              <a:lstStyle/>
              <a:p>
                <a:pPr marL="457200" indent="-457200">
                  <a:buFont typeface="Arial" charset="0"/>
                  <a:buChar char="•"/>
                </a:pPr>
                <a:r>
                  <a:rPr lang="en-US" sz="3200" dirty="0" smtClean="0">
                    <a:latin typeface="CMTI9" charset="0"/>
                  </a:rPr>
                  <a:t>Thus, </a:t>
                </a:r>
              </a:p>
              <a:p>
                <a:pPr marL="1428750" lvl="2" indent="-514350">
                  <a:buFont typeface="+mj-lt"/>
                  <a:buAutoNum type="arabicPeriod"/>
                </a:pPr>
                <a:r>
                  <a:rPr lang="en-US" sz="2800" dirty="0" smtClean="0">
                    <a:latin typeface="CMTI9" charset="0"/>
                  </a:rPr>
                  <a:t>We will compute partial derivatives of </a:t>
                </a:r>
                <a14:m>
                  <m:oMath xmlns:m="http://schemas.openxmlformats.org/officeDocument/2006/math">
                    <m:r>
                      <a:rPr lang="en-US" sz="2800" i="1" dirty="0" smtClean="0">
                        <a:latin typeface="Cambria Math" charset="0"/>
                      </a:rPr>
                      <m:t>𝑅𝑆𝑆</m:t>
                    </m:r>
                    <m:r>
                      <a:rPr lang="en-US" sz="2800" i="1" dirty="0" smtClean="0">
                        <a:latin typeface="Cambria Math" charset="0"/>
                      </a:rPr>
                      <m:t> </m:t>
                    </m:r>
                  </m:oMath>
                </a14:m>
                <a:r>
                  <a:rPr lang="en-US" sz="2800" dirty="0" smtClean="0">
                    <a:latin typeface="CMTI9" charset="0"/>
                  </a:rPr>
                  <a:t>with respect to </a:t>
                </a:r>
                <a14:m>
                  <m:oMath xmlns:m="http://schemas.openxmlformats.org/officeDocument/2006/math">
                    <m:sSub>
                      <m:sSubPr>
                        <m:ctrlPr>
                          <a:rPr lang="en-US" sz="2800" i="1" smtClean="0">
                            <a:latin typeface="Cambria Math" charset="0"/>
                          </a:rPr>
                        </m:ctrlPr>
                      </m:sSubPr>
                      <m:e>
                        <m:r>
                          <a:rPr lang="en-US" sz="2800" i="1" smtClean="0">
                            <a:latin typeface="Cambria Math" charset="0"/>
                            <a:ea typeface="Cambria Math" charset="0"/>
                            <a:cs typeface="Cambria Math" charset="0"/>
                          </a:rPr>
                          <m:t>𝛽</m:t>
                        </m:r>
                      </m:e>
                      <m:sub>
                        <m:r>
                          <a:rPr lang="en-US" sz="2800" b="0" i="1" smtClean="0">
                            <a:latin typeface="Cambria Math" charset="0"/>
                          </a:rPr>
                          <m:t>0</m:t>
                        </m:r>
                      </m:sub>
                    </m:sSub>
                  </m:oMath>
                </a14:m>
                <a:r>
                  <a:rPr lang="en-US" sz="2800" dirty="0" smtClean="0">
                    <a:latin typeface="CMTI9" charset="0"/>
                  </a:rPr>
                  <a:t> and </a:t>
                </a:r>
                <a14:m>
                  <m:oMath xmlns:m="http://schemas.openxmlformats.org/officeDocument/2006/math">
                    <m:sSub>
                      <m:sSubPr>
                        <m:ctrlPr>
                          <a:rPr lang="en-US" sz="2800" i="1">
                            <a:latin typeface="Cambria Math" charset="0"/>
                          </a:rPr>
                        </m:ctrlPr>
                      </m:sSubPr>
                      <m:e>
                        <m:r>
                          <a:rPr lang="en-US" sz="2800" i="1">
                            <a:latin typeface="Cambria Math" charset="0"/>
                            <a:ea typeface="Cambria Math" charset="0"/>
                            <a:cs typeface="Cambria Math" charset="0"/>
                          </a:rPr>
                          <m:t>𝛽</m:t>
                        </m:r>
                      </m:e>
                      <m:sub>
                        <m:r>
                          <a:rPr lang="en-US" sz="2800" b="0" i="1" smtClean="0">
                            <a:latin typeface="Cambria Math" charset="0"/>
                          </a:rPr>
                          <m:t>1</m:t>
                        </m:r>
                      </m:sub>
                    </m:sSub>
                  </m:oMath>
                </a14:m>
                <a:endParaRPr lang="en-US" sz="2800" dirty="0" smtClean="0">
                  <a:latin typeface="CMTI9" charset="0"/>
                </a:endParaRPr>
              </a:p>
              <a:p>
                <a:pPr marL="1428750" lvl="2" indent="-514350">
                  <a:buFont typeface="+mj-lt"/>
                  <a:buAutoNum type="arabicPeriod"/>
                </a:pPr>
                <a:r>
                  <a:rPr lang="en-US" sz="2800" dirty="0" smtClean="0">
                    <a:latin typeface="CMTI9" charset="0"/>
                  </a:rPr>
                  <a:t>Set them to 0</a:t>
                </a:r>
              </a:p>
              <a:p>
                <a:pPr marL="1428750" lvl="2" indent="-514350">
                  <a:buFont typeface="+mj-lt"/>
                  <a:buAutoNum type="arabicPeriod"/>
                </a:pPr>
                <a:r>
                  <a:rPr lang="en-US" sz="2800" dirty="0" smtClean="0">
                    <a:latin typeface="CMTI9" charset="0"/>
                  </a:rPr>
                  <a:t>And solve for </a:t>
                </a:r>
                <a14:m>
                  <m:oMath xmlns:m="http://schemas.openxmlformats.org/officeDocument/2006/math">
                    <m:sSub>
                      <m:sSubPr>
                        <m:ctrlPr>
                          <a:rPr lang="en-US" sz="2800" i="1">
                            <a:latin typeface="Cambria Math" charset="0"/>
                          </a:rPr>
                        </m:ctrlPr>
                      </m:sSubPr>
                      <m:e>
                        <m:r>
                          <a:rPr lang="en-US" sz="2800" i="1">
                            <a:latin typeface="Cambria Math" charset="0"/>
                            <a:ea typeface="Cambria Math" charset="0"/>
                            <a:cs typeface="Cambria Math" charset="0"/>
                          </a:rPr>
                          <m:t>𝛽</m:t>
                        </m:r>
                      </m:e>
                      <m:sub>
                        <m:r>
                          <a:rPr lang="en-US" sz="2800" i="1">
                            <a:latin typeface="Cambria Math" charset="0"/>
                          </a:rPr>
                          <m:t>0</m:t>
                        </m:r>
                      </m:sub>
                    </m:sSub>
                  </m:oMath>
                </a14:m>
                <a:r>
                  <a:rPr lang="en-US" sz="2800" dirty="0">
                    <a:latin typeface="CMTI9" charset="0"/>
                  </a:rPr>
                  <a:t> and </a:t>
                </a:r>
                <a14:m>
                  <m:oMath xmlns:m="http://schemas.openxmlformats.org/officeDocument/2006/math">
                    <m:sSub>
                      <m:sSubPr>
                        <m:ctrlPr>
                          <a:rPr lang="en-US" sz="2800" i="1">
                            <a:latin typeface="Cambria Math" charset="0"/>
                          </a:rPr>
                        </m:ctrlPr>
                      </m:sSubPr>
                      <m:e>
                        <m:r>
                          <a:rPr lang="en-US" sz="2800" i="1">
                            <a:latin typeface="Cambria Math" charset="0"/>
                            <a:ea typeface="Cambria Math" charset="0"/>
                            <a:cs typeface="Cambria Math" charset="0"/>
                          </a:rPr>
                          <m:t>𝛽</m:t>
                        </m:r>
                      </m:e>
                      <m:sub>
                        <m:r>
                          <a:rPr lang="en-US" sz="2800" i="1">
                            <a:latin typeface="Cambria Math" charset="0"/>
                          </a:rPr>
                          <m:t>1</m:t>
                        </m:r>
                      </m:sub>
                    </m:sSub>
                  </m:oMath>
                </a14:m>
                <a:endParaRPr lang="en-US" sz="2800" dirty="0" smtClean="0">
                  <a:latin typeface="CMTI9"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838200" y="4514850"/>
                <a:ext cx="10634663" cy="2308324"/>
              </a:xfrm>
              <a:prstGeom prst="rect">
                <a:avLst/>
              </a:prstGeom>
              <a:blipFill rotWithShape="0">
                <a:blip r:embed="rId3"/>
                <a:stretch>
                  <a:fillRect l="-1319" t="-3704" b="-6614"/>
                </a:stretch>
              </a:blipFill>
            </p:spPr>
            <p:txBody>
              <a:bodyPr/>
              <a:lstStyle/>
              <a:p>
                <a:r>
                  <a:rPr lang="en-US">
                    <a:noFill/>
                  </a:rPr>
                  <a:t> </a:t>
                </a:r>
              </a:p>
            </p:txBody>
          </p:sp>
        </mc:Fallback>
      </mc:AlternateContent>
    </p:spTree>
    <p:extLst>
      <p:ext uri="{BB962C8B-B14F-4D97-AF65-F5344CB8AC3E}">
        <p14:creationId xmlns:p14="http://schemas.microsoft.com/office/powerpoint/2010/main" val="954832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smtClean="0"/>
              <a:t>What is machine learning?</a:t>
            </a:r>
          </a:p>
          <a:p>
            <a:r>
              <a:rPr lang="en-US" dirty="0" smtClean="0"/>
              <a:t>Why learn/estimate?</a:t>
            </a:r>
          </a:p>
          <a:p>
            <a:r>
              <a:rPr lang="en-US" dirty="0" smtClean="0"/>
              <a:t>Predictors and response variables</a:t>
            </a:r>
          </a:p>
          <a:p>
            <a:r>
              <a:rPr lang="en-US" dirty="0" smtClean="0"/>
              <a:t>Types of learning</a:t>
            </a:r>
          </a:p>
          <a:p>
            <a:r>
              <a:rPr lang="en-US" dirty="0" smtClean="0"/>
              <a:t>Regression and classification</a:t>
            </a:r>
          </a:p>
          <a:p>
            <a:r>
              <a:rPr lang="en-US" dirty="0" smtClean="0"/>
              <a:t>Parametric and non-parametric models</a:t>
            </a:r>
          </a:p>
          <a:p>
            <a:r>
              <a:rPr lang="en-US" dirty="0" smtClean="0"/>
              <a:t>Bias and variance</a:t>
            </a:r>
          </a:p>
        </p:txBody>
      </p:sp>
    </p:spTree>
    <p:extLst>
      <p:ext uri="{BB962C8B-B14F-4D97-AF65-F5344CB8AC3E}">
        <p14:creationId xmlns:p14="http://schemas.microsoft.com/office/powerpoint/2010/main" val="1901519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Parameters by Least Squares (6)</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a:p>
            <a:endParaRPr lang="en-US" dirty="0" smtClean="0"/>
          </a:p>
          <a:p>
            <a:r>
              <a:rPr lang="en-US" dirty="0" smtClean="0"/>
              <a:t>Doing the said calculus and algebra, the minimizing values can be found as </a:t>
            </a:r>
            <a:endParaRPr lang="en-US" dirty="0"/>
          </a:p>
        </p:txBody>
      </p:sp>
      <p:pic>
        <p:nvPicPr>
          <p:cNvPr id="4" name="Picture 3"/>
          <p:cNvPicPr>
            <a:picLocks noChangeAspect="1"/>
          </p:cNvPicPr>
          <p:nvPr/>
        </p:nvPicPr>
        <p:blipFill>
          <a:blip r:embed="rId3"/>
          <a:stretch>
            <a:fillRect/>
          </a:stretch>
        </p:blipFill>
        <p:spPr>
          <a:xfrm>
            <a:off x="2343150" y="4444210"/>
            <a:ext cx="8343900" cy="2333351"/>
          </a:xfrm>
          <a:prstGeom prst="rect">
            <a:avLst/>
          </a:prstGeom>
        </p:spPr>
      </p:pic>
      <p:pic>
        <p:nvPicPr>
          <p:cNvPr id="5" name="Picture 4"/>
          <p:cNvPicPr>
            <a:picLocks noChangeAspect="1"/>
          </p:cNvPicPr>
          <p:nvPr/>
        </p:nvPicPr>
        <p:blipFill>
          <a:blip r:embed="rId4"/>
          <a:stretch>
            <a:fillRect/>
          </a:stretch>
        </p:blipFill>
        <p:spPr>
          <a:xfrm>
            <a:off x="3422650" y="1482635"/>
            <a:ext cx="5064125" cy="2360977"/>
          </a:xfrm>
          <a:prstGeom prst="rect">
            <a:avLst/>
          </a:prstGeom>
        </p:spPr>
      </p:pic>
    </p:spTree>
    <p:extLst>
      <p:ext uri="{BB962C8B-B14F-4D97-AF65-F5344CB8AC3E}">
        <p14:creationId xmlns:p14="http://schemas.microsoft.com/office/powerpoint/2010/main" val="48400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 y="83938"/>
            <a:ext cx="6858000" cy="1325563"/>
          </a:xfrm>
        </p:spPr>
        <p:txBody>
          <a:bodyPr>
            <a:normAutofit/>
          </a:bodyPr>
          <a:lstStyle/>
          <a:p>
            <a:r>
              <a:rPr lang="en-US" sz="3600" dirty="0" smtClean="0"/>
              <a:t>See it for the </a:t>
            </a:r>
            <a:r>
              <a:rPr lang="en-US" sz="3600" dirty="0" smtClean="0">
                <a:solidFill>
                  <a:srgbClr val="0432FF"/>
                </a:solidFill>
              </a:rPr>
              <a:t>Intercept</a:t>
            </a:r>
            <a:r>
              <a:rPr lang="en-US" sz="3600" dirty="0" smtClean="0"/>
              <a:t>. For ease I did not use the hat symbol</a:t>
            </a:r>
            <a:endParaRPr lang="en-US" sz="3600" dirty="0"/>
          </a:p>
        </p:txBody>
      </p:sp>
      <p:pic>
        <p:nvPicPr>
          <p:cNvPr id="5" name="Picture 4"/>
          <p:cNvPicPr>
            <a:picLocks noChangeAspect="1"/>
          </p:cNvPicPr>
          <p:nvPr/>
        </p:nvPicPr>
        <p:blipFill>
          <a:blip r:embed="rId3"/>
          <a:stretch>
            <a:fillRect/>
          </a:stretch>
        </p:blipFill>
        <p:spPr>
          <a:xfrm>
            <a:off x="493712" y="1640317"/>
            <a:ext cx="5064125" cy="23609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7525" y="746720"/>
            <a:ext cx="4830763" cy="5768380"/>
          </a:xfrm>
          <a:prstGeom prst="rect">
            <a:avLst/>
          </a:prstGeom>
        </p:spPr>
      </p:pic>
      <p:pic>
        <p:nvPicPr>
          <p:cNvPr id="9" name="Picture 8"/>
          <p:cNvPicPr>
            <a:picLocks noChangeAspect="1"/>
          </p:cNvPicPr>
          <p:nvPr/>
        </p:nvPicPr>
        <p:blipFill>
          <a:blip r:embed="rId5"/>
          <a:stretch>
            <a:fillRect/>
          </a:stretch>
        </p:blipFill>
        <p:spPr>
          <a:xfrm>
            <a:off x="249427" y="4337134"/>
            <a:ext cx="6718110" cy="1878703"/>
          </a:xfrm>
          <a:prstGeom prst="rect">
            <a:avLst/>
          </a:prstGeom>
        </p:spPr>
      </p:pic>
    </p:spTree>
    <p:extLst>
      <p:ext uri="{BB962C8B-B14F-4D97-AF65-F5344CB8AC3E}">
        <p14:creationId xmlns:p14="http://schemas.microsoft.com/office/powerpoint/2010/main" val="23521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of Least Square Regression</a:t>
            </a:r>
            <a:endParaRPr lang="en-US" dirty="0"/>
          </a:p>
        </p:txBody>
      </p:sp>
      <p:pic>
        <p:nvPicPr>
          <p:cNvPr id="4" name="Picture 3"/>
          <p:cNvPicPr>
            <a:picLocks noChangeAspect="1"/>
          </p:cNvPicPr>
          <p:nvPr/>
        </p:nvPicPr>
        <p:blipFill>
          <a:blip r:embed="rId2"/>
          <a:stretch>
            <a:fillRect/>
          </a:stretch>
        </p:blipFill>
        <p:spPr>
          <a:xfrm>
            <a:off x="0" y="2100734"/>
            <a:ext cx="6909110" cy="4128615"/>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5944181" y="1857188"/>
                <a:ext cx="6096000" cy="2308324"/>
              </a:xfrm>
              <a:prstGeom prst="rect">
                <a:avLst/>
              </a:prstGeom>
            </p:spPr>
            <p:txBody>
              <a:bodyPr>
                <a:spAutoFit/>
              </a:bodyPr>
              <a:lstStyle/>
              <a:p>
                <a:r>
                  <a:rPr lang="en-US" sz="2400" dirty="0" smtClean="0">
                    <a:latin typeface="CMTI9" charset="0"/>
                  </a:rPr>
                  <a:t>The </a:t>
                </a:r>
                <a:r>
                  <a:rPr lang="en-US" sz="2400" dirty="0">
                    <a:latin typeface="CMMI9" charset="0"/>
                  </a:rPr>
                  <a:t>N</a:t>
                </a:r>
                <a:r>
                  <a:rPr lang="en-US" sz="2400" dirty="0">
                    <a:latin typeface="CMTI9" charset="0"/>
                  </a:rPr>
                  <a:t>-dimensional geometry of least squares regression with two predictors. The outcome vector </a:t>
                </a:r>
                <a14:m>
                  <m:oMath xmlns:m="http://schemas.openxmlformats.org/officeDocument/2006/math">
                    <m:r>
                      <a:rPr lang="en-US" sz="2400" i="1" smtClean="0">
                        <a:solidFill>
                          <a:srgbClr val="0432FF"/>
                        </a:solidFill>
                        <a:latin typeface="Cambria Math" charset="0"/>
                      </a:rPr>
                      <m:t>𝑦</m:t>
                    </m:r>
                    <m:r>
                      <a:rPr lang="en-US" sz="2400" i="1">
                        <a:latin typeface="Cambria Math" charset="0"/>
                      </a:rPr>
                      <m:t> </m:t>
                    </m:r>
                  </m:oMath>
                </a14:m>
                <a:r>
                  <a:rPr lang="en-US" sz="2400" dirty="0" smtClean="0">
                    <a:latin typeface="CMTI9" charset="0"/>
                  </a:rPr>
                  <a:t>is </a:t>
                </a:r>
                <a:r>
                  <a:rPr lang="en-US" sz="2400" dirty="0">
                    <a:latin typeface="CMTI9" charset="0"/>
                  </a:rPr>
                  <a:t>orthogonally projected onto the </a:t>
                </a:r>
                <a:r>
                  <a:rPr lang="en-US" sz="2400" dirty="0" err="1">
                    <a:latin typeface="CMTI9" charset="0"/>
                  </a:rPr>
                  <a:t>hyperplane</a:t>
                </a:r>
                <a:r>
                  <a:rPr lang="en-US" sz="2400" dirty="0">
                    <a:latin typeface="CMTI9" charset="0"/>
                  </a:rPr>
                  <a:t> spanned by the input vectors </a:t>
                </a:r>
                <a14:m>
                  <m:oMath xmlns:m="http://schemas.openxmlformats.org/officeDocument/2006/math">
                    <m:sSub>
                      <m:sSubPr>
                        <m:ctrlPr>
                          <a:rPr lang="en-US" sz="2400" i="1" smtClean="0">
                            <a:solidFill>
                              <a:srgbClr val="0432FF"/>
                            </a:solidFill>
                            <a:latin typeface="Cambria Math" charset="0"/>
                          </a:rPr>
                        </m:ctrlPr>
                      </m:sSubPr>
                      <m:e>
                        <m:r>
                          <a:rPr lang="en-US" sz="2400" b="0" i="1" smtClean="0">
                            <a:solidFill>
                              <a:srgbClr val="0432FF"/>
                            </a:solidFill>
                            <a:latin typeface="Cambria Math" charset="0"/>
                          </a:rPr>
                          <m:t>𝑥</m:t>
                        </m:r>
                      </m:e>
                      <m:sub>
                        <m:r>
                          <a:rPr lang="en-US" sz="2400" b="0" i="1" smtClean="0">
                            <a:solidFill>
                              <a:srgbClr val="0432FF"/>
                            </a:solidFill>
                            <a:latin typeface="Cambria Math" charset="0"/>
                          </a:rPr>
                          <m:t>1</m:t>
                        </m:r>
                      </m:sub>
                    </m:sSub>
                  </m:oMath>
                </a14:m>
                <a:r>
                  <a:rPr lang="en-US" sz="2400" dirty="0" smtClean="0">
                    <a:latin typeface="CMTI9" charset="0"/>
                  </a:rPr>
                  <a:t>and </a:t>
                </a:r>
                <a14:m>
                  <m:oMath xmlns:m="http://schemas.openxmlformats.org/officeDocument/2006/math">
                    <m:sSub>
                      <m:sSubPr>
                        <m:ctrlPr>
                          <a:rPr lang="en-US" sz="2400" i="1" smtClean="0">
                            <a:solidFill>
                              <a:srgbClr val="0432FF"/>
                            </a:solidFill>
                            <a:latin typeface="Cambria Math" charset="0"/>
                          </a:rPr>
                        </m:ctrlPr>
                      </m:sSubPr>
                      <m:e>
                        <m:r>
                          <a:rPr lang="en-US" sz="2400" i="1">
                            <a:solidFill>
                              <a:srgbClr val="0432FF"/>
                            </a:solidFill>
                            <a:latin typeface="Cambria Math" charset="0"/>
                          </a:rPr>
                          <m:t>𝑥</m:t>
                        </m:r>
                      </m:e>
                      <m:sub>
                        <m:r>
                          <a:rPr lang="en-US" sz="2400" b="0" i="1" smtClean="0">
                            <a:solidFill>
                              <a:srgbClr val="0432FF"/>
                            </a:solidFill>
                            <a:latin typeface="Cambria Math" charset="0"/>
                          </a:rPr>
                          <m:t>2</m:t>
                        </m:r>
                      </m:sub>
                    </m:sSub>
                  </m:oMath>
                </a14:m>
                <a:r>
                  <a:rPr lang="en-US" sz="2400" dirty="0">
                    <a:latin typeface="CMTI9" charset="0"/>
                  </a:rPr>
                  <a:t>. The projection </a:t>
                </a:r>
                <a14:m>
                  <m:oMath xmlns:m="http://schemas.openxmlformats.org/officeDocument/2006/math">
                    <m:acc>
                      <m:accPr>
                        <m:chr m:val="̂"/>
                        <m:ctrlPr>
                          <a:rPr lang="en-US" sz="2400" i="1" smtClean="0">
                            <a:latin typeface="Cambria Math" charset="0"/>
                          </a:rPr>
                        </m:ctrlPr>
                      </m:accPr>
                      <m:e>
                        <m:r>
                          <a:rPr lang="en-US" sz="2400" b="0" i="1" smtClean="0">
                            <a:solidFill>
                              <a:srgbClr val="0432FF"/>
                            </a:solidFill>
                            <a:latin typeface="Cambria Math" charset="0"/>
                          </a:rPr>
                          <m:t>𝑦</m:t>
                        </m:r>
                      </m:e>
                    </m:acc>
                  </m:oMath>
                </a14:m>
                <a:r>
                  <a:rPr lang="en-US" sz="2400" dirty="0" smtClean="0">
                    <a:latin typeface="CMR9" charset="0"/>
                  </a:rPr>
                  <a:t> </a:t>
                </a:r>
                <a:r>
                  <a:rPr lang="en-US" sz="2400" dirty="0">
                    <a:latin typeface="CMTI9" charset="0"/>
                  </a:rPr>
                  <a:t>represents the vector of the least squares predictions </a:t>
                </a:r>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5944181" y="1857188"/>
                <a:ext cx="6096000" cy="2308324"/>
              </a:xfrm>
              <a:prstGeom prst="rect">
                <a:avLst/>
              </a:prstGeom>
              <a:blipFill rotWithShape="0">
                <a:blip r:embed="rId3"/>
                <a:stretch>
                  <a:fillRect l="-1500" t="-2116" r="-1900" b="-5026"/>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6447491" y="4689858"/>
            <a:ext cx="4906309" cy="753680"/>
          </a:xfrm>
          <a:prstGeom prst="rect">
            <a:avLst/>
          </a:prstGeom>
        </p:spPr>
      </p:pic>
    </p:spTree>
    <p:extLst>
      <p:ext uri="{BB962C8B-B14F-4D97-AF65-F5344CB8AC3E}">
        <p14:creationId xmlns:p14="http://schemas.microsoft.com/office/powerpoint/2010/main" val="1663035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Sales Example</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481138" y="5448558"/>
                <a:ext cx="342747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81138" y="5448558"/>
                <a:ext cx="3427477" cy="519245"/>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900" y="1351423"/>
            <a:ext cx="4902200" cy="35306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435064243"/>
              </p:ext>
            </p:extLst>
          </p:nvPr>
        </p:nvGraphicFramePr>
        <p:xfrm>
          <a:off x="6543128" y="5187118"/>
          <a:ext cx="4723964" cy="1190653"/>
        </p:xfrm>
        <a:graphic>
          <a:graphicData uri="http://schemas.openxmlformats.org/drawingml/2006/table">
            <a:tbl>
              <a:tblPr firstRow="1" bandRow="1">
                <a:tableStyleId>{912C8C85-51F0-491E-9774-3900AFEF0FD7}</a:tableStyleId>
              </a:tblPr>
              <a:tblGrid>
                <a:gridCol w="2361982"/>
                <a:gridCol w="2361982"/>
              </a:tblGrid>
              <a:tr h="393243">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r>
            </a:tbl>
          </a:graphicData>
        </a:graphic>
      </p:graphicFrame>
    </p:spTree>
    <p:extLst>
      <p:ext uri="{BB962C8B-B14F-4D97-AF65-F5344CB8AC3E}">
        <p14:creationId xmlns:p14="http://schemas.microsoft.com/office/powerpoint/2010/main" val="313214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Results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0" y="1351423"/>
            <a:ext cx="4902200" cy="3530600"/>
          </a:xfrm>
          <a:prstGeom prst="rect">
            <a:avLst/>
          </a:prstGeom>
        </p:spPr>
      </p:pic>
      <p:graphicFrame>
        <p:nvGraphicFramePr>
          <p:cNvPr id="5" name="Table 4"/>
          <p:cNvGraphicFramePr>
            <a:graphicFrameLocks noGrp="1"/>
          </p:cNvGraphicFramePr>
          <p:nvPr>
            <p:extLst/>
          </p:nvPr>
        </p:nvGraphicFramePr>
        <p:xfrm>
          <a:off x="6543128" y="5187118"/>
          <a:ext cx="4723964" cy="1190653"/>
        </p:xfrm>
        <a:graphic>
          <a:graphicData uri="http://schemas.openxmlformats.org/drawingml/2006/table">
            <a:tbl>
              <a:tblPr firstRow="1" bandRow="1">
                <a:tableStyleId>{912C8C85-51F0-491E-9774-3900AFEF0FD7}</a:tableStyleId>
              </a:tblPr>
              <a:tblGrid>
                <a:gridCol w="2361982"/>
                <a:gridCol w="2361982"/>
              </a:tblGrid>
              <a:tr h="393243">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r>
            </a:tbl>
          </a:graphicData>
        </a:graphic>
      </p:graphicFrame>
      <p:sp>
        <p:nvSpPr>
          <p:cNvPr id="4" name="Rectangle 3"/>
          <p:cNvSpPr/>
          <p:nvPr/>
        </p:nvSpPr>
        <p:spPr>
          <a:xfrm>
            <a:off x="210039" y="4934970"/>
            <a:ext cx="6096000" cy="1015663"/>
          </a:xfrm>
          <a:prstGeom prst="rect">
            <a:avLst/>
          </a:prstGeom>
        </p:spPr>
        <p:txBody>
          <a:bodyPr>
            <a:spAutoFit/>
          </a:bodyPr>
          <a:lstStyle/>
          <a:p>
            <a:r>
              <a:rPr lang="en-US" sz="2000" dirty="0" smtClean="0">
                <a:latin typeface="CMR10" charset="0"/>
              </a:rPr>
              <a:t>As per this estimation, </a:t>
            </a:r>
            <a:r>
              <a:rPr lang="en-US" sz="2000" dirty="0">
                <a:latin typeface="CMR10" charset="0"/>
              </a:rPr>
              <a:t>an </a:t>
            </a:r>
            <a:r>
              <a:rPr lang="en-US" sz="2000" dirty="0">
                <a:solidFill>
                  <a:srgbClr val="FF0000"/>
                </a:solidFill>
                <a:latin typeface="CMR10" charset="0"/>
              </a:rPr>
              <a:t>additional $1</a:t>
            </a:r>
            <a:r>
              <a:rPr lang="en-US" sz="2000" dirty="0">
                <a:solidFill>
                  <a:srgbClr val="FF0000"/>
                </a:solidFill>
                <a:latin typeface="CMMI10" charset="0"/>
              </a:rPr>
              <a:t>,</a:t>
            </a:r>
            <a:r>
              <a:rPr lang="en-US" sz="2000" dirty="0">
                <a:solidFill>
                  <a:srgbClr val="FF0000"/>
                </a:solidFill>
                <a:latin typeface="CMR10" charset="0"/>
              </a:rPr>
              <a:t>000 spent on TV </a:t>
            </a:r>
            <a:r>
              <a:rPr lang="en-US" sz="2000" dirty="0">
                <a:latin typeface="CMR10" charset="0"/>
              </a:rPr>
              <a:t>advertising is </a:t>
            </a:r>
            <a:r>
              <a:rPr lang="en-US" sz="2000" dirty="0" smtClean="0">
                <a:latin typeface="CMR10" charset="0"/>
              </a:rPr>
              <a:t>associated </a:t>
            </a:r>
            <a:r>
              <a:rPr lang="en-US" sz="2000" dirty="0">
                <a:latin typeface="CMR10" charset="0"/>
              </a:rPr>
              <a:t>with selling approximately </a:t>
            </a:r>
            <a:r>
              <a:rPr lang="en-US" sz="2000" dirty="0">
                <a:solidFill>
                  <a:srgbClr val="FF0000"/>
                </a:solidFill>
                <a:latin typeface="CMR10" charset="0"/>
              </a:rPr>
              <a:t>47</a:t>
            </a:r>
            <a:r>
              <a:rPr lang="en-US" sz="2000" dirty="0">
                <a:solidFill>
                  <a:srgbClr val="FF0000"/>
                </a:solidFill>
                <a:latin typeface="CMMI10" charset="0"/>
              </a:rPr>
              <a:t>.</a:t>
            </a:r>
            <a:r>
              <a:rPr lang="en-US" sz="2000" dirty="0">
                <a:solidFill>
                  <a:srgbClr val="FF0000"/>
                </a:solidFill>
                <a:latin typeface="CMR10" charset="0"/>
              </a:rPr>
              <a:t>5 additional units of the product. </a:t>
            </a:r>
            <a:endParaRPr lang="en-US" sz="2000" dirty="0">
              <a:solidFill>
                <a:srgbClr val="FF0000"/>
              </a:solidFill>
            </a:endParaRPr>
          </a:p>
        </p:txBody>
      </p:sp>
    </p:spTree>
    <p:extLst>
      <p:ext uri="{BB962C8B-B14F-4D97-AF65-F5344CB8AC3E}">
        <p14:creationId xmlns:p14="http://schemas.microsoft.com/office/powerpoint/2010/main" val="92444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that we have the estimates, what is next?</a:t>
            </a:r>
            <a:endParaRPr lang="en-US" dirty="0"/>
          </a:p>
        </p:txBody>
      </p:sp>
      <p:sp>
        <p:nvSpPr>
          <p:cNvPr id="3" name="Content Placeholder 2"/>
          <p:cNvSpPr>
            <a:spLocks noGrp="1"/>
          </p:cNvSpPr>
          <p:nvPr>
            <p:ph idx="1"/>
          </p:nvPr>
        </p:nvSpPr>
        <p:spPr>
          <a:xfrm>
            <a:off x="838200" y="1783585"/>
            <a:ext cx="6802821" cy="4351338"/>
          </a:xfrm>
        </p:spPr>
        <p:txBody>
          <a:bodyPr/>
          <a:lstStyle/>
          <a:p>
            <a:endParaRPr lang="en-US" dirty="0" smtClean="0"/>
          </a:p>
          <a:p>
            <a:r>
              <a:rPr lang="en-US" dirty="0" smtClean="0"/>
              <a:t>Goodness of fit</a:t>
            </a:r>
          </a:p>
          <a:p>
            <a:endParaRPr lang="en-US" dirty="0"/>
          </a:p>
          <a:p>
            <a:r>
              <a:rPr lang="en-US" dirty="0" smtClean="0"/>
              <a:t>Goodness of estimate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3"/>
                <a:stretch>
                  <a:fillRect/>
                </a:stretch>
              </a:blipFill>
            </p:spPr>
            <p:txBody>
              <a:bodyPr/>
              <a:lstStyle/>
              <a:p>
                <a:r>
                  <a:rPr lang="en-US">
                    <a:noFill/>
                  </a:rPr>
                  <a:t> </a:t>
                </a:r>
              </a:p>
            </p:txBody>
          </p:sp>
        </mc:Fallback>
      </mc:AlternateContent>
      <p:graphicFrame>
        <p:nvGraphicFramePr>
          <p:cNvPr id="6" name="Table 5"/>
          <p:cNvGraphicFramePr>
            <a:graphicFrameLocks noGrp="1"/>
          </p:cNvGraphicFramePr>
          <p:nvPr>
            <p:extLst/>
          </p:nvPr>
        </p:nvGraphicFramePr>
        <p:xfrm>
          <a:off x="7394457" y="5158726"/>
          <a:ext cx="4723964" cy="1163170"/>
        </p:xfrm>
        <a:graphic>
          <a:graphicData uri="http://schemas.openxmlformats.org/drawingml/2006/table">
            <a:tbl>
              <a:tblPr firstRow="1" bandRow="1">
                <a:tableStyleId>{912C8C85-51F0-491E-9774-3900AFEF0FD7}</a:tableStyleId>
              </a:tblPr>
              <a:tblGrid>
                <a:gridCol w="2361982"/>
                <a:gridCol w="2361982"/>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r>
            </a:tbl>
          </a:graphicData>
        </a:graphic>
      </p:graphicFrame>
    </p:spTree>
    <p:extLst>
      <p:ext uri="{BB962C8B-B14F-4D97-AF65-F5344CB8AC3E}">
        <p14:creationId xmlns:p14="http://schemas.microsoft.com/office/powerpoint/2010/main" val="1347193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that we have estimates, what is next?</a:t>
            </a:r>
            <a:endParaRPr lang="en-US" dirty="0"/>
          </a:p>
        </p:txBody>
      </p:sp>
      <p:sp>
        <p:nvSpPr>
          <p:cNvPr id="3" name="Content Placeholder 2"/>
          <p:cNvSpPr>
            <a:spLocks noGrp="1"/>
          </p:cNvSpPr>
          <p:nvPr>
            <p:ph idx="1"/>
          </p:nvPr>
        </p:nvSpPr>
        <p:spPr>
          <a:xfrm>
            <a:off x="838200" y="1783585"/>
            <a:ext cx="6802821" cy="4351338"/>
          </a:xfrm>
        </p:spPr>
        <p:txBody>
          <a:bodyPr/>
          <a:lstStyle/>
          <a:p>
            <a:endParaRPr lang="en-US" dirty="0" smtClean="0"/>
          </a:p>
          <a:p>
            <a:r>
              <a:rPr lang="en-US" dirty="0" smtClean="0"/>
              <a:t>Goodness of fit (</a:t>
            </a:r>
            <a:r>
              <a:rPr lang="en-US" dirty="0" smtClean="0">
                <a:solidFill>
                  <a:srgbClr val="FF0000"/>
                </a:solidFill>
              </a:rPr>
              <a:t>How best does the chosen model describe the data?)</a:t>
            </a:r>
          </a:p>
          <a:p>
            <a:endParaRPr lang="en-US" dirty="0"/>
          </a:p>
          <a:p>
            <a:r>
              <a:rPr lang="en-US" dirty="0" smtClean="0"/>
              <a:t>Goodness of estimate (</a:t>
            </a:r>
            <a:r>
              <a:rPr lang="en-US" dirty="0" smtClean="0">
                <a:solidFill>
                  <a:srgbClr val="FF0000"/>
                </a:solidFill>
              </a:rPr>
              <a:t>Given the model, Is there really a relationship between response and predictor?</a:t>
            </a:r>
            <a:r>
              <a:rPr lang="en-US" dirty="0" smtClean="0"/>
              <a:t>)</a:t>
            </a:r>
            <a:endParaRPr lang="en-US" dirty="0"/>
          </a:p>
        </p:txBody>
      </p:sp>
      <p:graphicFrame>
        <p:nvGraphicFramePr>
          <p:cNvPr id="6" name="Table 5"/>
          <p:cNvGraphicFramePr>
            <a:graphicFrameLocks noGrp="1"/>
          </p:cNvGraphicFramePr>
          <p:nvPr>
            <p:extLst/>
          </p:nvPr>
        </p:nvGraphicFramePr>
        <p:xfrm>
          <a:off x="7394457" y="5158726"/>
          <a:ext cx="4723964" cy="1163170"/>
        </p:xfrm>
        <a:graphic>
          <a:graphicData uri="http://schemas.openxmlformats.org/drawingml/2006/table">
            <a:tbl>
              <a:tblPr firstRow="1" bandRow="1">
                <a:tableStyleId>{912C8C85-51F0-491E-9774-3900AFEF0FD7}</a:tableStyleId>
              </a:tblPr>
              <a:tblGrid>
                <a:gridCol w="2361982"/>
                <a:gridCol w="2361982"/>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9865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 of Estimate (1)</a:t>
            </a:r>
            <a:endParaRPr lang="en-US" dirty="0"/>
          </a:p>
        </p:txBody>
      </p:sp>
      <p:sp>
        <p:nvSpPr>
          <p:cNvPr id="3" name="Content Placeholder 2"/>
          <p:cNvSpPr>
            <a:spLocks noGrp="1"/>
          </p:cNvSpPr>
          <p:nvPr>
            <p:ph idx="1"/>
          </p:nvPr>
        </p:nvSpPr>
        <p:spPr>
          <a:xfrm>
            <a:off x="838200" y="1783585"/>
            <a:ext cx="6802821" cy="4351338"/>
          </a:xfrm>
        </p:spPr>
        <p:txBody>
          <a:bodyPr/>
          <a:lstStyle/>
          <a:p>
            <a:r>
              <a:rPr lang="en-US" dirty="0" smtClean="0"/>
              <a:t>Is there really a relationship between sales (response) and TV (predictor)?</a:t>
            </a:r>
          </a:p>
          <a:p>
            <a:endParaRPr lang="en-US" dirty="0"/>
          </a:p>
          <a:p>
            <a:r>
              <a:rPr lang="en-US" dirty="0" smtClean="0"/>
              <a:t>Mathematically this corresponds to</a:t>
            </a:r>
          </a:p>
          <a:p>
            <a:endParaRPr lang="en-US" dirty="0" smtClean="0"/>
          </a:p>
          <a:p>
            <a:pPr lvl="1"/>
            <a:endParaRPr lang="en-US" dirty="0" smtClean="0"/>
          </a:p>
          <a:p>
            <a:pPr lvl="1"/>
            <a:r>
              <a:rPr lang="en-US" dirty="0" smtClean="0"/>
              <a:t>verses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00999891"/>
              </p:ext>
            </p:extLst>
          </p:nvPr>
        </p:nvGraphicFramePr>
        <p:xfrm>
          <a:off x="7394457" y="5158726"/>
          <a:ext cx="4723964" cy="1163170"/>
        </p:xfrm>
        <a:graphic>
          <a:graphicData uri="http://schemas.openxmlformats.org/drawingml/2006/table">
            <a:tbl>
              <a:tblPr firstRow="1" bandRow="1">
                <a:tableStyleId>{912C8C85-51F0-491E-9774-3900AFEF0FD7}</a:tableStyleId>
              </a:tblPr>
              <a:tblGrid>
                <a:gridCol w="2361982"/>
                <a:gridCol w="2361982"/>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3156742" y="3959254"/>
                <a:ext cx="13574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charset="0"/>
                            </a:rPr>
                          </m:ctrlPr>
                        </m:sSubPr>
                        <m:e>
                          <m:r>
                            <a:rPr lang="en-US" sz="2400" b="0" i="1" smtClean="0">
                              <a:solidFill>
                                <a:srgbClr val="FF0000"/>
                              </a:solidFill>
                              <a:latin typeface="Cambria Math" charset="0"/>
                            </a:rPr>
                            <m:t>𝐻</m:t>
                          </m:r>
                        </m:e>
                        <m:sub>
                          <m:r>
                            <a:rPr lang="en-US" sz="2400" b="0" i="1" smtClean="0">
                              <a:solidFill>
                                <a:srgbClr val="FF0000"/>
                              </a:solidFill>
                              <a:latin typeface="Cambria Math" charset="0"/>
                            </a:rPr>
                            <m:t>0</m:t>
                          </m:r>
                        </m:sub>
                      </m:sSub>
                      <m:r>
                        <a:rPr lang="en-US" sz="2400" b="0" i="1" smtClean="0">
                          <a:solidFill>
                            <a:srgbClr val="FF0000"/>
                          </a:solidFill>
                          <a:latin typeface="Cambria Math" charset="0"/>
                        </a:rPr>
                        <m:t>:</m:t>
                      </m:r>
                      <m:sSub>
                        <m:sSubPr>
                          <m:ctrlPr>
                            <a:rPr lang="en-US" sz="2000" i="1">
                              <a:solidFill>
                                <a:srgbClr val="FF0000"/>
                              </a:solidFill>
                              <a:latin typeface="Cambria Math" charset="0"/>
                              <a:ea typeface="Cambria Math" charset="0"/>
                              <a:cs typeface="Cambria Math" charset="0"/>
                            </a:rPr>
                          </m:ctrlPr>
                        </m:sSubPr>
                        <m:e>
                          <m:r>
                            <a:rPr lang="en-US" sz="2000" i="1" smtClean="0">
                              <a:solidFill>
                                <a:srgbClr val="FF0000"/>
                              </a:solidFill>
                              <a:latin typeface="Cambria Math" charset="0"/>
                              <a:ea typeface="Cambria Math" charset="0"/>
                              <a:cs typeface="Cambria Math" charset="0"/>
                            </a:rPr>
                            <m:t>𝛽</m:t>
                          </m:r>
                        </m:e>
                        <m:sub>
                          <m:r>
                            <a:rPr lang="en-US" sz="2000" i="1">
                              <a:solidFill>
                                <a:srgbClr val="FF0000"/>
                              </a:solidFill>
                              <a:latin typeface="Cambria Math" charset="0"/>
                              <a:ea typeface="Cambria Math" charset="0"/>
                              <a:cs typeface="Cambria Math" charset="0"/>
                            </a:rPr>
                            <m:t>1</m:t>
                          </m:r>
                        </m:sub>
                      </m:sSub>
                      <m:r>
                        <a:rPr lang="en-US" sz="2400" b="0" i="1" smtClean="0">
                          <a:solidFill>
                            <a:srgbClr val="FF0000"/>
                          </a:solidFill>
                          <a:latin typeface="Cambria Math" charset="0"/>
                        </a:rPr>
                        <m:t>=0</m:t>
                      </m:r>
                    </m:oMath>
                  </m:oMathPara>
                </a14:m>
                <a:endParaRPr lang="en-US" sz="2000" dirty="0">
                  <a:solidFill>
                    <a:srgbClr val="FF000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3156742" y="3959254"/>
                <a:ext cx="1357423" cy="369332"/>
              </a:xfrm>
              <a:prstGeom prst="rect">
                <a:avLst/>
              </a:prstGeom>
              <a:blipFill rotWithShape="0">
                <a:blip r:embed="rId3"/>
                <a:stretch>
                  <a:fillRect l="-4484" r="-4484"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168804" y="5047088"/>
                <a:ext cx="13740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charset="0"/>
                            </a:rPr>
                          </m:ctrlPr>
                        </m:sSubPr>
                        <m:e>
                          <m:r>
                            <a:rPr lang="en-US" sz="2400" b="0" i="1" smtClean="0">
                              <a:solidFill>
                                <a:srgbClr val="FF0000"/>
                              </a:solidFill>
                              <a:latin typeface="Cambria Math" charset="0"/>
                            </a:rPr>
                            <m:t>𝐻</m:t>
                          </m:r>
                        </m:e>
                        <m:sub>
                          <m:r>
                            <a:rPr lang="en-US" sz="2400" b="0" i="1" smtClean="0">
                              <a:solidFill>
                                <a:srgbClr val="FF0000"/>
                              </a:solidFill>
                              <a:latin typeface="Cambria Math" charset="0"/>
                            </a:rPr>
                            <m:t>𝑎</m:t>
                          </m:r>
                        </m:sub>
                      </m:sSub>
                      <m:r>
                        <a:rPr lang="en-US" sz="2400" b="0" i="1" smtClean="0">
                          <a:solidFill>
                            <a:srgbClr val="FF0000"/>
                          </a:solidFill>
                          <a:latin typeface="Cambria Math" charset="0"/>
                        </a:rPr>
                        <m:t>:</m:t>
                      </m:r>
                      <m:sSub>
                        <m:sSubPr>
                          <m:ctrlPr>
                            <a:rPr lang="en-US" sz="2000" i="1">
                              <a:solidFill>
                                <a:srgbClr val="FF0000"/>
                              </a:solidFill>
                              <a:latin typeface="Cambria Math" charset="0"/>
                              <a:ea typeface="Cambria Math" charset="0"/>
                              <a:cs typeface="Cambria Math" charset="0"/>
                            </a:rPr>
                          </m:ctrlPr>
                        </m:sSubPr>
                        <m:e>
                          <m:r>
                            <a:rPr lang="en-US" sz="2000" i="1">
                              <a:solidFill>
                                <a:srgbClr val="FF0000"/>
                              </a:solidFill>
                              <a:latin typeface="Cambria Math" charset="0"/>
                              <a:ea typeface="Cambria Math" charset="0"/>
                              <a:cs typeface="Cambria Math" charset="0"/>
                            </a:rPr>
                            <m:t>𝛽</m:t>
                          </m:r>
                        </m:e>
                        <m:sub>
                          <m:r>
                            <a:rPr lang="en-US" sz="2000" i="1">
                              <a:solidFill>
                                <a:srgbClr val="FF0000"/>
                              </a:solidFill>
                              <a:latin typeface="Cambria Math" charset="0"/>
                              <a:ea typeface="Cambria Math" charset="0"/>
                              <a:cs typeface="Cambria Math" charset="0"/>
                            </a:rPr>
                            <m:t>1</m:t>
                          </m:r>
                        </m:sub>
                      </m:sSub>
                      <m:r>
                        <a:rPr lang="en-US" sz="2400" b="0" i="1" smtClean="0">
                          <a:solidFill>
                            <a:srgbClr val="FF0000"/>
                          </a:solidFill>
                          <a:latin typeface="Cambria Math" charset="0"/>
                          <a:ea typeface="Cambria Math" charset="0"/>
                          <a:cs typeface="Cambria Math" charset="0"/>
                        </a:rPr>
                        <m:t>≠</m:t>
                      </m:r>
                      <m:r>
                        <a:rPr lang="en-US" sz="2400" b="0" i="1" smtClean="0">
                          <a:solidFill>
                            <a:srgbClr val="FF0000"/>
                          </a:solidFill>
                          <a:latin typeface="Cambria Math" charset="0"/>
                        </a:rPr>
                        <m:t>0</m:t>
                      </m:r>
                    </m:oMath>
                  </m:oMathPara>
                </a14:m>
                <a:endParaRPr lang="en-US" sz="2000"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3168804" y="5047088"/>
                <a:ext cx="1374094" cy="369332"/>
              </a:xfrm>
              <a:prstGeom prst="rect">
                <a:avLst/>
              </a:prstGeom>
              <a:blipFill rotWithShape="0">
                <a:blip r:embed="rId4"/>
                <a:stretch>
                  <a:fillRect l="-4444" r="-4889" b="-22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879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 of Estimate (2)</a:t>
            </a:r>
            <a:endParaRPr lang="en-US" dirty="0"/>
          </a:p>
        </p:txBody>
      </p:sp>
      <p:sp>
        <p:nvSpPr>
          <p:cNvPr id="3" name="Content Placeholder 2"/>
          <p:cNvSpPr>
            <a:spLocks noGrp="1"/>
          </p:cNvSpPr>
          <p:nvPr>
            <p:ph idx="1"/>
          </p:nvPr>
        </p:nvSpPr>
        <p:spPr>
          <a:xfrm>
            <a:off x="838200" y="1783585"/>
            <a:ext cx="6802821" cy="4351338"/>
          </a:xfrm>
        </p:spPr>
        <p:txBody>
          <a:bodyPr>
            <a:normAutofit fontScale="92500" lnSpcReduction="10000"/>
          </a:bodyPr>
          <a:lstStyle/>
          <a:p>
            <a:r>
              <a:rPr lang="en-US" dirty="0"/>
              <a:t>Is there </a:t>
            </a:r>
            <a:r>
              <a:rPr lang="en-US" dirty="0" smtClean="0"/>
              <a:t>really a </a:t>
            </a:r>
            <a:r>
              <a:rPr lang="en-US" dirty="0"/>
              <a:t>relationship between sales (response) and TV (predictor</a:t>
            </a:r>
            <a:r>
              <a:rPr lang="en-US" dirty="0" smtClean="0"/>
              <a:t>)?</a:t>
            </a:r>
            <a:endParaRPr lang="en-US" dirty="0"/>
          </a:p>
          <a:p>
            <a:endParaRPr lang="en-US" dirty="0" smtClean="0"/>
          </a:p>
          <a:p>
            <a:r>
              <a:rPr lang="en-US" dirty="0" smtClean="0"/>
              <a:t>For this, we calculate </a:t>
            </a:r>
            <a:r>
              <a:rPr lang="en-US" dirty="0" smtClean="0">
                <a:solidFill>
                  <a:srgbClr val="FF0000"/>
                </a:solidFill>
              </a:rPr>
              <a:t>t-statistics</a:t>
            </a: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r>
              <a:rPr lang="en-US" dirty="0" smtClean="0"/>
              <a:t>Where SE is an estimate of how close the estimated parameter value is to its true value </a:t>
            </a:r>
            <a:endParaRPr lang="en-US" dirty="0" smtClean="0">
              <a:solidFill>
                <a:srgbClr val="FF0000"/>
              </a:solidFill>
            </a:endParaRPr>
          </a:p>
          <a:p>
            <a:endParaRPr lang="en-US" dirty="0"/>
          </a:p>
          <a:p>
            <a:pPr lvl="1"/>
            <a:endParaRPr lang="en-US" dirty="0" smtClean="0"/>
          </a:p>
        </p:txBody>
      </p:sp>
      <p:graphicFrame>
        <p:nvGraphicFramePr>
          <p:cNvPr id="6" name="Table 5"/>
          <p:cNvGraphicFramePr>
            <a:graphicFrameLocks noGrp="1"/>
          </p:cNvGraphicFramePr>
          <p:nvPr/>
        </p:nvGraphicFramePr>
        <p:xfrm>
          <a:off x="7394457" y="5158726"/>
          <a:ext cx="4723964" cy="1163170"/>
        </p:xfrm>
        <a:graphic>
          <a:graphicData uri="http://schemas.openxmlformats.org/drawingml/2006/table">
            <a:tbl>
              <a:tblPr firstRow="1" bandRow="1">
                <a:tableStyleId>{912C8C85-51F0-491E-9774-3900AFEF0FD7}</a:tableStyleId>
              </a:tblPr>
              <a:tblGrid>
                <a:gridCol w="2361982"/>
                <a:gridCol w="2361982"/>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r>
            </a:tbl>
          </a:graphicData>
        </a:graphic>
      </p:graphicFrame>
      <p:pic>
        <p:nvPicPr>
          <p:cNvPr id="10" name="Picture 9"/>
          <p:cNvPicPr>
            <a:picLocks noChangeAspect="1"/>
          </p:cNvPicPr>
          <p:nvPr/>
        </p:nvPicPr>
        <p:blipFill>
          <a:blip r:embed="rId3"/>
          <a:stretch>
            <a:fillRect/>
          </a:stretch>
        </p:blipFill>
        <p:spPr>
          <a:xfrm>
            <a:off x="2797834" y="3471947"/>
            <a:ext cx="1691295" cy="1014777"/>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4"/>
                <a:stretch>
                  <a:fillRect/>
                </a:stretch>
              </a:blipFill>
            </p:spPr>
            <p:txBody>
              <a:bodyPr/>
              <a:lstStyle/>
              <a:p>
                <a:r>
                  <a:rPr lang="en-US">
                    <a:noFill/>
                  </a:rPr>
                  <a:t> </a:t>
                </a:r>
              </a:p>
            </p:txBody>
          </p:sp>
        </mc:Fallback>
      </mc:AlternateContent>
      <p:sp>
        <p:nvSpPr>
          <p:cNvPr id="9" name="Rectangle 8"/>
          <p:cNvSpPr/>
          <p:nvPr/>
        </p:nvSpPr>
        <p:spPr>
          <a:xfrm>
            <a:off x="7641021" y="642938"/>
            <a:ext cx="4203317" cy="201453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500688" y="2286000"/>
            <a:ext cx="2140333" cy="6715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stretch>
            <a:fillRect/>
          </a:stretch>
        </p:blipFill>
        <p:spPr>
          <a:xfrm>
            <a:off x="8000121" y="792956"/>
            <a:ext cx="3759200" cy="1828800"/>
          </a:xfrm>
          <a:prstGeom prst="rect">
            <a:avLst/>
          </a:prstGeom>
        </p:spPr>
      </p:pic>
    </p:spTree>
    <p:extLst>
      <p:ext uri="{BB962C8B-B14F-4D97-AF65-F5344CB8AC3E}">
        <p14:creationId xmlns:p14="http://schemas.microsoft.com/office/powerpoint/2010/main" val="19190797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SE</a:t>
            </a:r>
            <a:endParaRPr lang="en-US" dirty="0"/>
          </a:p>
        </p:txBody>
      </p:sp>
      <p:pic>
        <p:nvPicPr>
          <p:cNvPr id="4" name="Picture 3"/>
          <p:cNvPicPr>
            <a:picLocks noChangeAspect="1"/>
          </p:cNvPicPr>
          <p:nvPr/>
        </p:nvPicPr>
        <p:blipFill>
          <a:blip r:embed="rId2"/>
          <a:stretch>
            <a:fillRect/>
          </a:stretch>
        </p:blipFill>
        <p:spPr>
          <a:xfrm>
            <a:off x="4856871" y="1597054"/>
            <a:ext cx="6666914" cy="4065191"/>
          </a:xfrm>
          <a:prstGeom prst="rect">
            <a:avLst/>
          </a:prstGeom>
        </p:spPr>
      </p:pic>
      <p:pic>
        <p:nvPicPr>
          <p:cNvPr id="5" name="Picture 4"/>
          <p:cNvPicPr>
            <a:picLocks noChangeAspect="1"/>
          </p:cNvPicPr>
          <p:nvPr/>
        </p:nvPicPr>
        <p:blipFill>
          <a:blip r:embed="rId3"/>
          <a:stretch>
            <a:fillRect/>
          </a:stretch>
        </p:blipFill>
        <p:spPr>
          <a:xfrm>
            <a:off x="838200" y="2533466"/>
            <a:ext cx="4000500" cy="1143000"/>
          </a:xfrm>
          <a:prstGeom prst="rect">
            <a:avLst/>
          </a:prstGeom>
        </p:spPr>
      </p:pic>
    </p:spTree>
    <p:extLst>
      <p:ext uri="{BB962C8B-B14F-4D97-AF65-F5344CB8AC3E}">
        <p14:creationId xmlns:p14="http://schemas.microsoft.com/office/powerpoint/2010/main" val="1975897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Objectives</a:t>
            </a:r>
            <a:endParaRPr lang="en-US" dirty="0"/>
          </a:p>
        </p:txBody>
      </p:sp>
      <p:sp>
        <p:nvSpPr>
          <p:cNvPr id="3" name="Content Placeholder 2"/>
          <p:cNvSpPr>
            <a:spLocks noGrp="1"/>
          </p:cNvSpPr>
          <p:nvPr>
            <p:ph idx="1"/>
          </p:nvPr>
        </p:nvSpPr>
        <p:spPr/>
        <p:txBody>
          <a:bodyPr/>
          <a:lstStyle/>
          <a:p>
            <a:r>
              <a:rPr lang="en-US" dirty="0" smtClean="0"/>
              <a:t>What is linear regression?</a:t>
            </a:r>
          </a:p>
          <a:p>
            <a:r>
              <a:rPr lang="en-US" dirty="0" smtClean="0"/>
              <a:t>Why study linear regression?</a:t>
            </a:r>
          </a:p>
          <a:p>
            <a:r>
              <a:rPr lang="en-US" dirty="0" smtClean="0"/>
              <a:t>What can we use it for?</a:t>
            </a:r>
          </a:p>
          <a:p>
            <a:r>
              <a:rPr lang="en-US" dirty="0" smtClean="0"/>
              <a:t>How to perform linear regression?</a:t>
            </a:r>
          </a:p>
          <a:p>
            <a:r>
              <a:rPr lang="en-US" dirty="0" smtClean="0"/>
              <a:t>How to estimate its performance?</a:t>
            </a:r>
          </a:p>
          <a:p>
            <a:endParaRPr lang="en-US" dirty="0"/>
          </a:p>
        </p:txBody>
      </p:sp>
    </p:spTree>
    <p:extLst>
      <p:ext uri="{BB962C8B-B14F-4D97-AF65-F5344CB8AC3E}">
        <p14:creationId xmlns:p14="http://schemas.microsoft.com/office/powerpoint/2010/main" val="1747687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Example</a:t>
            </a:r>
            <a:endParaRPr lang="en-US" dirty="0"/>
          </a:p>
        </p:txBody>
      </p:sp>
      <p:sp>
        <p:nvSpPr>
          <p:cNvPr id="3" name="Content Placeholder 2"/>
          <p:cNvSpPr>
            <a:spLocks noGrp="1"/>
          </p:cNvSpPr>
          <p:nvPr>
            <p:ph idx="1"/>
          </p:nvPr>
        </p:nvSpPr>
        <p:spPr>
          <a:xfrm>
            <a:off x="838200" y="1783585"/>
            <a:ext cx="6802821" cy="4351338"/>
          </a:xfrm>
        </p:spPr>
        <p:txBody>
          <a:bodyPr/>
          <a:lstStyle/>
          <a:p>
            <a:r>
              <a:rPr lang="en-US" dirty="0" smtClean="0">
                <a:solidFill>
                  <a:srgbClr val="FF0000"/>
                </a:solidFill>
              </a:rPr>
              <a:t>t-statistics</a:t>
            </a:r>
          </a:p>
          <a:p>
            <a:endParaRPr lang="en-US" dirty="0"/>
          </a:p>
          <a:p>
            <a:pPr lvl="1"/>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915468268"/>
              </p:ext>
            </p:extLst>
          </p:nvPr>
        </p:nvGraphicFramePr>
        <p:xfrm>
          <a:off x="7394457" y="5158726"/>
          <a:ext cx="4723965" cy="1163170"/>
        </p:xfrm>
        <a:graphic>
          <a:graphicData uri="http://schemas.openxmlformats.org/drawingml/2006/table">
            <a:tbl>
              <a:tblPr firstRow="1" bandRow="1">
                <a:tableStyleId>{912C8C85-51F0-491E-9774-3900AFEF0FD7}</a:tableStyleId>
              </a:tblPr>
              <a:tblGrid>
                <a:gridCol w="1574655"/>
                <a:gridCol w="1574655"/>
                <a:gridCol w="1574655"/>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c>
                  <a:txBody>
                    <a:bodyPr/>
                    <a:lstStyle/>
                    <a:p>
                      <a:pPr algn="ctr"/>
                      <a:r>
                        <a:rPr lang="en-US" dirty="0" smtClean="0"/>
                        <a:t>15.360</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c>
                  <a:txBody>
                    <a:bodyPr/>
                    <a:lstStyle/>
                    <a:p>
                      <a:pPr algn="ctr"/>
                      <a:r>
                        <a:rPr lang="en-US" dirty="0" smtClean="0"/>
                        <a:t>17.668</a:t>
                      </a:r>
                      <a:endParaRPr lang="en-US" dirty="0"/>
                    </a:p>
                  </a:txBody>
                  <a:tcPr/>
                </a:tc>
              </a:tr>
            </a:tbl>
          </a:graphicData>
        </a:graphic>
      </p:graphicFrame>
      <p:pic>
        <p:nvPicPr>
          <p:cNvPr id="10" name="Picture 9"/>
          <p:cNvPicPr>
            <a:picLocks noChangeAspect="1"/>
          </p:cNvPicPr>
          <p:nvPr/>
        </p:nvPicPr>
        <p:blipFill>
          <a:blip r:embed="rId3"/>
          <a:stretch>
            <a:fillRect/>
          </a:stretch>
        </p:blipFill>
        <p:spPr>
          <a:xfrm>
            <a:off x="2686098" y="3149527"/>
            <a:ext cx="2114502" cy="126870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4"/>
                <a:stretch>
                  <a:fillRect/>
                </a:stretch>
              </a:blipFill>
            </p:spPr>
            <p:txBody>
              <a:bodyPr/>
              <a:lstStyle/>
              <a:p>
                <a:r>
                  <a:rPr lang="en-US">
                    <a:noFill/>
                  </a:rPr>
                  <a:t> </a:t>
                </a:r>
              </a:p>
            </p:txBody>
          </p:sp>
        </mc:Fallback>
      </mc:AlternateContent>
      <p:sp>
        <p:nvSpPr>
          <p:cNvPr id="7" name="Rectangle 6"/>
          <p:cNvSpPr/>
          <p:nvPr/>
        </p:nvSpPr>
        <p:spPr>
          <a:xfrm>
            <a:off x="4800600" y="1780623"/>
            <a:ext cx="6096000" cy="830997"/>
          </a:xfrm>
          <a:prstGeom prst="rect">
            <a:avLst/>
          </a:prstGeom>
        </p:spPr>
        <p:txBody>
          <a:bodyPr>
            <a:spAutoFit/>
          </a:bodyPr>
          <a:lstStyle/>
          <a:p>
            <a:r>
              <a:rPr lang="en-US" sz="2400" i="1" dirty="0">
                <a:solidFill>
                  <a:srgbClr val="333333"/>
                </a:solidFill>
                <a:latin typeface="Helvetica Neue" charset="0"/>
              </a:rPr>
              <a:t>The greater the magnitude of </a:t>
            </a:r>
            <a:r>
              <a:rPr lang="en-US" sz="2400" i="1" dirty="0" smtClean="0">
                <a:solidFill>
                  <a:srgbClr val="333333"/>
                </a:solidFill>
                <a:latin typeface="Helvetica Neue" charset="0"/>
              </a:rPr>
              <a:t>t, </a:t>
            </a:r>
            <a:r>
              <a:rPr lang="en-US" sz="2400" i="1" dirty="0">
                <a:solidFill>
                  <a:srgbClr val="333333"/>
                </a:solidFill>
                <a:latin typeface="Helvetica Neue" charset="0"/>
              </a:rPr>
              <a:t>the greater the evidence against the null hypothesis</a:t>
            </a:r>
            <a:endParaRPr lang="en-US" sz="2400" i="1" dirty="0"/>
          </a:p>
        </p:txBody>
      </p:sp>
      <p:sp>
        <p:nvSpPr>
          <p:cNvPr id="9" name="Rectangle 8"/>
          <p:cNvSpPr/>
          <p:nvPr/>
        </p:nvSpPr>
        <p:spPr>
          <a:xfrm>
            <a:off x="4800600" y="1690688"/>
            <a:ext cx="5943600" cy="9209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38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Example</a:t>
            </a:r>
            <a:endParaRPr lang="en-US" dirty="0"/>
          </a:p>
        </p:txBody>
      </p:sp>
      <p:sp>
        <p:nvSpPr>
          <p:cNvPr id="3" name="Content Placeholder 2"/>
          <p:cNvSpPr>
            <a:spLocks noGrp="1"/>
          </p:cNvSpPr>
          <p:nvPr>
            <p:ph idx="1"/>
          </p:nvPr>
        </p:nvSpPr>
        <p:spPr>
          <a:xfrm>
            <a:off x="838200" y="1783585"/>
            <a:ext cx="6802821" cy="4351338"/>
          </a:xfrm>
        </p:spPr>
        <p:txBody>
          <a:bodyPr/>
          <a:lstStyle/>
          <a:p>
            <a:r>
              <a:rPr lang="en-US" dirty="0" smtClean="0">
                <a:solidFill>
                  <a:srgbClr val="FF0000"/>
                </a:solidFill>
              </a:rPr>
              <a:t>t-statistics</a:t>
            </a:r>
          </a:p>
          <a:p>
            <a:endParaRPr lang="en-US" dirty="0"/>
          </a:p>
          <a:p>
            <a:pPr lvl="1"/>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974094728"/>
              </p:ext>
            </p:extLst>
          </p:nvPr>
        </p:nvGraphicFramePr>
        <p:xfrm>
          <a:off x="7394457" y="5158726"/>
          <a:ext cx="4723965" cy="1163170"/>
        </p:xfrm>
        <a:graphic>
          <a:graphicData uri="http://schemas.openxmlformats.org/drawingml/2006/table">
            <a:tbl>
              <a:tblPr firstRow="1" bandRow="1">
                <a:tableStyleId>{912C8C85-51F0-491E-9774-3900AFEF0FD7}</a:tableStyleId>
              </a:tblPr>
              <a:tblGrid>
                <a:gridCol w="1574655"/>
                <a:gridCol w="1574655"/>
                <a:gridCol w="1574655"/>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c>
                  <a:txBody>
                    <a:bodyPr/>
                    <a:lstStyle/>
                    <a:p>
                      <a:pPr algn="ctr"/>
                      <a:r>
                        <a:rPr lang="en-US" dirty="0" smtClean="0"/>
                        <a:t>15.360</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c>
                  <a:txBody>
                    <a:bodyPr/>
                    <a:lstStyle/>
                    <a:p>
                      <a:pPr algn="ctr"/>
                      <a:r>
                        <a:rPr lang="en-US" dirty="0" smtClean="0"/>
                        <a:t>17.668</a:t>
                      </a:r>
                      <a:endParaRPr lang="en-US" dirty="0"/>
                    </a:p>
                  </a:txBody>
                  <a:tcPr/>
                </a:tc>
              </a:tr>
            </a:tbl>
          </a:graphicData>
        </a:graphic>
      </p:graphicFrame>
      <p:pic>
        <p:nvPicPr>
          <p:cNvPr id="10" name="Picture 9"/>
          <p:cNvPicPr>
            <a:picLocks noChangeAspect="1"/>
          </p:cNvPicPr>
          <p:nvPr/>
        </p:nvPicPr>
        <p:blipFill>
          <a:blip r:embed="rId3">
            <a:alphaModFix/>
          </a:blip>
          <a:stretch>
            <a:fillRect/>
          </a:stretch>
        </p:blipFill>
        <p:spPr>
          <a:xfrm>
            <a:off x="2686098" y="3149527"/>
            <a:ext cx="2114502" cy="126870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4"/>
                <a:stretch>
                  <a:fillRect/>
                </a:stretch>
              </a:blipFill>
            </p:spPr>
            <p:txBody>
              <a:bodyPr/>
              <a:lstStyle/>
              <a:p>
                <a:r>
                  <a:rPr lang="en-US">
                    <a:noFill/>
                  </a:rPr>
                  <a:t> </a:t>
                </a:r>
              </a:p>
            </p:txBody>
          </p:sp>
        </mc:Fallback>
      </mc:AlternateContent>
      <p:sp>
        <p:nvSpPr>
          <p:cNvPr id="7" name="Rectangle 6"/>
          <p:cNvSpPr/>
          <p:nvPr/>
        </p:nvSpPr>
        <p:spPr>
          <a:xfrm>
            <a:off x="4800600" y="1780623"/>
            <a:ext cx="6096000" cy="830997"/>
          </a:xfrm>
          <a:prstGeom prst="rect">
            <a:avLst/>
          </a:prstGeom>
        </p:spPr>
        <p:txBody>
          <a:bodyPr>
            <a:spAutoFit/>
          </a:bodyPr>
          <a:lstStyle/>
          <a:p>
            <a:r>
              <a:rPr lang="en-US" sz="2400" i="1" dirty="0">
                <a:solidFill>
                  <a:srgbClr val="333333"/>
                </a:solidFill>
                <a:latin typeface="Helvetica Neue" charset="0"/>
              </a:rPr>
              <a:t>The greater the magnitude of </a:t>
            </a:r>
            <a:r>
              <a:rPr lang="en-US" sz="2400" i="1" dirty="0" smtClean="0">
                <a:solidFill>
                  <a:srgbClr val="333333"/>
                </a:solidFill>
                <a:latin typeface="Helvetica Neue" charset="0"/>
              </a:rPr>
              <a:t>t, </a:t>
            </a:r>
            <a:r>
              <a:rPr lang="en-US" sz="2400" i="1" dirty="0">
                <a:solidFill>
                  <a:srgbClr val="333333"/>
                </a:solidFill>
                <a:latin typeface="Helvetica Neue" charset="0"/>
              </a:rPr>
              <a:t>the greater the evidence against the null hypothesis</a:t>
            </a:r>
            <a:endParaRPr lang="en-US" sz="2400" i="1" dirty="0"/>
          </a:p>
        </p:txBody>
      </p:sp>
      <p:sp>
        <p:nvSpPr>
          <p:cNvPr id="9" name="Rectangle 8"/>
          <p:cNvSpPr/>
          <p:nvPr/>
        </p:nvSpPr>
        <p:spPr>
          <a:xfrm>
            <a:off x="4800600" y="1690688"/>
            <a:ext cx="5943600" cy="9209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57" y="5417145"/>
            <a:ext cx="6096000" cy="1200329"/>
          </a:xfrm>
          <a:prstGeom prst="rect">
            <a:avLst/>
          </a:prstGeom>
        </p:spPr>
        <p:txBody>
          <a:bodyPr>
            <a:spAutoFit/>
          </a:bodyPr>
          <a:lstStyle/>
          <a:p>
            <a:r>
              <a:rPr lang="en-US" sz="2400" i="1" dirty="0"/>
              <a:t>Remember, we are dealing with estimates, thus we should also eliminate the risk that the resulting t-value was not by chance.</a:t>
            </a:r>
          </a:p>
        </p:txBody>
      </p:sp>
      <p:sp>
        <p:nvSpPr>
          <p:cNvPr id="5" name="Rectangle 4"/>
          <p:cNvSpPr/>
          <p:nvPr/>
        </p:nvSpPr>
        <p:spPr>
          <a:xfrm>
            <a:off x="344557" y="5417145"/>
            <a:ext cx="6096000" cy="1200329"/>
          </a:xfrm>
          <a:prstGeom prst="rect">
            <a:avLst/>
          </a:prstGeom>
          <a:noFill/>
          <a:ln w="254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2686098" y="4373220"/>
            <a:ext cx="706459" cy="845145"/>
          </a:xfrm>
          <a:prstGeom prst="straightConnector1">
            <a:avLst/>
          </a:prstGeom>
          <a:ln w="34925">
            <a:solidFill>
              <a:srgbClr val="043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13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Chances of getting the Resulting t-value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83585"/>
                <a:ext cx="6802821" cy="4351338"/>
              </a:xfrm>
            </p:spPr>
            <p:txBody>
              <a:bodyPr/>
              <a:lstStyle/>
              <a:p>
                <a:endParaRPr lang="en-US" dirty="0"/>
              </a:p>
              <a:p>
                <a:r>
                  <a:rPr lang="en-US" dirty="0" smtClean="0"/>
                  <a:t>For this, we calculate </a:t>
                </a:r>
                <a:r>
                  <a:rPr lang="en-US" i="1" dirty="0" smtClean="0">
                    <a:solidFill>
                      <a:srgbClr val="FF0000"/>
                    </a:solidFill>
                  </a:rPr>
                  <a:t>p-value</a:t>
                </a:r>
              </a:p>
              <a:p>
                <a:endParaRPr lang="en-US" i="1" dirty="0" smtClean="0">
                  <a:solidFill>
                    <a:srgbClr val="FF0000"/>
                  </a:solidFill>
                </a:endParaRPr>
              </a:p>
              <a:p>
                <a:pPr lvl="1"/>
                <a:r>
                  <a:rPr lang="en-US" dirty="0" smtClean="0">
                    <a:solidFill>
                      <a:srgbClr val="0432FF"/>
                    </a:solidFill>
                  </a:rPr>
                  <a:t>Probability of getting </a:t>
                </a:r>
                <a14:m>
                  <m:oMath xmlns:m="http://schemas.openxmlformats.org/officeDocument/2006/math">
                    <m:r>
                      <a:rPr lang="en-US" b="0" i="1" smtClean="0">
                        <a:solidFill>
                          <a:srgbClr val="0432FF"/>
                        </a:solidFill>
                        <a:latin typeface="Cambria Math" charset="0"/>
                      </a:rPr>
                      <m:t>|</m:t>
                    </m:r>
                    <m:r>
                      <a:rPr lang="en-US" b="0" i="1" smtClean="0">
                        <a:solidFill>
                          <a:srgbClr val="0432FF"/>
                        </a:solidFill>
                        <a:latin typeface="Cambria Math" charset="0"/>
                      </a:rPr>
                      <m:t>𝑡</m:t>
                    </m:r>
                    <m:r>
                      <a:rPr lang="en-US" b="0" i="1" smtClean="0">
                        <a:solidFill>
                          <a:srgbClr val="0432FF"/>
                        </a:solidFill>
                        <a:latin typeface="Cambria Math" charset="0"/>
                      </a:rPr>
                      <m:t>|</m:t>
                    </m:r>
                  </m:oMath>
                </a14:m>
                <a:r>
                  <a:rPr lang="en-US" dirty="0" smtClean="0">
                    <a:solidFill>
                      <a:srgbClr val="0432FF"/>
                    </a:solidFill>
                  </a:rPr>
                  <a:t> </a:t>
                </a:r>
                <a:r>
                  <a:rPr lang="en-US" dirty="0" smtClean="0">
                    <a:solidFill>
                      <a:srgbClr val="00B050"/>
                    </a:solidFill>
                  </a:rPr>
                  <a:t>assuming </a:t>
                </a:r>
                <a14:m>
                  <m:oMath xmlns:m="http://schemas.openxmlformats.org/officeDocument/2006/math">
                    <m:sSub>
                      <m:sSubPr>
                        <m:ctrlPr>
                          <a:rPr lang="en-US" i="1" smtClean="0">
                            <a:solidFill>
                              <a:srgbClr val="00B050"/>
                            </a:solidFill>
                            <a:latin typeface="Cambria Math" charset="0"/>
                          </a:rPr>
                        </m:ctrlPr>
                      </m:sSubPr>
                      <m:e>
                        <m:r>
                          <a:rPr lang="en-US" i="1" smtClean="0">
                            <a:solidFill>
                              <a:srgbClr val="00B050"/>
                            </a:solidFill>
                            <a:latin typeface="Cambria Math" charset="0"/>
                            <a:ea typeface="Cambria Math" charset="0"/>
                            <a:cs typeface="Cambria Math" charset="0"/>
                          </a:rPr>
                          <m:t>𝛽</m:t>
                        </m:r>
                      </m:e>
                      <m:sub>
                        <m:r>
                          <a:rPr lang="en-US" b="0" i="1" smtClean="0">
                            <a:solidFill>
                              <a:srgbClr val="00B050"/>
                            </a:solidFill>
                            <a:latin typeface="Cambria Math" charset="0"/>
                          </a:rPr>
                          <m:t>1</m:t>
                        </m:r>
                      </m:sub>
                    </m:sSub>
                    <m:r>
                      <a:rPr lang="en-US" b="0" i="1" smtClean="0">
                        <a:solidFill>
                          <a:srgbClr val="00B050"/>
                        </a:solidFill>
                        <a:latin typeface="Cambria Math" charset="0"/>
                      </a:rPr>
                      <m:t> </m:t>
                    </m:r>
                  </m:oMath>
                </a14:m>
                <a:r>
                  <a:rPr lang="en-US" dirty="0" smtClean="0">
                    <a:solidFill>
                      <a:srgbClr val="00B050"/>
                    </a:solidFill>
                  </a:rPr>
                  <a:t>was 0 </a:t>
                </a:r>
                <a:endParaRPr lang="en-US" dirty="0" smtClean="0">
                  <a:solidFill>
                    <a:srgbClr val="FF0000"/>
                  </a:solidFill>
                </a:endParaRPr>
              </a:p>
              <a:p>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83585"/>
                <a:ext cx="6802821" cy="4351338"/>
              </a:xfrm>
              <a:blipFill rotWithShape="0">
                <a:blip r:embed="rId2"/>
                <a:stretch>
                  <a:fillRect l="-1614"/>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1933347060"/>
              </p:ext>
            </p:extLst>
          </p:nvPr>
        </p:nvGraphicFramePr>
        <p:xfrm>
          <a:off x="7394457" y="5158726"/>
          <a:ext cx="4723964" cy="1437490"/>
        </p:xfrm>
        <a:graphic>
          <a:graphicData uri="http://schemas.openxmlformats.org/drawingml/2006/table">
            <a:tbl>
              <a:tblPr firstRow="1" bandRow="1">
                <a:tableStyleId>{912C8C85-51F0-491E-9774-3900AFEF0FD7}</a:tableStyleId>
              </a:tblPr>
              <a:tblGrid>
                <a:gridCol w="1180991"/>
                <a:gridCol w="1180991"/>
                <a:gridCol w="1180991"/>
                <a:gridCol w="1180991"/>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c>
                  <a:txBody>
                    <a:bodyPr/>
                    <a:lstStyle/>
                    <a:p>
                      <a:pPr algn="ctr"/>
                      <a:r>
                        <a:rPr lang="en-US" dirty="0" smtClean="0"/>
                        <a:t>15.360</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c>
                  <a:txBody>
                    <a:bodyPr/>
                    <a:lstStyle/>
                    <a:p>
                      <a:pPr algn="ctr"/>
                      <a:r>
                        <a:rPr lang="en-US" dirty="0" smtClean="0"/>
                        <a:t>17.668</a:t>
                      </a:r>
                      <a:endParaRPr lang="en-US" dirty="0"/>
                    </a:p>
                  </a:txBody>
                  <a:tcPr/>
                </a:tc>
                <a:tc>
                  <a:txBody>
                    <a:bodyPr/>
                    <a:lstStyle/>
                    <a:p>
                      <a:pPr algn="ctr"/>
                      <a:r>
                        <a:rPr lang="en-US" dirty="0" smtClean="0"/>
                        <a:t>&lt; 0.0001</a:t>
                      </a:r>
                      <a:endParaRPr lang="en-US" dirty="0"/>
                    </a:p>
                  </a:txBody>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3057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our Assumption about the Model Correct?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83585"/>
                <a:ext cx="6802821" cy="4351338"/>
              </a:xfrm>
            </p:spPr>
            <p:txBody>
              <a:bodyPr/>
              <a:lstStyle/>
              <a:p>
                <a:endParaRPr lang="en-US" dirty="0" smtClean="0"/>
              </a:p>
              <a:p>
                <a:r>
                  <a:rPr lang="en-US" dirty="0" smtClean="0"/>
                  <a:t>What is the extent to which the model fits the data?</a:t>
                </a:r>
              </a:p>
              <a:p>
                <a:endParaRPr lang="en-US" dirty="0" smtClean="0"/>
              </a:p>
              <a:p>
                <a:r>
                  <a:rPr lang="en-US" dirty="0" smtClean="0"/>
                  <a:t>This can judged using </a:t>
                </a:r>
                <a14:m>
                  <m:oMath xmlns:m="http://schemas.openxmlformats.org/officeDocument/2006/math">
                    <m:sSup>
                      <m:sSupPr>
                        <m:ctrlPr>
                          <a:rPr lang="en-US" i="1" smtClean="0">
                            <a:solidFill>
                              <a:srgbClr val="FF0000"/>
                            </a:solidFill>
                            <a:latin typeface="Cambria Math" charset="0"/>
                          </a:rPr>
                        </m:ctrlPr>
                      </m:sSupPr>
                      <m:e>
                        <m:r>
                          <a:rPr lang="en-US" b="0" i="1" smtClean="0">
                            <a:solidFill>
                              <a:srgbClr val="FF0000"/>
                            </a:solidFill>
                            <a:latin typeface="Cambria Math" charset="0"/>
                          </a:rPr>
                          <m:t>𝑅</m:t>
                        </m:r>
                      </m:e>
                      <m:sup>
                        <m:r>
                          <a:rPr lang="en-US" b="0" i="1" smtClean="0">
                            <a:solidFill>
                              <a:srgbClr val="FF0000"/>
                            </a:solidFill>
                            <a:latin typeface="Cambria Math" charset="0"/>
                          </a:rPr>
                          <m:t>2</m:t>
                        </m:r>
                      </m:sup>
                    </m:sSup>
                    <m:r>
                      <a:rPr lang="en-US" b="0" i="1" smtClean="0">
                        <a:solidFill>
                          <a:srgbClr val="FF0000"/>
                        </a:solidFill>
                        <a:latin typeface="Cambria Math" charset="0"/>
                      </a:rPr>
                      <m:t> </m:t>
                    </m:r>
                    <m:r>
                      <a:rPr lang="en-US" b="0" i="1" smtClean="0">
                        <a:solidFill>
                          <a:srgbClr val="FF0000"/>
                        </a:solidFill>
                        <a:latin typeface="Cambria Math" charset="0"/>
                      </a:rPr>
                      <m:t>𝑠𝑡𝑎𝑡𝑖𝑠𝑡𝑖𝑐𝑠</m:t>
                    </m:r>
                  </m:oMath>
                </a14:m>
                <a:endParaRPr lang="en-US" dirty="0" smtClean="0"/>
              </a:p>
              <a:p>
                <a:endParaRPr lang="en-US" dirty="0"/>
              </a:p>
              <a:p>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83585"/>
                <a:ext cx="6802821" cy="4351338"/>
              </a:xfrm>
              <a:blipFill rotWithShape="0">
                <a:blip r:embed="rId2"/>
                <a:stretch>
                  <a:fillRect l="-1614"/>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34860708"/>
              </p:ext>
            </p:extLst>
          </p:nvPr>
        </p:nvGraphicFramePr>
        <p:xfrm>
          <a:off x="7394457" y="5158726"/>
          <a:ext cx="4723964" cy="1437490"/>
        </p:xfrm>
        <a:graphic>
          <a:graphicData uri="http://schemas.openxmlformats.org/drawingml/2006/table">
            <a:tbl>
              <a:tblPr firstRow="1" bandRow="1">
                <a:tableStyleId>{912C8C85-51F0-491E-9774-3900AFEF0FD7}</a:tableStyleId>
              </a:tblPr>
              <a:tblGrid>
                <a:gridCol w="1180991"/>
                <a:gridCol w="1180991"/>
                <a:gridCol w="1180991"/>
                <a:gridCol w="1180991"/>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c>
                  <a:txBody>
                    <a:bodyPr/>
                    <a:lstStyle/>
                    <a:p>
                      <a:pPr algn="ctr"/>
                      <a:r>
                        <a:rPr lang="en-US" dirty="0" smtClean="0"/>
                        <a:t>15.360</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c>
                  <a:txBody>
                    <a:bodyPr/>
                    <a:lstStyle/>
                    <a:p>
                      <a:pPr algn="ctr"/>
                      <a:r>
                        <a:rPr lang="en-US" dirty="0" smtClean="0"/>
                        <a:t>17.668</a:t>
                      </a:r>
                      <a:endParaRPr lang="en-US" dirty="0"/>
                    </a:p>
                  </a:txBody>
                  <a:tcPr/>
                </a:tc>
                <a:tc>
                  <a:txBody>
                    <a:bodyPr/>
                    <a:lstStyle/>
                    <a:p>
                      <a:pPr algn="ctr"/>
                      <a:r>
                        <a:rPr lang="en-US" dirty="0" smtClean="0"/>
                        <a:t>&lt; 0.0001</a:t>
                      </a:r>
                      <a:endParaRPr lang="en-US" dirty="0"/>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824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14:m>
                  <m:oMathPara xmlns:m="http://schemas.openxmlformats.org/officeDocument/2006/math">
                    <m:oMathParaPr>
                      <m:jc m:val="left"/>
                    </m:oMathParaPr>
                    <m:oMath xmlns:m="http://schemas.openxmlformats.org/officeDocument/2006/math">
                      <m:sSup>
                        <m:sSupPr>
                          <m:ctrlPr>
                            <a:rPr lang="en-US" sz="4800" i="1">
                              <a:solidFill>
                                <a:srgbClr val="FF0000"/>
                              </a:solidFill>
                              <a:latin typeface="Cambria Math" charset="0"/>
                            </a:rPr>
                          </m:ctrlPr>
                        </m:sSupPr>
                        <m:e>
                          <m:r>
                            <a:rPr lang="en-US" sz="4800" i="1">
                              <a:solidFill>
                                <a:srgbClr val="FF0000"/>
                              </a:solidFill>
                              <a:latin typeface="Cambria Math" charset="0"/>
                            </a:rPr>
                            <m:t>𝑅</m:t>
                          </m:r>
                        </m:e>
                        <m:sup>
                          <m:r>
                            <a:rPr lang="en-US" sz="4800" i="1">
                              <a:solidFill>
                                <a:srgbClr val="FF0000"/>
                              </a:solidFill>
                              <a:latin typeface="Cambria Math" charset="0"/>
                            </a:rPr>
                            <m:t>2</m:t>
                          </m:r>
                        </m:sup>
                      </m:sSup>
                    </m:oMath>
                  </m:oMathPara>
                </a14:m>
                <a:endParaRPr lang="en-US" sz="4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en-US">
                    <a:noFill/>
                  </a:rPr>
                  <a:t> </a:t>
                </a:r>
              </a:p>
            </p:txBody>
          </p:sp>
        </mc:Fallback>
      </mc:AlternateContent>
      <p:sp>
        <p:nvSpPr>
          <p:cNvPr id="4" name="Rectangle 3"/>
          <p:cNvSpPr/>
          <p:nvPr/>
        </p:nvSpPr>
        <p:spPr>
          <a:xfrm>
            <a:off x="1997765" y="2233575"/>
            <a:ext cx="10048461" cy="2062103"/>
          </a:xfrm>
          <a:prstGeom prst="rect">
            <a:avLst/>
          </a:prstGeom>
        </p:spPr>
        <p:txBody>
          <a:bodyPr wrap="square">
            <a:spAutoFit/>
          </a:bodyPr>
          <a:lstStyle/>
          <a:p>
            <a:r>
              <a:rPr lang="en-US" sz="3200" dirty="0" smtClean="0">
                <a:solidFill>
                  <a:srgbClr val="262626"/>
                </a:solidFill>
                <a:latin typeface="Calibri" charset="0"/>
                <a:ea typeface="Calibri" charset="0"/>
                <a:cs typeface="Calibri" charset="0"/>
              </a:rPr>
              <a:t>R-squared: how much do we gain by using the </a:t>
            </a:r>
            <a:r>
              <a:rPr lang="en-US" sz="3200" i="1" dirty="0" smtClean="0">
                <a:solidFill>
                  <a:srgbClr val="00B050"/>
                </a:solidFill>
                <a:latin typeface="Calibri" charset="0"/>
                <a:ea typeface="Calibri" charset="0"/>
                <a:cs typeface="Calibri" charset="0"/>
              </a:rPr>
              <a:t>learned models</a:t>
            </a:r>
            <a:r>
              <a:rPr lang="en-US" sz="3200" dirty="0" smtClean="0">
                <a:solidFill>
                  <a:srgbClr val="262626"/>
                </a:solidFill>
                <a:latin typeface="Calibri" charset="0"/>
                <a:ea typeface="Calibri" charset="0"/>
                <a:cs typeface="Calibri" charset="0"/>
              </a:rPr>
              <a:t> instead of using the </a:t>
            </a:r>
            <a:r>
              <a:rPr lang="en-US" sz="3200" dirty="0" smtClean="0">
                <a:solidFill>
                  <a:srgbClr val="FF0000"/>
                </a:solidFill>
                <a:latin typeface="Calibri" charset="0"/>
                <a:ea typeface="Calibri" charset="0"/>
                <a:cs typeface="Calibri" charset="0"/>
              </a:rPr>
              <a:t>mean</a:t>
            </a:r>
            <a:r>
              <a:rPr lang="en-US" sz="3200" dirty="0" smtClean="0">
                <a:solidFill>
                  <a:srgbClr val="262626"/>
                </a:solidFill>
                <a:latin typeface="Calibri" charset="0"/>
                <a:ea typeface="Calibri" charset="0"/>
                <a:cs typeface="Calibri" charset="0"/>
              </a:rPr>
              <a:t> </a:t>
            </a:r>
            <a:r>
              <a:rPr lang="en-US" sz="3200" dirty="0" smtClean="0">
                <a:solidFill>
                  <a:srgbClr val="0432FF"/>
                </a:solidFill>
                <a:latin typeface="Calibri" charset="0"/>
                <a:ea typeface="Calibri" charset="0"/>
                <a:cs typeface="Calibri" charset="0"/>
              </a:rPr>
              <a:t>as the model (</a:t>
            </a:r>
            <a:r>
              <a:rPr lang="en-US" sz="3200" dirty="0" smtClean="0">
                <a:solidFill>
                  <a:srgbClr val="FF0000"/>
                </a:solidFill>
                <a:latin typeface="Calibri" charset="0"/>
                <a:ea typeface="Calibri" charset="0"/>
                <a:cs typeface="Calibri" charset="0"/>
              </a:rPr>
              <a:t>no independent variables</a:t>
            </a:r>
            <a:r>
              <a:rPr lang="en-US" sz="3200" dirty="0" smtClean="0">
                <a:solidFill>
                  <a:srgbClr val="0432FF"/>
                </a:solidFill>
                <a:latin typeface="Calibri" charset="0"/>
                <a:ea typeface="Calibri" charset="0"/>
                <a:cs typeface="Calibri" charset="0"/>
              </a:rPr>
              <a:t>) </a:t>
            </a:r>
            <a:endParaRPr lang="en-US" sz="3200" dirty="0">
              <a:solidFill>
                <a:srgbClr val="0432FF"/>
              </a:solidFill>
              <a:latin typeface="Calibri" charset="0"/>
              <a:ea typeface="Calibri" charset="0"/>
              <a:cs typeface="Calibri" charset="0"/>
            </a:endParaRPr>
          </a:p>
          <a:p>
            <a:endParaRPr lang="en-US" sz="3200" dirty="0" smtClean="0">
              <a:solidFill>
                <a:srgbClr val="262626"/>
              </a:solidFill>
              <a:latin typeface="Calibri" charset="0"/>
              <a:ea typeface="Calibri" charset="0"/>
              <a:cs typeface="Calibri" charset="0"/>
            </a:endParaRPr>
          </a:p>
        </p:txBody>
      </p:sp>
      <p:sp>
        <p:nvSpPr>
          <p:cNvPr id="5" name="Rectangle 4"/>
          <p:cNvSpPr/>
          <p:nvPr/>
        </p:nvSpPr>
        <p:spPr>
          <a:xfrm>
            <a:off x="1930033" y="2199709"/>
            <a:ext cx="9223637" cy="160352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019181" y="5605691"/>
            <a:ext cx="4800600" cy="1066800"/>
          </a:xfrm>
          <a:prstGeom prst="rect">
            <a:avLst/>
          </a:prstGeom>
        </p:spPr>
      </p:pic>
      <p:pic>
        <p:nvPicPr>
          <p:cNvPr id="8" name="Picture 7"/>
          <p:cNvPicPr>
            <a:picLocks noChangeAspect="1"/>
          </p:cNvPicPr>
          <p:nvPr/>
        </p:nvPicPr>
        <p:blipFill>
          <a:blip r:embed="rId4"/>
          <a:stretch>
            <a:fillRect/>
          </a:stretch>
        </p:blipFill>
        <p:spPr>
          <a:xfrm>
            <a:off x="7178570" y="3981651"/>
            <a:ext cx="3975100" cy="1422400"/>
          </a:xfrm>
          <a:prstGeom prst="rect">
            <a:avLst/>
          </a:prstGeom>
        </p:spPr>
      </p:pic>
      <p:pic>
        <p:nvPicPr>
          <p:cNvPr id="9" name="Picture 8"/>
          <p:cNvPicPr>
            <a:picLocks noChangeAspect="1"/>
          </p:cNvPicPr>
          <p:nvPr/>
        </p:nvPicPr>
        <p:blipFill>
          <a:blip r:embed="rId5"/>
          <a:stretch>
            <a:fillRect/>
          </a:stretch>
        </p:blipFill>
        <p:spPr>
          <a:xfrm>
            <a:off x="2268698" y="4183291"/>
            <a:ext cx="2857500" cy="609600"/>
          </a:xfrm>
          <a:prstGeom prst="rect">
            <a:avLst/>
          </a:prstGeom>
        </p:spPr>
      </p:pic>
    </p:spTree>
    <p:extLst>
      <p:ext uri="{BB962C8B-B14F-4D97-AF65-F5344CB8AC3E}">
        <p14:creationId xmlns:p14="http://schemas.microsoft.com/office/powerpoint/2010/main" val="71998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83585"/>
                <a:ext cx="6802821" cy="4351338"/>
              </a:xfrm>
            </p:spPr>
            <p:txBody>
              <a:bodyPr/>
              <a:lstStyle/>
              <a:p>
                <a14:m>
                  <m:oMath xmlns:m="http://schemas.openxmlformats.org/officeDocument/2006/math">
                    <m:sSup>
                      <m:sSupPr>
                        <m:ctrlPr>
                          <a:rPr lang="en-US" i="1" smtClean="0">
                            <a:solidFill>
                              <a:srgbClr val="FF0000"/>
                            </a:solidFill>
                            <a:latin typeface="Cambria Math" charset="0"/>
                          </a:rPr>
                        </m:ctrlPr>
                      </m:sSupPr>
                      <m:e>
                        <m:r>
                          <a:rPr lang="en-US" b="0" i="1" smtClean="0">
                            <a:solidFill>
                              <a:srgbClr val="FF0000"/>
                            </a:solidFill>
                            <a:latin typeface="Cambria Math" charset="0"/>
                          </a:rPr>
                          <m:t>𝑅</m:t>
                        </m:r>
                      </m:e>
                      <m:sup>
                        <m:r>
                          <a:rPr lang="en-US" b="0" i="1" smtClean="0">
                            <a:solidFill>
                              <a:srgbClr val="FF0000"/>
                            </a:solidFill>
                            <a:latin typeface="Cambria Math" charset="0"/>
                          </a:rPr>
                          <m:t>2</m:t>
                        </m:r>
                      </m:sup>
                    </m:sSup>
                    <m:r>
                      <a:rPr lang="en-US" b="0" i="1" smtClean="0">
                        <a:solidFill>
                          <a:srgbClr val="FF0000"/>
                        </a:solidFill>
                        <a:latin typeface="Cambria Math" charset="0"/>
                      </a:rPr>
                      <m:t> </m:t>
                    </m:r>
                    <m:r>
                      <a:rPr lang="en-US" b="0" i="1" smtClean="0">
                        <a:solidFill>
                          <a:srgbClr val="FF0000"/>
                        </a:solidFill>
                        <a:latin typeface="Cambria Math" charset="0"/>
                      </a:rPr>
                      <m:t>𝑠𝑡𝑎𝑡𝑖𝑠𝑡𝑖𝑐𝑠</m:t>
                    </m:r>
                  </m:oMath>
                </a14:m>
                <a:endParaRPr lang="en-US" dirty="0" smtClean="0"/>
              </a:p>
              <a:p>
                <a:endParaRPr lang="en-US" dirty="0"/>
              </a:p>
              <a:p>
                <a:r>
                  <a:rPr lang="en-US" dirty="0" smtClean="0"/>
                  <a:t>In this case, it is </a:t>
                </a:r>
                <a:r>
                  <a:rPr lang="en-US" dirty="0" smtClean="0">
                    <a:solidFill>
                      <a:srgbClr val="FF0000"/>
                    </a:solidFill>
                  </a:rPr>
                  <a:t>0.612</a:t>
                </a:r>
              </a:p>
              <a:p>
                <a:endParaRPr lang="en-US" dirty="0" smtClean="0"/>
              </a:p>
              <a:p>
                <a:endParaRPr lang="en-US" dirty="0"/>
              </a:p>
              <a:p>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83585"/>
                <a:ext cx="6802821" cy="4351338"/>
              </a:xfrm>
              <a:blipFill rotWithShape="0">
                <a:blip r:embed="rId3"/>
                <a:stretch>
                  <a:fillRect l="-1614"/>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09308122"/>
              </p:ext>
            </p:extLst>
          </p:nvPr>
        </p:nvGraphicFramePr>
        <p:xfrm>
          <a:off x="6432329" y="5158726"/>
          <a:ext cx="5686092" cy="1163170"/>
        </p:xfrm>
        <a:graphic>
          <a:graphicData uri="http://schemas.openxmlformats.org/drawingml/2006/table">
            <a:tbl>
              <a:tblPr firstRow="1" bandRow="1">
                <a:tableStyleId>{912C8C85-51F0-491E-9774-3900AFEF0FD7}</a:tableStyleId>
              </a:tblPr>
              <a:tblGrid>
                <a:gridCol w="1421523"/>
                <a:gridCol w="1421523"/>
                <a:gridCol w="1421523"/>
                <a:gridCol w="1421523"/>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7.0326</a:t>
                      </a:r>
                      <a:endParaRPr lang="en-US" dirty="0"/>
                    </a:p>
                  </a:txBody>
                  <a:tcPr/>
                </a:tc>
                <a:tc>
                  <a:txBody>
                    <a:bodyPr/>
                    <a:lstStyle/>
                    <a:p>
                      <a:pPr algn="ctr"/>
                      <a:r>
                        <a:rPr lang="en-US" dirty="0" smtClean="0"/>
                        <a:t>15.360</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0.475</a:t>
                      </a:r>
                      <a:endParaRPr lang="en-US" dirty="0"/>
                    </a:p>
                  </a:txBody>
                  <a:tcPr/>
                </a:tc>
                <a:tc>
                  <a:txBody>
                    <a:bodyPr/>
                    <a:lstStyle/>
                    <a:p>
                      <a:pPr algn="ctr"/>
                      <a:r>
                        <a:rPr lang="en-US" dirty="0" smtClean="0"/>
                        <a:t>17.668</a:t>
                      </a:r>
                      <a:endParaRPr lang="en-US" dirty="0"/>
                    </a:p>
                  </a:txBody>
                  <a:tcPr/>
                </a:tc>
                <a:tc>
                  <a:txBody>
                    <a:bodyPr/>
                    <a:lstStyle/>
                    <a:p>
                      <a:pPr algn="ctr"/>
                      <a:r>
                        <a:rPr lang="en-US" dirty="0" smtClean="0"/>
                        <a:t>&lt; 0.0001</a:t>
                      </a:r>
                      <a:endParaRPr lang="en-US" dirty="0"/>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812989" y="3840665"/>
                <a:ext cx="341798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0</m:t>
                          </m:r>
                        </m:sub>
                      </m:sSub>
                      <m:r>
                        <a:rPr lang="en-US" sz="3200" b="0" i="1" smtClean="0">
                          <a:solidFill>
                            <a:srgbClr val="FF0000"/>
                          </a:solidFill>
                          <a:latin typeface="Cambria Math" charset="0"/>
                          <a:ea typeface="Cambria Math" charset="0"/>
                          <a:cs typeface="Cambria Math" charset="0"/>
                        </a:rPr>
                        <m:t>+</m:t>
                      </m:r>
                      <m:sSub>
                        <m:sSubPr>
                          <m:ctrlPr>
                            <a:rPr lang="en-US" sz="3200" b="0" i="1" smtClean="0">
                              <a:solidFill>
                                <a:srgbClr val="FF0000"/>
                              </a:solidFill>
                              <a:latin typeface="Cambria Math" charset="0"/>
                              <a:ea typeface="Cambria Math" charset="0"/>
                              <a:cs typeface="Cambria Math" charset="0"/>
                            </a:rPr>
                          </m:ctrlPr>
                        </m:sSubPr>
                        <m:e>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𝛽</m:t>
                              </m:r>
                            </m:e>
                          </m:acc>
                        </m:e>
                        <m:sub>
                          <m:r>
                            <a:rPr lang="en-US" sz="3200" b="0" i="1" smtClean="0">
                              <a:solidFill>
                                <a:srgbClr val="FF0000"/>
                              </a:solidFill>
                              <a:latin typeface="Cambria Math" charset="0"/>
                              <a:ea typeface="Cambria Math" charset="0"/>
                              <a:cs typeface="Cambria Math" charset="0"/>
                            </a:rPr>
                            <m:t>1</m:t>
                          </m:r>
                        </m:sub>
                      </m:sSub>
                      <m:r>
                        <a:rPr lang="en-US" sz="3200" b="0" i="1" smtClean="0">
                          <a:solidFill>
                            <a:srgbClr val="FF0000"/>
                          </a:solidFill>
                          <a:latin typeface="Cambria Math" charset="0"/>
                          <a:ea typeface="Cambria Math" charset="0"/>
                          <a:cs typeface="Cambria Math" charset="0"/>
                        </a:rPr>
                        <m:t>𝑇𝑉</m:t>
                      </m:r>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12989" y="3840665"/>
                <a:ext cx="3417987" cy="51924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3472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(1)</a:t>
            </a:r>
            <a:endParaRPr lang="en-US" dirty="0"/>
          </a:p>
        </p:txBody>
      </p:sp>
      <p:sp>
        <p:nvSpPr>
          <p:cNvPr id="3" name="Content Placeholder 2"/>
          <p:cNvSpPr>
            <a:spLocks noGrp="1"/>
          </p:cNvSpPr>
          <p:nvPr>
            <p:ph idx="1"/>
          </p:nvPr>
        </p:nvSpPr>
        <p:spPr/>
        <p:txBody>
          <a:bodyPr/>
          <a:lstStyle/>
          <a:p>
            <a:r>
              <a:rPr lang="en-US" dirty="0"/>
              <a:t>Simple linear regression is a useful approach for predicting a response on the basis of a single predictor variable. </a:t>
            </a:r>
            <a:endParaRPr lang="en-US" dirty="0" smtClean="0"/>
          </a:p>
          <a:p>
            <a:endParaRPr lang="en-US" dirty="0"/>
          </a:p>
          <a:p>
            <a:r>
              <a:rPr lang="en-US" dirty="0" smtClean="0"/>
              <a:t>However</a:t>
            </a:r>
            <a:r>
              <a:rPr lang="en-US" dirty="0"/>
              <a:t>, in practice we often have more than one </a:t>
            </a:r>
            <a:r>
              <a:rPr lang="en-US" dirty="0" smtClean="0"/>
              <a:t>predictor</a:t>
            </a:r>
          </a:p>
          <a:p>
            <a:endParaRPr lang="en-US" dirty="0" smtClean="0"/>
          </a:p>
          <a:p>
            <a:pPr lvl="1"/>
            <a:r>
              <a:rPr lang="en-US" dirty="0" smtClean="0">
                <a:solidFill>
                  <a:srgbClr val="FF0000"/>
                </a:solidFill>
              </a:rPr>
              <a:t>Sales</a:t>
            </a:r>
            <a:r>
              <a:rPr lang="en-US" dirty="0" smtClean="0"/>
              <a:t> (</a:t>
            </a:r>
            <a:r>
              <a:rPr lang="en-US" dirty="0" smtClean="0">
                <a:solidFill>
                  <a:srgbClr val="0432FF"/>
                </a:solidFill>
              </a:rPr>
              <a:t>TV, Radio, Newspaper</a:t>
            </a:r>
            <a:r>
              <a:rPr lang="en-US" dirty="0" smtClean="0"/>
              <a:t>)</a:t>
            </a:r>
          </a:p>
          <a:p>
            <a:pPr lvl="1"/>
            <a:r>
              <a:rPr lang="en-US" dirty="0" smtClean="0">
                <a:solidFill>
                  <a:srgbClr val="FF0000"/>
                </a:solidFill>
              </a:rPr>
              <a:t>Income</a:t>
            </a:r>
            <a:r>
              <a:rPr lang="en-US" dirty="0" smtClean="0"/>
              <a:t> (</a:t>
            </a:r>
            <a:r>
              <a:rPr lang="en-US" dirty="0" smtClean="0">
                <a:solidFill>
                  <a:srgbClr val="0432FF"/>
                </a:solidFill>
              </a:rPr>
              <a:t>Years of education, Years of experience, Age, Gender</a:t>
            </a:r>
            <a:r>
              <a:rPr lang="en-US" dirty="0" smtClean="0"/>
              <a:t>)</a:t>
            </a:r>
            <a:endParaRPr lang="en-US" dirty="0"/>
          </a:p>
          <a:p>
            <a:endParaRPr lang="en-US" dirty="0"/>
          </a:p>
        </p:txBody>
      </p:sp>
    </p:spTree>
    <p:extLst>
      <p:ext uri="{BB962C8B-B14F-4D97-AF65-F5344CB8AC3E}">
        <p14:creationId xmlns:p14="http://schemas.microsoft.com/office/powerpoint/2010/main" val="671853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Options</a:t>
                </a:r>
              </a:p>
              <a:p>
                <a:endParaRPr lang="en-US" dirty="0" smtClean="0"/>
              </a:p>
              <a:p>
                <a:pPr marL="914400" lvl="1" indent="-457200">
                  <a:buFont typeface="+mj-lt"/>
                  <a:buAutoNum type="arabicPeriod"/>
                </a:pPr>
                <a:r>
                  <a:rPr lang="en-US" dirty="0" smtClean="0"/>
                  <a:t>Fit </a:t>
                </a:r>
                <a14:m>
                  <m:oMath xmlns:m="http://schemas.openxmlformats.org/officeDocument/2006/math">
                    <m:r>
                      <a:rPr lang="en-US" i="1" dirty="0" smtClean="0">
                        <a:solidFill>
                          <a:srgbClr val="0432FF"/>
                        </a:solidFill>
                        <a:latin typeface="Cambria Math" charset="0"/>
                      </a:rPr>
                      <m:t>𝑝</m:t>
                    </m:r>
                  </m:oMath>
                </a14:m>
                <a:r>
                  <a:rPr lang="en-US" dirty="0" smtClean="0"/>
                  <a:t> separate linear regressions (where </a:t>
                </a:r>
                <a14:m>
                  <m:oMath xmlns:m="http://schemas.openxmlformats.org/officeDocument/2006/math">
                    <m:r>
                      <a:rPr lang="en-US" i="1" dirty="0" smtClean="0">
                        <a:solidFill>
                          <a:srgbClr val="0432FF"/>
                        </a:solidFill>
                        <a:latin typeface="Cambria Math" charset="0"/>
                      </a:rPr>
                      <m:t>𝑝</m:t>
                    </m:r>
                  </m:oMath>
                </a14:m>
                <a:r>
                  <a:rPr lang="en-US" dirty="0" smtClean="0"/>
                  <a:t> is the number of predictors)</a:t>
                </a:r>
              </a:p>
              <a:p>
                <a:pPr marL="914400" lvl="1" indent="-457200">
                  <a:buFont typeface="+mj-lt"/>
                  <a:buAutoNum type="arabicPeriod"/>
                </a:pPr>
                <a:endParaRPr lang="en-US" dirty="0"/>
              </a:p>
              <a:p>
                <a:pPr marL="914400" lvl="1" indent="-457200">
                  <a:buFont typeface="+mj-lt"/>
                  <a:buAutoNum type="arabicPeriod"/>
                </a:pPr>
                <a:r>
                  <a:rPr lang="en-US" dirty="0" smtClean="0"/>
                  <a:t>Extend </a:t>
                </a:r>
                <a:r>
                  <a:rPr lang="en-US" dirty="0"/>
                  <a:t>the simple linear regression </a:t>
                </a:r>
                <a:r>
                  <a:rPr lang="en-US" dirty="0" smtClean="0"/>
                  <a:t>model, so </a:t>
                </a:r>
                <a:r>
                  <a:rPr lang="en-US" dirty="0"/>
                  <a:t>that it can directly accommodate multiple predictors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6697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46646"/>
                <a:ext cx="10515600" cy="4351338"/>
              </a:xfrm>
            </p:spPr>
            <p:txBody>
              <a:bodyPr/>
              <a:lstStyle/>
              <a:p>
                <a:r>
                  <a:rPr lang="en-US" dirty="0" smtClean="0"/>
                  <a:t>Options</a:t>
                </a:r>
              </a:p>
              <a:p>
                <a:endParaRPr lang="en-US" dirty="0" smtClean="0"/>
              </a:p>
              <a:p>
                <a:pPr marL="914400" lvl="1" indent="-457200">
                  <a:buFont typeface="+mj-lt"/>
                  <a:buAutoNum type="arabicPeriod"/>
                </a:pPr>
                <a:r>
                  <a:rPr lang="en-US" dirty="0" smtClean="0">
                    <a:solidFill>
                      <a:schemeClr val="bg1">
                        <a:lumMod val="95000"/>
                      </a:schemeClr>
                    </a:solidFill>
                  </a:rPr>
                  <a:t>Fit </a:t>
                </a:r>
                <a14:m>
                  <m:oMath xmlns:m="http://schemas.openxmlformats.org/officeDocument/2006/math">
                    <m:r>
                      <a:rPr lang="en-US" i="1" dirty="0" smtClean="0">
                        <a:solidFill>
                          <a:schemeClr val="bg1">
                            <a:lumMod val="95000"/>
                          </a:schemeClr>
                        </a:solidFill>
                        <a:latin typeface="Cambria Math" charset="0"/>
                      </a:rPr>
                      <m:t>𝑝</m:t>
                    </m:r>
                  </m:oMath>
                </a14:m>
                <a:r>
                  <a:rPr lang="en-US" dirty="0" smtClean="0">
                    <a:solidFill>
                      <a:schemeClr val="bg1">
                        <a:lumMod val="95000"/>
                      </a:schemeClr>
                    </a:solidFill>
                  </a:rPr>
                  <a:t> separate linear regressions (where </a:t>
                </a:r>
                <a14:m>
                  <m:oMath xmlns:m="http://schemas.openxmlformats.org/officeDocument/2006/math">
                    <m:r>
                      <a:rPr lang="en-US" i="1" dirty="0" smtClean="0">
                        <a:solidFill>
                          <a:schemeClr val="bg1">
                            <a:lumMod val="95000"/>
                          </a:schemeClr>
                        </a:solidFill>
                        <a:latin typeface="Cambria Math" charset="0"/>
                      </a:rPr>
                      <m:t>𝑝</m:t>
                    </m:r>
                  </m:oMath>
                </a14:m>
                <a:r>
                  <a:rPr lang="en-US" dirty="0" smtClean="0">
                    <a:solidFill>
                      <a:schemeClr val="bg1">
                        <a:lumMod val="95000"/>
                      </a:schemeClr>
                    </a:solidFill>
                  </a:rPr>
                  <a:t> is the number of predictors)</a:t>
                </a:r>
              </a:p>
              <a:p>
                <a:pPr marL="914400" lvl="1" indent="-457200">
                  <a:buFont typeface="+mj-lt"/>
                  <a:buAutoNum type="arabicPeriod"/>
                </a:pPr>
                <a:endParaRPr lang="en-US" dirty="0"/>
              </a:p>
              <a:p>
                <a:pPr marL="914400" lvl="1" indent="-457200">
                  <a:buFont typeface="+mj-lt"/>
                  <a:buAutoNum type="arabicPeriod"/>
                </a:pPr>
                <a:r>
                  <a:rPr lang="en-US" dirty="0" smtClean="0"/>
                  <a:t>Extend </a:t>
                </a:r>
                <a:r>
                  <a:rPr lang="en-US" dirty="0"/>
                  <a:t>the simple linear regression </a:t>
                </a:r>
                <a:r>
                  <a:rPr lang="en-US" dirty="0" smtClean="0"/>
                  <a:t>model, so </a:t>
                </a:r>
                <a:r>
                  <a:rPr lang="en-US" dirty="0"/>
                  <a:t>that it can directly accommodate multiple predictors </a:t>
                </a:r>
                <a:endParaRPr lang="en-US" dirty="0" smtClean="0"/>
              </a:p>
              <a:p>
                <a:pPr marL="914400" lvl="1" indent="-457200">
                  <a:buFont typeface="+mj-lt"/>
                  <a:buAutoNum type="arabicPeriod"/>
                </a:pPr>
                <a:endParaRPr lang="en-US" dirty="0" smtClean="0"/>
              </a:p>
              <a:p>
                <a:pPr marL="914400" lvl="1" indent="-457200">
                  <a:buFont typeface="+mj-lt"/>
                  <a:buAutoNum type="arabicPeriod"/>
                </a:pP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46646"/>
                <a:ext cx="10515600" cy="4351338"/>
              </a:xfrm>
              <a:blipFill rotWithShape="0">
                <a:blip r:embed="rId2"/>
                <a:stretch>
                  <a:fillRect l="-1043" t="-238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852245" y="4995042"/>
            <a:ext cx="6172200" cy="609600"/>
          </a:xfrm>
          <a:prstGeom prst="rect">
            <a:avLst/>
          </a:prstGeom>
        </p:spPr>
      </p:pic>
    </p:spTree>
    <p:extLst>
      <p:ext uri="{BB962C8B-B14F-4D97-AF65-F5344CB8AC3E}">
        <p14:creationId xmlns:p14="http://schemas.microsoft.com/office/powerpoint/2010/main" val="470738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46646"/>
                <a:ext cx="10515600" cy="4351338"/>
              </a:xfrm>
            </p:spPr>
            <p:txBody>
              <a:bodyPr>
                <a:normAutofit lnSpcReduction="10000"/>
              </a:bodyPr>
              <a:lstStyle/>
              <a:p>
                <a:r>
                  <a:rPr lang="en-US" dirty="0" smtClean="0"/>
                  <a:t>For </a:t>
                </a:r>
                <a14:m>
                  <m:oMath xmlns:m="http://schemas.openxmlformats.org/officeDocument/2006/math">
                    <m:r>
                      <a:rPr lang="en-US" i="1" dirty="0" smtClean="0">
                        <a:solidFill>
                          <a:srgbClr val="0432FF"/>
                        </a:solidFill>
                        <a:latin typeface="Cambria Math" charset="0"/>
                      </a:rPr>
                      <m:t>𝑝</m:t>
                    </m:r>
                  </m:oMath>
                </a14:m>
                <a:r>
                  <a:rPr lang="en-US" dirty="0" smtClean="0"/>
                  <a:t> predictors,</a:t>
                </a:r>
              </a:p>
              <a:p>
                <a:endParaRPr lang="en-US" dirty="0"/>
              </a:p>
              <a:p>
                <a:endParaRPr lang="en-US" dirty="0" smtClean="0"/>
              </a:p>
              <a:p>
                <a:r>
                  <a:rPr lang="en-US" dirty="0" smtClean="0"/>
                  <a:t>The </a:t>
                </a:r>
                <a:r>
                  <a:rPr lang="en-US" dirty="0"/>
                  <a:t>parameters are estimated using the same least squares approach that we saw in the context of simple linear regression </a:t>
                </a:r>
                <a:endParaRPr lang="en-US" dirty="0" smtClean="0"/>
              </a:p>
              <a:p>
                <a:endParaRPr lang="en-US" dirty="0"/>
              </a:p>
              <a:p>
                <a:endParaRPr lang="en-US" dirty="0" smtClean="0"/>
              </a:p>
              <a:p>
                <a:endParaRPr lang="en-US" dirty="0"/>
              </a:p>
              <a:p>
                <a:r>
                  <a:rPr lang="en-US" dirty="0" smtClean="0"/>
                  <a:t>The coefficients can be calculated using statistical packages </a:t>
                </a:r>
              </a:p>
              <a:p>
                <a:pPr marL="914400" lvl="1" indent="-457200">
                  <a:buFont typeface="+mj-lt"/>
                  <a:buAutoNum type="arabicPeriod"/>
                </a:pP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46646"/>
                <a:ext cx="10515600" cy="4351338"/>
              </a:xfrm>
              <a:blipFill rotWithShape="0">
                <a:blip r:embed="rId2"/>
                <a:stretch>
                  <a:fillRect l="-1043" t="-3221" r="-928"/>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3498850" y="2410805"/>
            <a:ext cx="5194300" cy="647700"/>
          </a:xfrm>
          <a:prstGeom prst="rect">
            <a:avLst/>
          </a:prstGeom>
        </p:spPr>
      </p:pic>
      <p:grpSp>
        <p:nvGrpSpPr>
          <p:cNvPr id="7" name="Group 6"/>
          <p:cNvGrpSpPr/>
          <p:nvPr/>
        </p:nvGrpSpPr>
        <p:grpSpPr>
          <a:xfrm>
            <a:off x="2690816" y="4130675"/>
            <a:ext cx="6145213" cy="1282700"/>
            <a:chOff x="2547937" y="4130675"/>
            <a:chExt cx="6145213" cy="1282700"/>
          </a:xfrm>
        </p:grpSpPr>
        <p:pic>
          <p:nvPicPr>
            <p:cNvPr id="4" name="Picture 3"/>
            <p:cNvPicPr>
              <a:picLocks noChangeAspect="1"/>
            </p:cNvPicPr>
            <p:nvPr/>
          </p:nvPicPr>
          <p:blipFill>
            <a:blip r:embed="rId4"/>
            <a:stretch>
              <a:fillRect/>
            </a:stretch>
          </p:blipFill>
          <p:spPr>
            <a:xfrm>
              <a:off x="3879850" y="4130675"/>
              <a:ext cx="4813300" cy="1282700"/>
            </a:xfrm>
            <a:prstGeom prst="rect">
              <a:avLst/>
            </a:prstGeom>
          </p:spPr>
        </p:pic>
        <p:pic>
          <p:nvPicPr>
            <p:cNvPr id="5" name="Picture 4"/>
            <p:cNvPicPr>
              <a:picLocks noChangeAspect="1"/>
            </p:cNvPicPr>
            <p:nvPr/>
          </p:nvPicPr>
          <p:blipFill>
            <a:blip r:embed="rId5"/>
            <a:stretch>
              <a:fillRect/>
            </a:stretch>
          </p:blipFill>
          <p:spPr>
            <a:xfrm>
              <a:off x="2547937" y="4240894"/>
              <a:ext cx="1524000" cy="774700"/>
            </a:xfrm>
            <a:prstGeom prst="rect">
              <a:avLst/>
            </a:prstGeom>
          </p:spPr>
        </p:pic>
      </p:grpSp>
    </p:spTree>
    <p:extLst>
      <p:ext uri="{BB962C8B-B14F-4D97-AF65-F5344CB8AC3E}">
        <p14:creationId xmlns:p14="http://schemas.microsoft.com/office/powerpoint/2010/main" val="121258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Start with this Example</a:t>
            </a:r>
            <a:endParaRPr lang="en-US" dirty="0"/>
          </a:p>
        </p:txBody>
      </p:sp>
      <p:sp>
        <p:nvSpPr>
          <p:cNvPr id="3" name="Rectangle 2"/>
          <p:cNvSpPr/>
          <p:nvPr/>
        </p:nvSpPr>
        <p:spPr>
          <a:xfrm>
            <a:off x="7850314" y="1821902"/>
            <a:ext cx="4036886" cy="3385542"/>
          </a:xfrm>
          <a:prstGeom prst="rect">
            <a:avLst/>
          </a:prstGeom>
        </p:spPr>
        <p:txBody>
          <a:bodyPr wrap="square">
            <a:spAutoFit/>
          </a:bodyPr>
          <a:lstStyle/>
          <a:p>
            <a:r>
              <a:rPr lang="en-US" sz="2800" dirty="0"/>
              <a:t>Advertising data: </a:t>
            </a:r>
          </a:p>
          <a:p>
            <a:endParaRPr lang="en-US" dirty="0"/>
          </a:p>
          <a:p>
            <a:r>
              <a:rPr lang="en-US" sz="2400" dirty="0">
                <a:solidFill>
                  <a:srgbClr val="FF0000"/>
                </a:solidFill>
              </a:rPr>
              <a:t>Response </a:t>
            </a:r>
            <a:r>
              <a:rPr lang="en-US" sz="2400" dirty="0"/>
              <a:t>(</a:t>
            </a:r>
            <a:r>
              <a:rPr lang="en-US" sz="2400" dirty="0">
                <a:solidFill>
                  <a:srgbClr val="FF0000"/>
                </a:solidFill>
              </a:rPr>
              <a:t>sales</a:t>
            </a:r>
            <a:r>
              <a:rPr lang="en-US" sz="2400" dirty="0" smtClean="0"/>
              <a:t>): in thousands of units sold </a:t>
            </a:r>
          </a:p>
          <a:p>
            <a:endParaRPr lang="en-US" sz="2400" dirty="0"/>
          </a:p>
          <a:p>
            <a:endParaRPr lang="en-US" sz="2400" dirty="0"/>
          </a:p>
          <a:p>
            <a:r>
              <a:rPr lang="en-US" sz="2400" dirty="0">
                <a:solidFill>
                  <a:srgbClr val="0432FF"/>
                </a:solidFill>
              </a:rPr>
              <a:t>Predictors </a:t>
            </a:r>
            <a:r>
              <a:rPr lang="en-US" sz="2400" dirty="0"/>
              <a:t>(</a:t>
            </a:r>
            <a:r>
              <a:rPr lang="en-US" sz="2400" dirty="0">
                <a:solidFill>
                  <a:srgbClr val="0432FF"/>
                </a:solidFill>
              </a:rPr>
              <a:t>TV, Radio, Newspaper</a:t>
            </a:r>
            <a:r>
              <a:rPr lang="en-US" sz="2400" dirty="0" smtClean="0"/>
              <a:t>): advertising budget in thousands of dollars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51692944"/>
              </p:ext>
            </p:extLst>
          </p:nvPr>
        </p:nvGraphicFramePr>
        <p:xfrm>
          <a:off x="1281113" y="2319338"/>
          <a:ext cx="5654740" cy="2595880"/>
        </p:xfrm>
        <a:graphic>
          <a:graphicData uri="http://schemas.openxmlformats.org/drawingml/2006/table">
            <a:tbl>
              <a:tblPr firstRow="1" bandRow="1">
                <a:tableStyleId>{5940675A-B579-460E-94D1-54222C63F5DA}</a:tableStyleId>
              </a:tblPr>
              <a:tblGrid>
                <a:gridCol w="1413685"/>
                <a:gridCol w="1413685"/>
                <a:gridCol w="1413685"/>
                <a:gridCol w="1413685"/>
              </a:tblGrid>
              <a:tr h="370840">
                <a:tc>
                  <a:txBody>
                    <a:bodyPr/>
                    <a:lstStyle/>
                    <a:p>
                      <a:pPr algn="ctr"/>
                      <a:r>
                        <a:rPr lang="en-US" dirty="0" smtClean="0">
                          <a:solidFill>
                            <a:srgbClr val="0432FF"/>
                          </a:solidFill>
                        </a:rPr>
                        <a:t>TV</a:t>
                      </a:r>
                      <a:endParaRPr lang="en-US" dirty="0">
                        <a:solidFill>
                          <a:srgbClr val="0432FF"/>
                        </a:solidFill>
                      </a:endParaRPr>
                    </a:p>
                  </a:txBody>
                  <a:tcPr/>
                </a:tc>
                <a:tc>
                  <a:txBody>
                    <a:bodyPr/>
                    <a:lstStyle/>
                    <a:p>
                      <a:pPr algn="ctr"/>
                      <a:r>
                        <a:rPr lang="en-US" dirty="0" smtClean="0">
                          <a:solidFill>
                            <a:srgbClr val="0432FF"/>
                          </a:solidFill>
                        </a:rPr>
                        <a:t>Radio</a:t>
                      </a:r>
                      <a:endParaRPr lang="en-US" dirty="0">
                        <a:solidFill>
                          <a:srgbClr val="0432FF"/>
                        </a:solidFill>
                      </a:endParaRPr>
                    </a:p>
                  </a:txBody>
                  <a:tcPr/>
                </a:tc>
                <a:tc>
                  <a:txBody>
                    <a:bodyPr/>
                    <a:lstStyle/>
                    <a:p>
                      <a:pPr algn="ctr"/>
                      <a:r>
                        <a:rPr lang="en-US" dirty="0" smtClean="0">
                          <a:solidFill>
                            <a:srgbClr val="0432FF"/>
                          </a:solidFill>
                        </a:rPr>
                        <a:t>Newspaper</a:t>
                      </a:r>
                      <a:endParaRPr lang="en-US" dirty="0">
                        <a:solidFill>
                          <a:srgbClr val="0432FF"/>
                        </a:solidFill>
                      </a:endParaRPr>
                    </a:p>
                  </a:txBody>
                  <a:tcPr/>
                </a:tc>
                <a:tc>
                  <a:txBody>
                    <a:bodyPr/>
                    <a:lstStyle/>
                    <a:p>
                      <a:pPr algn="ctr"/>
                      <a:r>
                        <a:rPr lang="en-US" dirty="0" smtClean="0">
                          <a:solidFill>
                            <a:srgbClr val="FF0000"/>
                          </a:solidFill>
                        </a:rPr>
                        <a:t>Sales</a:t>
                      </a:r>
                      <a:endParaRPr lang="en-US" dirty="0">
                        <a:solidFill>
                          <a:srgbClr val="FF0000"/>
                        </a:solidFill>
                      </a:endParaRPr>
                    </a:p>
                  </a:txBody>
                  <a:tcPr/>
                </a:tc>
              </a:tr>
              <a:tr h="370840">
                <a:tc>
                  <a:txBody>
                    <a:bodyPr/>
                    <a:lstStyle/>
                    <a:p>
                      <a:r>
                        <a:rPr lang="en-US" dirty="0" smtClean="0">
                          <a:solidFill>
                            <a:srgbClr val="0432FF"/>
                          </a:solidFill>
                        </a:rPr>
                        <a:t>230.1</a:t>
                      </a:r>
                      <a:endParaRPr lang="en-US" dirty="0">
                        <a:solidFill>
                          <a:srgbClr val="0432FF"/>
                        </a:solidFill>
                      </a:endParaRPr>
                    </a:p>
                  </a:txBody>
                  <a:tcPr/>
                </a:tc>
                <a:tc>
                  <a:txBody>
                    <a:bodyPr/>
                    <a:lstStyle/>
                    <a:p>
                      <a:r>
                        <a:rPr lang="en-US" dirty="0" smtClean="0">
                          <a:solidFill>
                            <a:srgbClr val="0432FF"/>
                          </a:solidFill>
                        </a:rPr>
                        <a:t>37.8</a:t>
                      </a:r>
                      <a:endParaRPr lang="en-US" dirty="0">
                        <a:solidFill>
                          <a:srgbClr val="0432FF"/>
                        </a:solidFill>
                      </a:endParaRPr>
                    </a:p>
                  </a:txBody>
                  <a:tcPr/>
                </a:tc>
                <a:tc>
                  <a:txBody>
                    <a:bodyPr/>
                    <a:lstStyle/>
                    <a:p>
                      <a:r>
                        <a:rPr lang="en-US" dirty="0" smtClean="0">
                          <a:solidFill>
                            <a:srgbClr val="0432FF"/>
                          </a:solidFill>
                        </a:rPr>
                        <a:t>69.2</a:t>
                      </a:r>
                      <a:endParaRPr lang="en-US" dirty="0">
                        <a:solidFill>
                          <a:srgbClr val="0432FF"/>
                        </a:solidFill>
                      </a:endParaRPr>
                    </a:p>
                  </a:txBody>
                  <a:tcPr/>
                </a:tc>
                <a:tc>
                  <a:txBody>
                    <a:bodyPr/>
                    <a:lstStyle/>
                    <a:p>
                      <a:r>
                        <a:rPr lang="en-US" dirty="0" smtClean="0">
                          <a:solidFill>
                            <a:srgbClr val="FF0000"/>
                          </a:solidFill>
                        </a:rPr>
                        <a:t>22.1</a:t>
                      </a:r>
                      <a:endParaRPr lang="en-US" dirty="0">
                        <a:solidFill>
                          <a:srgbClr val="FF0000"/>
                        </a:solidFill>
                      </a:endParaRPr>
                    </a:p>
                  </a:txBody>
                  <a:tcPr/>
                </a:tc>
              </a:tr>
              <a:tr h="370840">
                <a:tc>
                  <a:txBody>
                    <a:bodyPr/>
                    <a:lstStyle/>
                    <a:p>
                      <a:r>
                        <a:rPr lang="en-US" dirty="0" smtClean="0">
                          <a:solidFill>
                            <a:srgbClr val="0432FF"/>
                          </a:solidFill>
                        </a:rPr>
                        <a:t>44.5</a:t>
                      </a:r>
                      <a:endParaRPr lang="en-US" dirty="0">
                        <a:solidFill>
                          <a:srgbClr val="0432FF"/>
                        </a:solidFill>
                      </a:endParaRPr>
                    </a:p>
                  </a:txBody>
                  <a:tcPr/>
                </a:tc>
                <a:tc>
                  <a:txBody>
                    <a:bodyPr/>
                    <a:lstStyle/>
                    <a:p>
                      <a:r>
                        <a:rPr lang="en-US" dirty="0" smtClean="0">
                          <a:solidFill>
                            <a:srgbClr val="0432FF"/>
                          </a:solidFill>
                        </a:rPr>
                        <a:t>39.2</a:t>
                      </a:r>
                      <a:endParaRPr lang="en-US" dirty="0">
                        <a:solidFill>
                          <a:srgbClr val="0432FF"/>
                        </a:solidFill>
                      </a:endParaRPr>
                    </a:p>
                  </a:txBody>
                  <a:tcPr/>
                </a:tc>
                <a:tc>
                  <a:txBody>
                    <a:bodyPr/>
                    <a:lstStyle/>
                    <a:p>
                      <a:r>
                        <a:rPr lang="en-US" dirty="0" smtClean="0">
                          <a:solidFill>
                            <a:srgbClr val="0432FF"/>
                          </a:solidFill>
                        </a:rPr>
                        <a:t>45.1</a:t>
                      </a:r>
                      <a:endParaRPr lang="en-US" dirty="0">
                        <a:solidFill>
                          <a:srgbClr val="0432FF"/>
                        </a:solidFill>
                      </a:endParaRPr>
                    </a:p>
                  </a:txBody>
                  <a:tcPr/>
                </a:tc>
                <a:tc>
                  <a:txBody>
                    <a:bodyPr/>
                    <a:lstStyle/>
                    <a:p>
                      <a:r>
                        <a:rPr lang="en-US" dirty="0" smtClean="0">
                          <a:solidFill>
                            <a:srgbClr val="FF0000"/>
                          </a:solidFill>
                        </a:rPr>
                        <a:t>10.4</a:t>
                      </a:r>
                      <a:endParaRPr lang="en-US" dirty="0">
                        <a:solidFill>
                          <a:srgbClr val="FF0000"/>
                        </a:solidFill>
                      </a:endParaRPr>
                    </a:p>
                  </a:txBody>
                  <a:tcPr/>
                </a:tc>
              </a:tr>
              <a:tr h="370840">
                <a:tc>
                  <a:txBody>
                    <a:bodyPr/>
                    <a:lstStyle/>
                    <a:p>
                      <a:r>
                        <a:rPr lang="en-US" dirty="0" smtClean="0">
                          <a:solidFill>
                            <a:srgbClr val="0432FF"/>
                          </a:solidFill>
                        </a:rPr>
                        <a:t>17.2</a:t>
                      </a:r>
                      <a:endParaRPr lang="en-US" dirty="0">
                        <a:solidFill>
                          <a:srgbClr val="0432FF"/>
                        </a:solidFill>
                      </a:endParaRPr>
                    </a:p>
                  </a:txBody>
                  <a:tcPr/>
                </a:tc>
                <a:tc>
                  <a:txBody>
                    <a:bodyPr/>
                    <a:lstStyle/>
                    <a:p>
                      <a:r>
                        <a:rPr lang="en-US" dirty="0" smtClean="0">
                          <a:solidFill>
                            <a:srgbClr val="0432FF"/>
                          </a:solidFill>
                        </a:rPr>
                        <a:t>45.9</a:t>
                      </a:r>
                      <a:endParaRPr lang="en-US" dirty="0">
                        <a:solidFill>
                          <a:srgbClr val="0432FF"/>
                        </a:solidFill>
                      </a:endParaRPr>
                    </a:p>
                  </a:txBody>
                  <a:tcPr/>
                </a:tc>
                <a:tc>
                  <a:txBody>
                    <a:bodyPr/>
                    <a:lstStyle/>
                    <a:p>
                      <a:r>
                        <a:rPr lang="en-US" dirty="0" smtClean="0">
                          <a:solidFill>
                            <a:srgbClr val="0432FF"/>
                          </a:solidFill>
                        </a:rPr>
                        <a:t>69.3</a:t>
                      </a:r>
                      <a:endParaRPr lang="en-US" dirty="0">
                        <a:solidFill>
                          <a:srgbClr val="0432FF"/>
                        </a:solidFill>
                      </a:endParaRPr>
                    </a:p>
                  </a:txBody>
                  <a:tcPr/>
                </a:tc>
                <a:tc>
                  <a:txBody>
                    <a:bodyPr/>
                    <a:lstStyle/>
                    <a:p>
                      <a:r>
                        <a:rPr lang="en-US" dirty="0" smtClean="0">
                          <a:solidFill>
                            <a:srgbClr val="FF0000"/>
                          </a:solidFill>
                        </a:rPr>
                        <a:t>9.3</a:t>
                      </a:r>
                      <a:endParaRPr lang="en-US" dirty="0">
                        <a:solidFill>
                          <a:srgbClr val="FF0000"/>
                        </a:solidFill>
                      </a:endParaRPr>
                    </a:p>
                  </a:txBody>
                  <a:tcPr/>
                </a:tc>
              </a:tr>
              <a:tr h="370840">
                <a:tc>
                  <a:txBody>
                    <a:bodyPr/>
                    <a:lstStyle/>
                    <a:p>
                      <a:r>
                        <a:rPr lang="en-US" dirty="0" smtClean="0">
                          <a:solidFill>
                            <a:srgbClr val="0432FF"/>
                          </a:solidFill>
                        </a:rPr>
                        <a:t>151.5</a:t>
                      </a:r>
                      <a:endParaRPr lang="en-US" dirty="0">
                        <a:solidFill>
                          <a:srgbClr val="0432FF"/>
                        </a:solidFill>
                      </a:endParaRPr>
                    </a:p>
                  </a:txBody>
                  <a:tcPr/>
                </a:tc>
                <a:tc>
                  <a:txBody>
                    <a:bodyPr/>
                    <a:lstStyle/>
                    <a:p>
                      <a:r>
                        <a:rPr lang="en-US" dirty="0" smtClean="0">
                          <a:solidFill>
                            <a:srgbClr val="0432FF"/>
                          </a:solidFill>
                        </a:rPr>
                        <a:t>41.3</a:t>
                      </a:r>
                      <a:endParaRPr lang="en-US" dirty="0">
                        <a:solidFill>
                          <a:srgbClr val="0432FF"/>
                        </a:solidFill>
                      </a:endParaRPr>
                    </a:p>
                  </a:txBody>
                  <a:tcPr/>
                </a:tc>
                <a:tc>
                  <a:txBody>
                    <a:bodyPr/>
                    <a:lstStyle/>
                    <a:p>
                      <a:r>
                        <a:rPr lang="en-US" dirty="0" smtClean="0">
                          <a:solidFill>
                            <a:srgbClr val="0432FF"/>
                          </a:solidFill>
                        </a:rPr>
                        <a:t>58.5</a:t>
                      </a:r>
                      <a:endParaRPr lang="en-US" dirty="0">
                        <a:solidFill>
                          <a:srgbClr val="0432FF"/>
                        </a:solidFill>
                      </a:endParaRPr>
                    </a:p>
                  </a:txBody>
                  <a:tcPr/>
                </a:tc>
                <a:tc>
                  <a:txBody>
                    <a:bodyPr/>
                    <a:lstStyle/>
                    <a:p>
                      <a:r>
                        <a:rPr lang="en-US" dirty="0" smtClean="0">
                          <a:solidFill>
                            <a:srgbClr val="FF0000"/>
                          </a:solidFill>
                        </a:rPr>
                        <a:t>18.5</a:t>
                      </a:r>
                      <a:endParaRPr lang="en-US" dirty="0">
                        <a:solidFill>
                          <a:srgbClr val="FF0000"/>
                        </a:solidFill>
                      </a:endParaRPr>
                    </a:p>
                  </a:txBody>
                  <a:tcPr/>
                </a:tc>
              </a:tr>
              <a:tr h="370840">
                <a:tc>
                  <a:txBody>
                    <a:bodyPr/>
                    <a:lstStyle/>
                    <a:p>
                      <a:r>
                        <a:rPr lang="en-US" dirty="0" smtClean="0">
                          <a:solidFill>
                            <a:srgbClr val="0432FF"/>
                          </a:solidFill>
                        </a:rPr>
                        <a:t>180.8</a:t>
                      </a:r>
                      <a:endParaRPr lang="en-US" dirty="0">
                        <a:solidFill>
                          <a:srgbClr val="0432FF"/>
                        </a:solidFill>
                      </a:endParaRPr>
                    </a:p>
                  </a:txBody>
                  <a:tcPr/>
                </a:tc>
                <a:tc>
                  <a:txBody>
                    <a:bodyPr/>
                    <a:lstStyle/>
                    <a:p>
                      <a:r>
                        <a:rPr lang="en-US" dirty="0" smtClean="0">
                          <a:solidFill>
                            <a:srgbClr val="0432FF"/>
                          </a:solidFill>
                        </a:rPr>
                        <a:t>10.8</a:t>
                      </a:r>
                      <a:endParaRPr lang="en-US" dirty="0">
                        <a:solidFill>
                          <a:srgbClr val="0432FF"/>
                        </a:solidFill>
                      </a:endParaRPr>
                    </a:p>
                  </a:txBody>
                  <a:tcPr/>
                </a:tc>
                <a:tc>
                  <a:txBody>
                    <a:bodyPr/>
                    <a:lstStyle/>
                    <a:p>
                      <a:r>
                        <a:rPr lang="en-US" dirty="0" smtClean="0">
                          <a:solidFill>
                            <a:srgbClr val="0432FF"/>
                          </a:solidFill>
                        </a:rPr>
                        <a:t>58.4</a:t>
                      </a:r>
                      <a:endParaRPr lang="en-US" dirty="0">
                        <a:solidFill>
                          <a:srgbClr val="0432FF"/>
                        </a:solidFill>
                      </a:endParaRPr>
                    </a:p>
                  </a:txBody>
                  <a:tcPr/>
                </a:tc>
                <a:tc>
                  <a:txBody>
                    <a:bodyPr/>
                    <a:lstStyle/>
                    <a:p>
                      <a:r>
                        <a:rPr lang="en-US" dirty="0" smtClean="0">
                          <a:solidFill>
                            <a:srgbClr val="FF0000"/>
                          </a:solidFill>
                        </a:rPr>
                        <a:t>12.9</a:t>
                      </a:r>
                      <a:endParaRPr lang="en-US" dirty="0">
                        <a:solidFill>
                          <a:srgbClr val="FF0000"/>
                        </a:solidFill>
                      </a:endParaRPr>
                    </a:p>
                  </a:txBody>
                  <a:tcPr/>
                </a:tc>
              </a:tr>
              <a:tr h="370840">
                <a:tc>
                  <a:txBody>
                    <a:bodyPr/>
                    <a:lstStyle/>
                    <a:p>
                      <a:r>
                        <a:rPr lang="en-US" dirty="0" smtClean="0">
                          <a:solidFill>
                            <a:srgbClr val="0432FF"/>
                          </a:solidFill>
                        </a:rPr>
                        <a:t>8.7</a:t>
                      </a:r>
                      <a:endParaRPr lang="en-US" dirty="0">
                        <a:solidFill>
                          <a:srgbClr val="0432FF"/>
                        </a:solidFill>
                      </a:endParaRPr>
                    </a:p>
                  </a:txBody>
                  <a:tcPr/>
                </a:tc>
                <a:tc>
                  <a:txBody>
                    <a:bodyPr/>
                    <a:lstStyle/>
                    <a:p>
                      <a:r>
                        <a:rPr lang="en-US" dirty="0" smtClean="0">
                          <a:solidFill>
                            <a:srgbClr val="0432FF"/>
                          </a:solidFill>
                        </a:rPr>
                        <a:t>48.9</a:t>
                      </a:r>
                      <a:endParaRPr lang="en-US" dirty="0">
                        <a:solidFill>
                          <a:srgbClr val="0432FF"/>
                        </a:solidFill>
                      </a:endParaRPr>
                    </a:p>
                  </a:txBody>
                  <a:tcPr/>
                </a:tc>
                <a:tc>
                  <a:txBody>
                    <a:bodyPr/>
                    <a:lstStyle/>
                    <a:p>
                      <a:r>
                        <a:rPr lang="en-US" dirty="0" smtClean="0">
                          <a:solidFill>
                            <a:srgbClr val="0432FF"/>
                          </a:solidFill>
                        </a:rPr>
                        <a:t>75.0</a:t>
                      </a:r>
                      <a:endParaRPr lang="en-US" dirty="0">
                        <a:solidFill>
                          <a:srgbClr val="0432FF"/>
                        </a:solidFill>
                      </a:endParaRPr>
                    </a:p>
                  </a:txBody>
                  <a:tcPr/>
                </a:tc>
                <a:tc>
                  <a:txBody>
                    <a:bodyPr/>
                    <a:lstStyle/>
                    <a:p>
                      <a:r>
                        <a:rPr lang="en-US" dirty="0" smtClean="0">
                          <a:solidFill>
                            <a:srgbClr val="FF0000"/>
                          </a:solidFill>
                        </a:rPr>
                        <a:t>7.2</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17415112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(5)</a:t>
            </a:r>
            <a:endParaRPr lang="en-US" dirty="0"/>
          </a:p>
        </p:txBody>
      </p:sp>
      <p:sp>
        <p:nvSpPr>
          <p:cNvPr id="3" name="Content Placeholder 2"/>
          <p:cNvSpPr>
            <a:spLocks noGrp="1"/>
          </p:cNvSpPr>
          <p:nvPr>
            <p:ph idx="1"/>
          </p:nvPr>
        </p:nvSpPr>
        <p:spPr>
          <a:xfrm>
            <a:off x="838200" y="1846646"/>
            <a:ext cx="10515600" cy="4351338"/>
          </a:xfrm>
        </p:spPr>
        <p:txBody>
          <a:bodyPr/>
          <a:lstStyle/>
          <a:p>
            <a:r>
              <a:rPr lang="en-US" dirty="0" smtClean="0"/>
              <a:t>For two predictors, the regression might look as follows </a:t>
            </a:r>
          </a:p>
          <a:p>
            <a:pPr marL="914400" lvl="1" indent="-457200">
              <a:buFont typeface="+mj-lt"/>
              <a:buAutoNum type="arabicPeriod"/>
            </a:pPr>
            <a:endParaRPr lang="en-US" dirty="0" smtClean="0"/>
          </a:p>
          <a:p>
            <a:pPr marL="914400" lvl="1" indent="-457200">
              <a:buFont typeface="+mj-lt"/>
              <a:buAutoNum type="arabicPeriod"/>
            </a:pPr>
            <a:endParaRPr lang="en-US" dirty="0"/>
          </a:p>
          <a:p>
            <a:pPr lvl="1"/>
            <a:endParaRPr lang="en-US" dirty="0"/>
          </a:p>
        </p:txBody>
      </p:sp>
      <p:pic>
        <p:nvPicPr>
          <p:cNvPr id="4" name="Picture 3"/>
          <p:cNvPicPr>
            <a:picLocks noChangeAspect="1"/>
          </p:cNvPicPr>
          <p:nvPr/>
        </p:nvPicPr>
        <p:blipFill>
          <a:blip r:embed="rId3"/>
          <a:stretch>
            <a:fillRect/>
          </a:stretch>
        </p:blipFill>
        <p:spPr>
          <a:xfrm>
            <a:off x="3947481" y="2946834"/>
            <a:ext cx="3567416" cy="3511772"/>
          </a:xfrm>
          <a:prstGeom prst="rect">
            <a:avLst/>
          </a:prstGeom>
        </p:spPr>
      </p:pic>
    </p:spTree>
    <p:extLst>
      <p:ext uri="{BB962C8B-B14F-4D97-AF65-F5344CB8AC3E}">
        <p14:creationId xmlns:p14="http://schemas.microsoft.com/office/powerpoint/2010/main" val="1602552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43841" y="5370282"/>
            <a:ext cx="9313042" cy="646331"/>
          </a:xfrm>
          <a:prstGeom prst="rect">
            <a:avLst/>
          </a:prstGeom>
        </p:spPr>
        <p:txBody>
          <a:bodyPr wrap="square">
            <a:spAutoFit/>
          </a:bodyPr>
          <a:lstStyle/>
          <a:p>
            <a:r>
              <a:rPr lang="en-US" smtClean="0">
                <a:latin typeface="CMTI9" charset="0"/>
              </a:rPr>
              <a:t>For </a:t>
            </a:r>
            <a:r>
              <a:rPr lang="en-US" dirty="0">
                <a:latin typeface="CMTI9" charset="0"/>
              </a:rPr>
              <a:t>the </a:t>
            </a:r>
            <a:r>
              <a:rPr lang="en-US" dirty="0">
                <a:solidFill>
                  <a:srgbClr val="8C2600"/>
                </a:solidFill>
                <a:latin typeface="CMTT9" charset="0"/>
              </a:rPr>
              <a:t>Advertising </a:t>
            </a:r>
            <a:r>
              <a:rPr lang="en-US" dirty="0">
                <a:latin typeface="CMTI9" charset="0"/>
              </a:rPr>
              <a:t>data, least squares coefficient estimates of the multiple linear regression of number of units sold on radio, TV, and newspaper advertising budgets. </a:t>
            </a:r>
            <a:endParaRPr lang="en-US" dirty="0"/>
          </a:p>
        </p:txBody>
      </p:sp>
      <p:sp>
        <p:nvSpPr>
          <p:cNvPr id="8" name="Title 7"/>
          <p:cNvSpPr>
            <a:spLocks noGrp="1"/>
          </p:cNvSpPr>
          <p:nvPr>
            <p:ph type="title"/>
          </p:nvPr>
        </p:nvSpPr>
        <p:spPr/>
        <p:txBody>
          <a:bodyPr/>
          <a:lstStyle/>
          <a:p>
            <a:r>
              <a:rPr lang="en-US" dirty="0" smtClean="0"/>
              <a:t>For Our Sales Example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532467000"/>
              </p:ext>
            </p:extLst>
          </p:nvPr>
        </p:nvGraphicFramePr>
        <p:xfrm>
          <a:off x="2311402" y="1911405"/>
          <a:ext cx="7189952" cy="1960580"/>
        </p:xfrm>
        <a:graphic>
          <a:graphicData uri="http://schemas.openxmlformats.org/drawingml/2006/table">
            <a:tbl>
              <a:tblPr firstRow="1" bandRow="1">
                <a:tableStyleId>{912C8C85-51F0-491E-9774-3900AFEF0FD7}</a:tableStyleId>
              </a:tblPr>
              <a:tblGrid>
                <a:gridCol w="1797488"/>
                <a:gridCol w="1797488"/>
                <a:gridCol w="1797488"/>
                <a:gridCol w="1797488"/>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2.939</a:t>
                      </a:r>
                      <a:endParaRPr lang="en-US" dirty="0"/>
                    </a:p>
                  </a:txBody>
                  <a:tcPr/>
                </a:tc>
                <a:tc>
                  <a:txBody>
                    <a:bodyPr/>
                    <a:lstStyle/>
                    <a:p>
                      <a:pPr algn="ctr"/>
                      <a:r>
                        <a:rPr lang="en-US" dirty="0" smtClean="0"/>
                        <a:t>9.42</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0.46</a:t>
                      </a:r>
                      <a:endParaRPr lang="en-US" dirty="0"/>
                    </a:p>
                  </a:txBody>
                  <a:tcPr/>
                </a:tc>
                <a:tc>
                  <a:txBody>
                    <a:bodyPr/>
                    <a:lstStyle/>
                    <a:p>
                      <a:pPr algn="ctr"/>
                      <a:r>
                        <a:rPr lang="en-US" dirty="0" smtClean="0"/>
                        <a:t>32.81</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Radio</a:t>
                      </a:r>
                      <a:endParaRPr lang="en-US" dirty="0"/>
                    </a:p>
                  </a:txBody>
                  <a:tcPr/>
                </a:tc>
                <a:tc>
                  <a:txBody>
                    <a:bodyPr/>
                    <a:lstStyle/>
                    <a:p>
                      <a:pPr algn="ctr"/>
                      <a:r>
                        <a:rPr lang="en-US" dirty="0" smtClean="0"/>
                        <a:t>0.189</a:t>
                      </a:r>
                      <a:endParaRPr lang="en-US" dirty="0"/>
                    </a:p>
                  </a:txBody>
                  <a:tcPr/>
                </a:tc>
                <a:tc>
                  <a:txBody>
                    <a:bodyPr/>
                    <a:lstStyle/>
                    <a:p>
                      <a:pPr algn="ctr"/>
                      <a:r>
                        <a:rPr lang="en-US" dirty="0" smtClean="0"/>
                        <a:t>21.89</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solidFill>
                            <a:srgbClr val="FF0000"/>
                          </a:solidFill>
                        </a:rPr>
                        <a:t>Newspaper</a:t>
                      </a:r>
                      <a:endParaRPr lang="en-US" dirty="0">
                        <a:solidFill>
                          <a:srgbClr val="FF0000"/>
                        </a:solidFill>
                      </a:endParaRPr>
                    </a:p>
                  </a:txBody>
                  <a:tcPr/>
                </a:tc>
                <a:tc>
                  <a:txBody>
                    <a:bodyPr/>
                    <a:lstStyle/>
                    <a:p>
                      <a:pPr algn="ctr"/>
                      <a:r>
                        <a:rPr lang="en-US" dirty="0" smtClean="0">
                          <a:solidFill>
                            <a:srgbClr val="FF0000"/>
                          </a:solidFill>
                        </a:rPr>
                        <a:t>-0.001</a:t>
                      </a:r>
                      <a:endParaRPr lang="en-US" dirty="0">
                        <a:solidFill>
                          <a:srgbClr val="FF0000"/>
                        </a:solidFill>
                      </a:endParaRPr>
                    </a:p>
                  </a:txBody>
                  <a:tcPr/>
                </a:tc>
                <a:tc>
                  <a:txBody>
                    <a:bodyPr/>
                    <a:lstStyle/>
                    <a:p>
                      <a:pPr algn="ctr"/>
                      <a:r>
                        <a:rPr lang="en-US" dirty="0" smtClean="0">
                          <a:solidFill>
                            <a:srgbClr val="FF0000"/>
                          </a:solidFill>
                        </a:rPr>
                        <a:t>-0.18</a:t>
                      </a:r>
                      <a:endParaRPr lang="en-US" dirty="0">
                        <a:solidFill>
                          <a:srgbClr val="FF0000"/>
                        </a:solidFill>
                      </a:endParaRPr>
                    </a:p>
                  </a:txBody>
                  <a:tcPr/>
                </a:tc>
                <a:tc>
                  <a:txBody>
                    <a:bodyPr/>
                    <a:lstStyle/>
                    <a:p>
                      <a:pPr algn="ctr"/>
                      <a:r>
                        <a:rPr lang="en-US" dirty="0" smtClean="0">
                          <a:solidFill>
                            <a:srgbClr val="FF0000"/>
                          </a:solidFill>
                        </a:rPr>
                        <a:t>&lt; 0.8599</a:t>
                      </a:r>
                      <a:endParaRPr lang="en-US" dirty="0">
                        <a:solidFill>
                          <a:srgbClr val="FF0000"/>
                        </a:solidFill>
                      </a:endParaRPr>
                    </a:p>
                  </a:txBody>
                  <a:tcPr/>
                </a:tc>
              </a:tr>
            </a:tbl>
          </a:graphicData>
        </a:graphic>
      </p:graphicFrame>
      <p:pic>
        <p:nvPicPr>
          <p:cNvPr id="11" name="Picture 10"/>
          <p:cNvPicPr>
            <a:picLocks noChangeAspect="1"/>
          </p:cNvPicPr>
          <p:nvPr/>
        </p:nvPicPr>
        <p:blipFill>
          <a:blip r:embed="rId2"/>
          <a:stretch>
            <a:fillRect/>
          </a:stretch>
        </p:blipFill>
        <p:spPr>
          <a:xfrm>
            <a:off x="1879600" y="4322683"/>
            <a:ext cx="8432800" cy="596900"/>
          </a:xfrm>
          <a:prstGeom prst="rect">
            <a:avLst/>
          </a:prstGeom>
        </p:spPr>
      </p:pic>
    </p:spTree>
    <p:extLst>
      <p:ext uri="{BB962C8B-B14F-4D97-AF65-F5344CB8AC3E}">
        <p14:creationId xmlns:p14="http://schemas.microsoft.com/office/powerpoint/2010/main" val="819516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23733" y="4044773"/>
            <a:ext cx="9313042" cy="646331"/>
          </a:xfrm>
          <a:prstGeom prst="rect">
            <a:avLst/>
          </a:prstGeom>
        </p:spPr>
        <p:txBody>
          <a:bodyPr wrap="square">
            <a:spAutoFit/>
          </a:bodyPr>
          <a:lstStyle/>
          <a:p>
            <a:r>
              <a:rPr lang="en-US" dirty="0" smtClean="0">
                <a:latin typeface="CMTI9" charset="0"/>
              </a:rPr>
              <a:t>Compare the results for ‘Newspaper’ of </a:t>
            </a:r>
            <a:r>
              <a:rPr lang="en-US" b="1" dirty="0" smtClean="0">
                <a:latin typeface="CMTI9" charset="0"/>
              </a:rPr>
              <a:t>multiple regression (above)</a:t>
            </a:r>
            <a:r>
              <a:rPr lang="en-US" dirty="0" smtClean="0">
                <a:latin typeface="CMTI9" charset="0"/>
              </a:rPr>
              <a:t> to that of </a:t>
            </a:r>
            <a:r>
              <a:rPr lang="en-US" b="1" dirty="0" smtClean="0">
                <a:latin typeface="CMTI9" charset="0"/>
              </a:rPr>
              <a:t>linear regression </a:t>
            </a:r>
            <a:r>
              <a:rPr lang="en-US" dirty="0" smtClean="0">
                <a:latin typeface="CMTI9" charset="0"/>
              </a:rPr>
              <a:t>(above) </a:t>
            </a:r>
            <a:endParaRPr lang="en-US" dirty="0"/>
          </a:p>
        </p:txBody>
      </p:sp>
      <p:sp>
        <p:nvSpPr>
          <p:cNvPr id="8" name="Title 7"/>
          <p:cNvSpPr>
            <a:spLocks noGrp="1"/>
          </p:cNvSpPr>
          <p:nvPr>
            <p:ph type="title"/>
          </p:nvPr>
        </p:nvSpPr>
        <p:spPr/>
        <p:txBody>
          <a:bodyPr/>
          <a:lstStyle/>
          <a:p>
            <a:r>
              <a:rPr lang="en-US" dirty="0"/>
              <a:t>Multiple Linear Regression </a:t>
            </a:r>
            <a:r>
              <a:rPr lang="en-US" dirty="0" smtClean="0"/>
              <a:t>(7)</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000995953"/>
              </p:ext>
            </p:extLst>
          </p:nvPr>
        </p:nvGraphicFramePr>
        <p:xfrm>
          <a:off x="2185278" y="1742435"/>
          <a:ext cx="7189952" cy="1960580"/>
        </p:xfrm>
        <a:graphic>
          <a:graphicData uri="http://schemas.openxmlformats.org/drawingml/2006/table">
            <a:tbl>
              <a:tblPr firstRow="1" bandRow="1">
                <a:tableStyleId>{912C8C85-51F0-491E-9774-3900AFEF0FD7}</a:tableStyleId>
              </a:tblPr>
              <a:tblGrid>
                <a:gridCol w="1797488"/>
                <a:gridCol w="1797488"/>
                <a:gridCol w="1797488"/>
                <a:gridCol w="1797488"/>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2.939</a:t>
                      </a:r>
                      <a:endParaRPr lang="en-US" dirty="0"/>
                    </a:p>
                  </a:txBody>
                  <a:tcPr/>
                </a:tc>
                <a:tc>
                  <a:txBody>
                    <a:bodyPr/>
                    <a:lstStyle/>
                    <a:p>
                      <a:pPr algn="ctr"/>
                      <a:r>
                        <a:rPr lang="en-US" dirty="0" smtClean="0"/>
                        <a:t>9.42</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0.46</a:t>
                      </a:r>
                      <a:endParaRPr lang="en-US" dirty="0"/>
                    </a:p>
                  </a:txBody>
                  <a:tcPr/>
                </a:tc>
                <a:tc>
                  <a:txBody>
                    <a:bodyPr/>
                    <a:lstStyle/>
                    <a:p>
                      <a:pPr algn="ctr"/>
                      <a:r>
                        <a:rPr lang="en-US" dirty="0" smtClean="0"/>
                        <a:t>32.81</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Radio</a:t>
                      </a:r>
                      <a:endParaRPr lang="en-US" dirty="0"/>
                    </a:p>
                  </a:txBody>
                  <a:tcPr/>
                </a:tc>
                <a:tc>
                  <a:txBody>
                    <a:bodyPr/>
                    <a:lstStyle/>
                    <a:p>
                      <a:pPr algn="ctr"/>
                      <a:r>
                        <a:rPr lang="en-US" dirty="0" smtClean="0"/>
                        <a:t>0.189</a:t>
                      </a:r>
                      <a:endParaRPr lang="en-US" dirty="0"/>
                    </a:p>
                  </a:txBody>
                  <a:tcPr/>
                </a:tc>
                <a:tc>
                  <a:txBody>
                    <a:bodyPr/>
                    <a:lstStyle/>
                    <a:p>
                      <a:pPr algn="ctr"/>
                      <a:r>
                        <a:rPr lang="en-US" dirty="0" smtClean="0"/>
                        <a:t>21.89</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solidFill>
                            <a:srgbClr val="FF0000"/>
                          </a:solidFill>
                        </a:rPr>
                        <a:t>Newspaper</a:t>
                      </a:r>
                      <a:endParaRPr lang="en-US" dirty="0">
                        <a:solidFill>
                          <a:srgbClr val="FF0000"/>
                        </a:solidFill>
                      </a:endParaRPr>
                    </a:p>
                  </a:txBody>
                  <a:tcPr/>
                </a:tc>
                <a:tc>
                  <a:txBody>
                    <a:bodyPr/>
                    <a:lstStyle/>
                    <a:p>
                      <a:pPr algn="ctr"/>
                      <a:r>
                        <a:rPr lang="en-US" dirty="0" smtClean="0">
                          <a:solidFill>
                            <a:srgbClr val="FF0000"/>
                          </a:solidFill>
                        </a:rPr>
                        <a:t>-0.001</a:t>
                      </a:r>
                      <a:endParaRPr lang="en-US" dirty="0">
                        <a:solidFill>
                          <a:srgbClr val="FF0000"/>
                        </a:solidFill>
                      </a:endParaRPr>
                    </a:p>
                  </a:txBody>
                  <a:tcPr/>
                </a:tc>
                <a:tc>
                  <a:txBody>
                    <a:bodyPr/>
                    <a:lstStyle/>
                    <a:p>
                      <a:pPr algn="ctr"/>
                      <a:r>
                        <a:rPr lang="en-US" dirty="0" smtClean="0">
                          <a:solidFill>
                            <a:srgbClr val="FF0000"/>
                          </a:solidFill>
                        </a:rPr>
                        <a:t>-0.18</a:t>
                      </a:r>
                      <a:endParaRPr lang="en-US" dirty="0">
                        <a:solidFill>
                          <a:srgbClr val="FF0000"/>
                        </a:solidFill>
                      </a:endParaRPr>
                    </a:p>
                  </a:txBody>
                  <a:tcPr/>
                </a:tc>
                <a:tc>
                  <a:txBody>
                    <a:bodyPr/>
                    <a:lstStyle/>
                    <a:p>
                      <a:pPr algn="ctr"/>
                      <a:r>
                        <a:rPr lang="en-US" dirty="0" smtClean="0">
                          <a:solidFill>
                            <a:srgbClr val="FF0000"/>
                          </a:solidFill>
                        </a:rPr>
                        <a:t>&lt; 0.8599</a:t>
                      </a:r>
                      <a:endParaRPr lang="en-US" dirty="0">
                        <a:solidFill>
                          <a:srgbClr val="FF0000"/>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9716992"/>
              </p:ext>
            </p:extLst>
          </p:nvPr>
        </p:nvGraphicFramePr>
        <p:xfrm>
          <a:off x="2185278" y="5132828"/>
          <a:ext cx="7189952" cy="1163170"/>
        </p:xfrm>
        <a:graphic>
          <a:graphicData uri="http://schemas.openxmlformats.org/drawingml/2006/table">
            <a:tbl>
              <a:tblPr firstRow="1" bandRow="1">
                <a:tableStyleId>{912C8C85-51F0-491E-9774-3900AFEF0FD7}</a:tableStyleId>
              </a:tblPr>
              <a:tblGrid>
                <a:gridCol w="1797488"/>
                <a:gridCol w="1797488"/>
                <a:gridCol w="1797488"/>
                <a:gridCol w="1797488"/>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12.351</a:t>
                      </a:r>
                      <a:endParaRPr lang="en-US" dirty="0"/>
                    </a:p>
                  </a:txBody>
                  <a:tcPr/>
                </a:tc>
                <a:tc>
                  <a:txBody>
                    <a:bodyPr/>
                    <a:lstStyle/>
                    <a:p>
                      <a:pPr algn="ctr"/>
                      <a:r>
                        <a:rPr lang="en-US" dirty="0" smtClean="0"/>
                        <a:t>19.88</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solidFill>
                            <a:srgbClr val="0432FF"/>
                          </a:solidFill>
                        </a:rPr>
                        <a:t>Newspaper</a:t>
                      </a:r>
                      <a:endParaRPr lang="en-US" dirty="0">
                        <a:solidFill>
                          <a:srgbClr val="0432FF"/>
                        </a:solidFill>
                      </a:endParaRPr>
                    </a:p>
                  </a:txBody>
                  <a:tcPr/>
                </a:tc>
                <a:tc>
                  <a:txBody>
                    <a:bodyPr/>
                    <a:lstStyle/>
                    <a:p>
                      <a:pPr algn="ctr"/>
                      <a:r>
                        <a:rPr lang="en-US" dirty="0" smtClean="0">
                          <a:solidFill>
                            <a:srgbClr val="0432FF"/>
                          </a:solidFill>
                        </a:rPr>
                        <a:t>0.055</a:t>
                      </a:r>
                      <a:endParaRPr lang="en-US" dirty="0">
                        <a:solidFill>
                          <a:srgbClr val="0432FF"/>
                        </a:solidFill>
                      </a:endParaRPr>
                    </a:p>
                  </a:txBody>
                  <a:tcPr/>
                </a:tc>
                <a:tc>
                  <a:txBody>
                    <a:bodyPr/>
                    <a:lstStyle/>
                    <a:p>
                      <a:pPr algn="ctr"/>
                      <a:r>
                        <a:rPr lang="en-US" dirty="0" smtClean="0">
                          <a:solidFill>
                            <a:srgbClr val="0432FF"/>
                          </a:solidFill>
                        </a:rPr>
                        <a:t>3.30</a:t>
                      </a:r>
                      <a:endParaRPr lang="en-US" dirty="0">
                        <a:solidFill>
                          <a:srgbClr val="0432FF"/>
                        </a:solidFill>
                      </a:endParaRPr>
                    </a:p>
                  </a:txBody>
                  <a:tcPr/>
                </a:tc>
                <a:tc>
                  <a:txBody>
                    <a:bodyPr/>
                    <a:lstStyle/>
                    <a:p>
                      <a:pPr algn="ctr"/>
                      <a:r>
                        <a:rPr lang="en-US" dirty="0" smtClean="0">
                          <a:solidFill>
                            <a:srgbClr val="0432FF"/>
                          </a:solidFill>
                        </a:rPr>
                        <a:t>0.00115</a:t>
                      </a:r>
                      <a:endParaRPr lang="en-US" dirty="0">
                        <a:solidFill>
                          <a:srgbClr val="0432FF"/>
                        </a:solidFill>
                      </a:endParaRPr>
                    </a:p>
                  </a:txBody>
                  <a:tcPr/>
                </a:tc>
              </a:tr>
            </a:tbl>
          </a:graphicData>
        </a:graphic>
      </p:graphicFrame>
    </p:spTree>
    <p:extLst>
      <p:ext uri="{BB962C8B-B14F-4D97-AF65-F5344CB8AC3E}">
        <p14:creationId xmlns:p14="http://schemas.microsoft.com/office/powerpoint/2010/main" val="14014905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23733" y="4044773"/>
            <a:ext cx="9313042" cy="646331"/>
          </a:xfrm>
          <a:prstGeom prst="rect">
            <a:avLst/>
          </a:prstGeom>
        </p:spPr>
        <p:txBody>
          <a:bodyPr wrap="square">
            <a:spAutoFit/>
          </a:bodyPr>
          <a:lstStyle/>
          <a:p>
            <a:r>
              <a:rPr lang="en-US" dirty="0">
                <a:solidFill>
                  <a:srgbClr val="0432FF"/>
                </a:solidFill>
              </a:rPr>
              <a:t>Correlation matrix </a:t>
            </a:r>
            <a:r>
              <a:rPr lang="en-US" dirty="0"/>
              <a:t>for TV, radio, newspaper, and sales for the Advertising data </a:t>
            </a:r>
          </a:p>
          <a:p>
            <a:endParaRPr lang="en-US" dirty="0"/>
          </a:p>
        </p:txBody>
      </p:sp>
      <p:sp>
        <p:nvSpPr>
          <p:cNvPr id="8" name="Title 7"/>
          <p:cNvSpPr>
            <a:spLocks noGrp="1"/>
          </p:cNvSpPr>
          <p:nvPr>
            <p:ph type="title"/>
          </p:nvPr>
        </p:nvSpPr>
        <p:spPr/>
        <p:txBody>
          <a:bodyPr/>
          <a:lstStyle/>
          <a:p>
            <a:r>
              <a:rPr lang="en-US" dirty="0"/>
              <a:t>Multiple Linear Regression </a:t>
            </a:r>
            <a:r>
              <a:rPr lang="en-US" dirty="0" smtClean="0"/>
              <a:t>(7)</a:t>
            </a:r>
            <a:endParaRPr lang="en-US" dirty="0"/>
          </a:p>
        </p:txBody>
      </p:sp>
      <p:graphicFrame>
        <p:nvGraphicFramePr>
          <p:cNvPr id="10" name="Table 9"/>
          <p:cNvGraphicFramePr>
            <a:graphicFrameLocks noGrp="1"/>
          </p:cNvGraphicFramePr>
          <p:nvPr/>
        </p:nvGraphicFramePr>
        <p:xfrm>
          <a:off x="2185278" y="1742435"/>
          <a:ext cx="7189952" cy="1960580"/>
        </p:xfrm>
        <a:graphic>
          <a:graphicData uri="http://schemas.openxmlformats.org/drawingml/2006/table">
            <a:tbl>
              <a:tblPr firstRow="1" bandRow="1">
                <a:tableStyleId>{912C8C85-51F0-491E-9774-3900AFEF0FD7}</a:tableStyleId>
              </a:tblPr>
              <a:tblGrid>
                <a:gridCol w="1797488"/>
                <a:gridCol w="1797488"/>
                <a:gridCol w="1797488"/>
                <a:gridCol w="1797488"/>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2.939</a:t>
                      </a:r>
                      <a:endParaRPr lang="en-US" dirty="0"/>
                    </a:p>
                  </a:txBody>
                  <a:tcPr/>
                </a:tc>
                <a:tc>
                  <a:txBody>
                    <a:bodyPr/>
                    <a:lstStyle/>
                    <a:p>
                      <a:pPr algn="ctr"/>
                      <a:r>
                        <a:rPr lang="en-US" dirty="0" smtClean="0"/>
                        <a:t>9.42</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TV</a:t>
                      </a:r>
                      <a:endParaRPr lang="en-US" dirty="0"/>
                    </a:p>
                  </a:txBody>
                  <a:tcPr/>
                </a:tc>
                <a:tc>
                  <a:txBody>
                    <a:bodyPr/>
                    <a:lstStyle/>
                    <a:p>
                      <a:pPr algn="ctr"/>
                      <a:r>
                        <a:rPr lang="en-US" dirty="0" smtClean="0"/>
                        <a:t>0.46</a:t>
                      </a:r>
                      <a:endParaRPr lang="en-US" dirty="0"/>
                    </a:p>
                  </a:txBody>
                  <a:tcPr/>
                </a:tc>
                <a:tc>
                  <a:txBody>
                    <a:bodyPr/>
                    <a:lstStyle/>
                    <a:p>
                      <a:pPr algn="ctr"/>
                      <a:r>
                        <a:rPr lang="en-US" dirty="0" smtClean="0"/>
                        <a:t>32.81</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t>Radio</a:t>
                      </a:r>
                      <a:endParaRPr lang="en-US" dirty="0"/>
                    </a:p>
                  </a:txBody>
                  <a:tcPr/>
                </a:tc>
                <a:tc>
                  <a:txBody>
                    <a:bodyPr/>
                    <a:lstStyle/>
                    <a:p>
                      <a:pPr algn="ctr"/>
                      <a:r>
                        <a:rPr lang="en-US" dirty="0" smtClean="0"/>
                        <a:t>0.189</a:t>
                      </a:r>
                      <a:endParaRPr lang="en-US" dirty="0"/>
                    </a:p>
                  </a:txBody>
                  <a:tcPr/>
                </a:tc>
                <a:tc>
                  <a:txBody>
                    <a:bodyPr/>
                    <a:lstStyle/>
                    <a:p>
                      <a:pPr algn="ctr"/>
                      <a:r>
                        <a:rPr lang="en-US" dirty="0" smtClean="0"/>
                        <a:t>21.89</a:t>
                      </a:r>
                      <a:endParaRPr lang="en-US" dirty="0"/>
                    </a:p>
                  </a:txBody>
                  <a:tcPr/>
                </a:tc>
                <a:tc>
                  <a:txBody>
                    <a:bodyPr/>
                    <a:lstStyle/>
                    <a:p>
                      <a:pPr algn="ctr"/>
                      <a:r>
                        <a:rPr lang="en-US" dirty="0" smtClean="0"/>
                        <a:t>&lt; 0.0001</a:t>
                      </a:r>
                      <a:endParaRPr lang="en-US" dirty="0"/>
                    </a:p>
                  </a:txBody>
                  <a:tcPr/>
                </a:tc>
              </a:tr>
              <a:tr h="398705">
                <a:tc>
                  <a:txBody>
                    <a:bodyPr/>
                    <a:lstStyle/>
                    <a:p>
                      <a:pPr algn="ctr"/>
                      <a:r>
                        <a:rPr lang="en-US" dirty="0" smtClean="0">
                          <a:solidFill>
                            <a:srgbClr val="FF0000"/>
                          </a:solidFill>
                        </a:rPr>
                        <a:t>Newspaper</a:t>
                      </a:r>
                      <a:endParaRPr lang="en-US" dirty="0">
                        <a:solidFill>
                          <a:srgbClr val="FF0000"/>
                        </a:solidFill>
                      </a:endParaRPr>
                    </a:p>
                  </a:txBody>
                  <a:tcPr/>
                </a:tc>
                <a:tc>
                  <a:txBody>
                    <a:bodyPr/>
                    <a:lstStyle/>
                    <a:p>
                      <a:pPr algn="ctr"/>
                      <a:r>
                        <a:rPr lang="en-US" dirty="0" smtClean="0">
                          <a:solidFill>
                            <a:srgbClr val="FF0000"/>
                          </a:solidFill>
                        </a:rPr>
                        <a:t>-0.001</a:t>
                      </a:r>
                      <a:endParaRPr lang="en-US" dirty="0">
                        <a:solidFill>
                          <a:srgbClr val="FF0000"/>
                        </a:solidFill>
                      </a:endParaRPr>
                    </a:p>
                  </a:txBody>
                  <a:tcPr/>
                </a:tc>
                <a:tc>
                  <a:txBody>
                    <a:bodyPr/>
                    <a:lstStyle/>
                    <a:p>
                      <a:pPr algn="ctr"/>
                      <a:r>
                        <a:rPr lang="en-US" dirty="0" smtClean="0">
                          <a:solidFill>
                            <a:srgbClr val="FF0000"/>
                          </a:solidFill>
                        </a:rPr>
                        <a:t>-0.18</a:t>
                      </a:r>
                      <a:endParaRPr lang="en-US" dirty="0">
                        <a:solidFill>
                          <a:srgbClr val="FF0000"/>
                        </a:solidFill>
                      </a:endParaRPr>
                    </a:p>
                  </a:txBody>
                  <a:tcPr/>
                </a:tc>
                <a:tc>
                  <a:txBody>
                    <a:bodyPr/>
                    <a:lstStyle/>
                    <a:p>
                      <a:pPr algn="ctr"/>
                      <a:r>
                        <a:rPr lang="en-US" dirty="0" smtClean="0">
                          <a:solidFill>
                            <a:srgbClr val="FF0000"/>
                          </a:solidFill>
                        </a:rPr>
                        <a:t>&lt; 0.8599</a:t>
                      </a:r>
                      <a:endParaRPr lang="en-US" dirty="0">
                        <a:solidFill>
                          <a:srgbClr val="FF0000"/>
                        </a:solidFill>
                      </a:endParaRPr>
                    </a:p>
                  </a:txBody>
                  <a:tcPr/>
                </a:tc>
              </a:tr>
            </a:tbl>
          </a:graphicData>
        </a:graphic>
      </p:graphicFrame>
      <p:pic>
        <p:nvPicPr>
          <p:cNvPr id="2" name="Picture 1"/>
          <p:cNvPicPr>
            <a:picLocks noChangeAspect="1"/>
          </p:cNvPicPr>
          <p:nvPr/>
        </p:nvPicPr>
        <p:blipFill>
          <a:blip r:embed="rId3"/>
          <a:stretch>
            <a:fillRect/>
          </a:stretch>
        </p:blipFill>
        <p:spPr>
          <a:xfrm>
            <a:off x="2814364" y="4871098"/>
            <a:ext cx="5814629" cy="1649475"/>
          </a:xfrm>
          <a:prstGeom prst="rect">
            <a:avLst/>
          </a:prstGeom>
        </p:spPr>
      </p:pic>
    </p:spTree>
    <p:extLst>
      <p:ext uri="{BB962C8B-B14F-4D97-AF65-F5344CB8AC3E}">
        <p14:creationId xmlns:p14="http://schemas.microsoft.com/office/powerpoint/2010/main" val="10988209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Results of MLR (1)</a:t>
            </a:r>
            <a:endParaRPr lang="en-US" dirty="0"/>
          </a:p>
        </p:txBody>
      </p:sp>
      <p:sp>
        <p:nvSpPr>
          <p:cNvPr id="3" name="Content Placeholder 2"/>
          <p:cNvSpPr>
            <a:spLocks noGrp="1"/>
          </p:cNvSpPr>
          <p:nvPr>
            <p:ph idx="1"/>
          </p:nvPr>
        </p:nvSpPr>
        <p:spPr>
          <a:xfrm>
            <a:off x="838200" y="1783585"/>
            <a:ext cx="10607566" cy="4351338"/>
          </a:xfrm>
        </p:spPr>
        <p:txBody>
          <a:bodyPr/>
          <a:lstStyle/>
          <a:p>
            <a:r>
              <a:rPr lang="en-US" dirty="0" smtClean="0">
                <a:solidFill>
                  <a:srgbClr val="FF0000"/>
                </a:solidFill>
              </a:rPr>
              <a:t>1.</a:t>
            </a:r>
            <a:r>
              <a:rPr lang="en-US" dirty="0" smtClean="0"/>
              <a:t> Is there any predictor which is useful in predicting the response?</a:t>
            </a:r>
          </a:p>
          <a:p>
            <a:endParaRPr lang="en-US" dirty="0"/>
          </a:p>
          <a:p>
            <a:pPr lvl="1"/>
            <a:r>
              <a:rPr lang="en-US" dirty="0" smtClean="0"/>
              <a:t>We might think that (just like LR) we can use p-value for this, but </a:t>
            </a:r>
            <a:r>
              <a:rPr lang="en-US" b="1" dirty="0" smtClean="0">
                <a:solidFill>
                  <a:srgbClr val="FF0000"/>
                </a:solidFill>
              </a:rPr>
              <a:t>we are wrong</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43407862"/>
              </p:ext>
            </p:extLst>
          </p:nvPr>
        </p:nvGraphicFramePr>
        <p:xfrm>
          <a:off x="2763346" y="4053847"/>
          <a:ext cx="7189952" cy="1960580"/>
        </p:xfrm>
        <a:graphic>
          <a:graphicData uri="http://schemas.openxmlformats.org/drawingml/2006/table">
            <a:tbl>
              <a:tblPr firstRow="1" bandRow="1">
                <a:tableStyleId>{912C8C85-51F0-491E-9774-3900AFEF0FD7}</a:tableStyleId>
              </a:tblPr>
              <a:tblGrid>
                <a:gridCol w="1797488"/>
                <a:gridCol w="1797488"/>
                <a:gridCol w="1797488"/>
                <a:gridCol w="1797488"/>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2.939</a:t>
                      </a:r>
                      <a:endParaRPr lang="en-US" dirty="0"/>
                    </a:p>
                  </a:txBody>
                  <a:tcPr/>
                </a:tc>
                <a:tc>
                  <a:txBody>
                    <a:bodyPr/>
                    <a:lstStyle/>
                    <a:p>
                      <a:pPr algn="ctr"/>
                      <a:r>
                        <a:rPr lang="en-US" dirty="0" smtClean="0"/>
                        <a:t>9.42</a:t>
                      </a:r>
                      <a:endParaRPr lang="en-US" dirty="0"/>
                    </a:p>
                  </a:txBody>
                  <a:tcPr/>
                </a:tc>
                <a:tc>
                  <a:txBody>
                    <a:bodyPr/>
                    <a:lstStyle/>
                    <a:p>
                      <a:pPr algn="ctr"/>
                      <a:r>
                        <a:rPr lang="en-US" dirty="0" smtClean="0">
                          <a:solidFill>
                            <a:srgbClr val="FF0000"/>
                          </a:solidFill>
                        </a:rPr>
                        <a:t>&lt; 0.0001</a:t>
                      </a:r>
                      <a:endParaRPr lang="en-US" dirty="0">
                        <a:solidFill>
                          <a:srgbClr val="FF0000"/>
                        </a:solidFill>
                      </a:endParaRPr>
                    </a:p>
                  </a:txBody>
                  <a:tcPr/>
                </a:tc>
              </a:tr>
              <a:tr h="398705">
                <a:tc>
                  <a:txBody>
                    <a:bodyPr/>
                    <a:lstStyle/>
                    <a:p>
                      <a:pPr algn="ctr"/>
                      <a:r>
                        <a:rPr lang="en-US" dirty="0" smtClean="0"/>
                        <a:t>TV</a:t>
                      </a:r>
                      <a:endParaRPr lang="en-US" dirty="0"/>
                    </a:p>
                  </a:txBody>
                  <a:tcPr/>
                </a:tc>
                <a:tc>
                  <a:txBody>
                    <a:bodyPr/>
                    <a:lstStyle/>
                    <a:p>
                      <a:pPr algn="ctr"/>
                      <a:r>
                        <a:rPr lang="en-US" dirty="0" smtClean="0"/>
                        <a:t>0.46</a:t>
                      </a:r>
                      <a:endParaRPr lang="en-US" dirty="0"/>
                    </a:p>
                  </a:txBody>
                  <a:tcPr/>
                </a:tc>
                <a:tc>
                  <a:txBody>
                    <a:bodyPr/>
                    <a:lstStyle/>
                    <a:p>
                      <a:pPr algn="ctr"/>
                      <a:r>
                        <a:rPr lang="en-US" dirty="0" smtClean="0"/>
                        <a:t>32.81</a:t>
                      </a:r>
                      <a:endParaRPr lang="en-US" dirty="0"/>
                    </a:p>
                  </a:txBody>
                  <a:tcPr/>
                </a:tc>
                <a:tc>
                  <a:txBody>
                    <a:bodyPr/>
                    <a:lstStyle/>
                    <a:p>
                      <a:pPr algn="ctr"/>
                      <a:r>
                        <a:rPr lang="en-US" dirty="0" smtClean="0">
                          <a:solidFill>
                            <a:srgbClr val="FF0000"/>
                          </a:solidFill>
                        </a:rPr>
                        <a:t>&lt; 0.0001</a:t>
                      </a:r>
                      <a:endParaRPr lang="en-US" dirty="0">
                        <a:solidFill>
                          <a:srgbClr val="FF0000"/>
                        </a:solidFill>
                      </a:endParaRPr>
                    </a:p>
                  </a:txBody>
                  <a:tcPr/>
                </a:tc>
              </a:tr>
              <a:tr h="398705">
                <a:tc>
                  <a:txBody>
                    <a:bodyPr/>
                    <a:lstStyle/>
                    <a:p>
                      <a:pPr algn="ctr"/>
                      <a:r>
                        <a:rPr lang="en-US" dirty="0" smtClean="0"/>
                        <a:t>Radio</a:t>
                      </a:r>
                      <a:endParaRPr lang="en-US" dirty="0"/>
                    </a:p>
                  </a:txBody>
                  <a:tcPr/>
                </a:tc>
                <a:tc>
                  <a:txBody>
                    <a:bodyPr/>
                    <a:lstStyle/>
                    <a:p>
                      <a:pPr algn="ctr"/>
                      <a:r>
                        <a:rPr lang="en-US" dirty="0" smtClean="0"/>
                        <a:t>0.189</a:t>
                      </a:r>
                      <a:endParaRPr lang="en-US" dirty="0"/>
                    </a:p>
                  </a:txBody>
                  <a:tcPr/>
                </a:tc>
                <a:tc>
                  <a:txBody>
                    <a:bodyPr/>
                    <a:lstStyle/>
                    <a:p>
                      <a:pPr algn="ctr"/>
                      <a:r>
                        <a:rPr lang="en-US" dirty="0" smtClean="0"/>
                        <a:t>21.89</a:t>
                      </a:r>
                      <a:endParaRPr lang="en-US" dirty="0"/>
                    </a:p>
                  </a:txBody>
                  <a:tcPr/>
                </a:tc>
                <a:tc>
                  <a:txBody>
                    <a:bodyPr/>
                    <a:lstStyle/>
                    <a:p>
                      <a:pPr algn="ctr"/>
                      <a:r>
                        <a:rPr lang="en-US" dirty="0" smtClean="0">
                          <a:solidFill>
                            <a:srgbClr val="FF0000"/>
                          </a:solidFill>
                        </a:rPr>
                        <a:t>&lt; 0.0001</a:t>
                      </a:r>
                      <a:endParaRPr lang="en-US" dirty="0">
                        <a:solidFill>
                          <a:srgbClr val="FF0000"/>
                        </a:solidFill>
                      </a:endParaRPr>
                    </a:p>
                  </a:txBody>
                  <a:tcPr/>
                </a:tc>
              </a:tr>
              <a:tr h="398705">
                <a:tc>
                  <a:txBody>
                    <a:bodyPr/>
                    <a:lstStyle/>
                    <a:p>
                      <a:pPr algn="ctr"/>
                      <a:r>
                        <a:rPr lang="en-US" dirty="0" smtClean="0">
                          <a:solidFill>
                            <a:schemeClr val="tx1"/>
                          </a:solidFill>
                        </a:rPr>
                        <a:t>Newspaper</a:t>
                      </a:r>
                      <a:endParaRPr lang="en-US" dirty="0">
                        <a:solidFill>
                          <a:schemeClr val="tx1"/>
                        </a:solidFill>
                      </a:endParaRPr>
                    </a:p>
                  </a:txBody>
                  <a:tcPr/>
                </a:tc>
                <a:tc>
                  <a:txBody>
                    <a:bodyPr/>
                    <a:lstStyle/>
                    <a:p>
                      <a:pPr algn="ctr"/>
                      <a:r>
                        <a:rPr lang="en-US" dirty="0" smtClean="0">
                          <a:solidFill>
                            <a:schemeClr val="tx1"/>
                          </a:solidFill>
                        </a:rPr>
                        <a:t>-0.001</a:t>
                      </a:r>
                      <a:endParaRPr lang="en-US" dirty="0">
                        <a:solidFill>
                          <a:schemeClr val="tx1"/>
                        </a:solidFill>
                      </a:endParaRPr>
                    </a:p>
                  </a:txBody>
                  <a:tcPr/>
                </a:tc>
                <a:tc>
                  <a:txBody>
                    <a:bodyPr/>
                    <a:lstStyle/>
                    <a:p>
                      <a:pPr algn="ctr"/>
                      <a:r>
                        <a:rPr lang="en-US" dirty="0" smtClean="0">
                          <a:solidFill>
                            <a:schemeClr val="tx1"/>
                          </a:solidFill>
                        </a:rPr>
                        <a:t>-0.18</a:t>
                      </a:r>
                      <a:endParaRPr lang="en-US" dirty="0">
                        <a:solidFill>
                          <a:schemeClr val="tx1"/>
                        </a:solidFill>
                      </a:endParaRPr>
                    </a:p>
                  </a:txBody>
                  <a:tcPr/>
                </a:tc>
                <a:tc>
                  <a:txBody>
                    <a:bodyPr/>
                    <a:lstStyle/>
                    <a:p>
                      <a:pPr algn="ctr"/>
                      <a:r>
                        <a:rPr lang="en-US" dirty="0" smtClean="0">
                          <a:solidFill>
                            <a:srgbClr val="FF0000"/>
                          </a:solidFill>
                        </a:rPr>
                        <a:t>&lt; 0.8599</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1011351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Results of MLR </a:t>
            </a:r>
            <a:r>
              <a:rPr lang="en-US" dirty="0" smtClean="0"/>
              <a:t>(2)</a:t>
            </a:r>
            <a:endParaRPr lang="en-US" dirty="0"/>
          </a:p>
        </p:txBody>
      </p:sp>
      <p:sp>
        <p:nvSpPr>
          <p:cNvPr id="3" name="Content Placeholder 2"/>
          <p:cNvSpPr>
            <a:spLocks noGrp="1"/>
          </p:cNvSpPr>
          <p:nvPr>
            <p:ph idx="1"/>
          </p:nvPr>
        </p:nvSpPr>
        <p:spPr>
          <a:xfrm>
            <a:off x="838200" y="1783585"/>
            <a:ext cx="10607566" cy="4351338"/>
          </a:xfrm>
        </p:spPr>
        <p:txBody>
          <a:bodyPr/>
          <a:lstStyle/>
          <a:p>
            <a:r>
              <a:rPr lang="en-US" dirty="0" smtClean="0">
                <a:solidFill>
                  <a:srgbClr val="FF0000"/>
                </a:solidFill>
              </a:rPr>
              <a:t>1.</a:t>
            </a:r>
            <a:r>
              <a:rPr lang="en-US" dirty="0" smtClean="0"/>
              <a:t> </a:t>
            </a:r>
            <a:r>
              <a:rPr lang="en-US" dirty="0"/>
              <a:t>Is there any predictor which is useful in predicting the response</a:t>
            </a:r>
            <a:r>
              <a:rPr lang="en-US" dirty="0" smtClean="0"/>
              <a:t>?</a:t>
            </a:r>
          </a:p>
          <a:p>
            <a:endParaRPr lang="en-US" dirty="0"/>
          </a:p>
          <a:p>
            <a:pPr lvl="1"/>
            <a:r>
              <a:rPr lang="en-US" dirty="0" smtClean="0"/>
              <a:t>Thus we use another measure called </a:t>
            </a:r>
            <a:r>
              <a:rPr lang="en-US" dirty="0" smtClean="0">
                <a:solidFill>
                  <a:srgbClr val="FF0000"/>
                </a:solidFill>
              </a:rPr>
              <a:t>F-statistics</a:t>
            </a:r>
            <a:endParaRPr lang="en-US" b="1" dirty="0" smtClean="0">
              <a:solidFill>
                <a:srgbClr val="FF0000"/>
              </a:solidFill>
            </a:endParaRPr>
          </a:p>
          <a:p>
            <a:endParaRPr lang="en-US" dirty="0"/>
          </a:p>
        </p:txBody>
      </p:sp>
      <p:pic>
        <p:nvPicPr>
          <p:cNvPr id="4" name="Picture 3"/>
          <p:cNvPicPr>
            <a:picLocks noChangeAspect="1"/>
          </p:cNvPicPr>
          <p:nvPr/>
        </p:nvPicPr>
        <p:blipFill>
          <a:blip r:embed="rId3"/>
          <a:stretch>
            <a:fillRect/>
          </a:stretch>
        </p:blipFill>
        <p:spPr>
          <a:xfrm>
            <a:off x="4427483" y="3959254"/>
            <a:ext cx="3429000" cy="1054100"/>
          </a:xfrm>
          <a:prstGeom prst="rect">
            <a:avLst/>
          </a:prstGeom>
        </p:spPr>
      </p:pic>
      <p:sp>
        <p:nvSpPr>
          <p:cNvPr id="5" name="TextBox 4"/>
          <p:cNvSpPr txBox="1"/>
          <p:nvPr/>
        </p:nvSpPr>
        <p:spPr>
          <a:xfrm>
            <a:off x="1511901" y="5695560"/>
            <a:ext cx="9260164" cy="461665"/>
          </a:xfrm>
          <a:prstGeom prst="rect">
            <a:avLst/>
          </a:prstGeom>
          <a:noFill/>
        </p:spPr>
        <p:txBody>
          <a:bodyPr wrap="none" rtlCol="0">
            <a:spAutoFit/>
          </a:bodyPr>
          <a:lstStyle/>
          <a:p>
            <a:r>
              <a:rPr lang="en-US" sz="2400" dirty="0" smtClean="0">
                <a:solidFill>
                  <a:srgbClr val="0432FF"/>
                </a:solidFill>
              </a:rPr>
              <a:t>These two quantities are expected to be the same under </a:t>
            </a:r>
            <a:r>
              <a:rPr lang="en-US" sz="2400" b="1" i="1" dirty="0" smtClean="0">
                <a:solidFill>
                  <a:srgbClr val="0432FF"/>
                </a:solidFill>
              </a:rPr>
              <a:t>Null Hypothesis</a:t>
            </a:r>
            <a:endParaRPr lang="en-US" sz="2400" b="1" i="1" dirty="0">
              <a:solidFill>
                <a:srgbClr val="0432FF"/>
              </a:solidFill>
            </a:endParaRPr>
          </a:p>
        </p:txBody>
      </p:sp>
    </p:spTree>
    <p:extLst>
      <p:ext uri="{BB962C8B-B14F-4D97-AF65-F5344CB8AC3E}">
        <p14:creationId xmlns:p14="http://schemas.microsoft.com/office/powerpoint/2010/main" val="857516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Results of MLR </a:t>
            </a:r>
            <a:r>
              <a:rPr lang="en-US" dirty="0" smtClean="0"/>
              <a:t>(3)</a:t>
            </a:r>
            <a:endParaRPr lang="en-US" dirty="0"/>
          </a:p>
        </p:txBody>
      </p:sp>
      <p:sp>
        <p:nvSpPr>
          <p:cNvPr id="3" name="Content Placeholder 2"/>
          <p:cNvSpPr>
            <a:spLocks noGrp="1"/>
          </p:cNvSpPr>
          <p:nvPr>
            <p:ph idx="1"/>
          </p:nvPr>
        </p:nvSpPr>
        <p:spPr>
          <a:xfrm>
            <a:off x="838200" y="1783585"/>
            <a:ext cx="10607566" cy="4351338"/>
          </a:xfrm>
        </p:spPr>
        <p:txBody>
          <a:bodyPr/>
          <a:lstStyle/>
          <a:p>
            <a:r>
              <a:rPr lang="en-US" dirty="0" smtClean="0">
                <a:solidFill>
                  <a:srgbClr val="FF0000"/>
                </a:solidFill>
              </a:rPr>
              <a:t>1.</a:t>
            </a:r>
            <a:r>
              <a:rPr lang="en-US" dirty="0" smtClean="0"/>
              <a:t> </a:t>
            </a:r>
            <a:r>
              <a:rPr lang="en-US" dirty="0"/>
              <a:t>Is there any predictor which is useful in predicting the response</a:t>
            </a:r>
            <a:r>
              <a:rPr lang="en-US" dirty="0" smtClean="0"/>
              <a:t>?</a:t>
            </a:r>
          </a:p>
          <a:p>
            <a:endParaRPr lang="en-US" dirty="0"/>
          </a:p>
          <a:p>
            <a:pPr lvl="1"/>
            <a:r>
              <a:rPr lang="en-US" dirty="0" smtClean="0"/>
              <a:t>Thus we use another measure called </a:t>
            </a:r>
            <a:r>
              <a:rPr lang="en-US" dirty="0" smtClean="0">
                <a:solidFill>
                  <a:srgbClr val="FF0000"/>
                </a:solidFill>
              </a:rPr>
              <a:t>F-statistics</a:t>
            </a:r>
            <a:endParaRPr lang="en-US" b="1" dirty="0" smtClean="0">
              <a:solidFill>
                <a:srgbClr val="FF0000"/>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67666139"/>
              </p:ext>
            </p:extLst>
          </p:nvPr>
        </p:nvGraphicFramePr>
        <p:xfrm>
          <a:off x="2751623" y="3303574"/>
          <a:ext cx="7189952" cy="1960580"/>
        </p:xfrm>
        <a:graphic>
          <a:graphicData uri="http://schemas.openxmlformats.org/drawingml/2006/table">
            <a:tbl>
              <a:tblPr firstRow="1" bandRow="1">
                <a:tableStyleId>{912C8C85-51F0-491E-9774-3900AFEF0FD7}</a:tableStyleId>
              </a:tblPr>
              <a:tblGrid>
                <a:gridCol w="1797488"/>
                <a:gridCol w="1797488"/>
                <a:gridCol w="1797488"/>
                <a:gridCol w="1797488"/>
              </a:tblGrid>
              <a:tr h="0">
                <a:tc>
                  <a:txBody>
                    <a:bodyPr/>
                    <a:lstStyle/>
                    <a:p>
                      <a:pPr algn="ctr"/>
                      <a:r>
                        <a:rPr lang="en-US" dirty="0" smtClean="0"/>
                        <a:t>Parameters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Values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t-value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p-value</a:t>
                      </a:r>
                    </a:p>
                  </a:txBody>
                  <a:tcPr/>
                </a:tc>
              </a:tr>
              <a:tr h="398705">
                <a:tc>
                  <a:txBody>
                    <a:bodyPr/>
                    <a:lstStyle/>
                    <a:p>
                      <a:pPr algn="ctr"/>
                      <a:r>
                        <a:rPr lang="en-US" dirty="0" smtClean="0"/>
                        <a:t>Intercept</a:t>
                      </a:r>
                      <a:endParaRPr lang="en-US" dirty="0"/>
                    </a:p>
                  </a:txBody>
                  <a:tcPr/>
                </a:tc>
                <a:tc>
                  <a:txBody>
                    <a:bodyPr/>
                    <a:lstStyle/>
                    <a:p>
                      <a:pPr algn="ctr"/>
                      <a:r>
                        <a:rPr lang="en-US" dirty="0" smtClean="0"/>
                        <a:t>2.939</a:t>
                      </a:r>
                      <a:endParaRPr lang="en-US" dirty="0"/>
                    </a:p>
                  </a:txBody>
                  <a:tcPr/>
                </a:tc>
                <a:tc>
                  <a:txBody>
                    <a:bodyPr/>
                    <a:lstStyle/>
                    <a:p>
                      <a:pPr algn="ctr"/>
                      <a:r>
                        <a:rPr lang="en-US" dirty="0" smtClean="0"/>
                        <a:t>9.42</a:t>
                      </a:r>
                      <a:endParaRPr lang="en-US" dirty="0"/>
                    </a:p>
                  </a:txBody>
                  <a:tcPr/>
                </a:tc>
                <a:tc>
                  <a:txBody>
                    <a:bodyPr/>
                    <a:lstStyle/>
                    <a:p>
                      <a:pPr algn="ctr"/>
                      <a:r>
                        <a:rPr lang="en-US" dirty="0" smtClean="0">
                          <a:solidFill>
                            <a:srgbClr val="FF0000"/>
                          </a:solidFill>
                        </a:rPr>
                        <a:t>&lt; 0.0001</a:t>
                      </a:r>
                      <a:endParaRPr lang="en-US" dirty="0">
                        <a:solidFill>
                          <a:srgbClr val="FF0000"/>
                        </a:solidFill>
                      </a:endParaRPr>
                    </a:p>
                  </a:txBody>
                  <a:tcPr/>
                </a:tc>
              </a:tr>
              <a:tr h="398705">
                <a:tc>
                  <a:txBody>
                    <a:bodyPr/>
                    <a:lstStyle/>
                    <a:p>
                      <a:pPr algn="ctr"/>
                      <a:r>
                        <a:rPr lang="en-US" dirty="0" smtClean="0"/>
                        <a:t>TV</a:t>
                      </a:r>
                      <a:endParaRPr lang="en-US" dirty="0"/>
                    </a:p>
                  </a:txBody>
                  <a:tcPr/>
                </a:tc>
                <a:tc>
                  <a:txBody>
                    <a:bodyPr/>
                    <a:lstStyle/>
                    <a:p>
                      <a:pPr algn="ctr"/>
                      <a:r>
                        <a:rPr lang="en-US" dirty="0" smtClean="0"/>
                        <a:t>0.46</a:t>
                      </a:r>
                      <a:endParaRPr lang="en-US" dirty="0"/>
                    </a:p>
                  </a:txBody>
                  <a:tcPr/>
                </a:tc>
                <a:tc>
                  <a:txBody>
                    <a:bodyPr/>
                    <a:lstStyle/>
                    <a:p>
                      <a:pPr algn="ctr"/>
                      <a:r>
                        <a:rPr lang="en-US" dirty="0" smtClean="0"/>
                        <a:t>32.81</a:t>
                      </a:r>
                      <a:endParaRPr lang="en-US" dirty="0"/>
                    </a:p>
                  </a:txBody>
                  <a:tcPr/>
                </a:tc>
                <a:tc>
                  <a:txBody>
                    <a:bodyPr/>
                    <a:lstStyle/>
                    <a:p>
                      <a:pPr algn="ctr"/>
                      <a:r>
                        <a:rPr lang="en-US" dirty="0" smtClean="0">
                          <a:solidFill>
                            <a:srgbClr val="FF0000"/>
                          </a:solidFill>
                        </a:rPr>
                        <a:t>&lt; 0.0001</a:t>
                      </a:r>
                      <a:endParaRPr lang="en-US" dirty="0">
                        <a:solidFill>
                          <a:srgbClr val="FF0000"/>
                        </a:solidFill>
                      </a:endParaRPr>
                    </a:p>
                  </a:txBody>
                  <a:tcPr/>
                </a:tc>
              </a:tr>
              <a:tr h="398705">
                <a:tc>
                  <a:txBody>
                    <a:bodyPr/>
                    <a:lstStyle/>
                    <a:p>
                      <a:pPr algn="ctr"/>
                      <a:r>
                        <a:rPr lang="en-US" dirty="0" smtClean="0"/>
                        <a:t>Radio</a:t>
                      </a:r>
                      <a:endParaRPr lang="en-US" dirty="0"/>
                    </a:p>
                  </a:txBody>
                  <a:tcPr/>
                </a:tc>
                <a:tc>
                  <a:txBody>
                    <a:bodyPr/>
                    <a:lstStyle/>
                    <a:p>
                      <a:pPr algn="ctr"/>
                      <a:r>
                        <a:rPr lang="en-US" dirty="0" smtClean="0"/>
                        <a:t>0.189</a:t>
                      </a:r>
                      <a:endParaRPr lang="en-US" dirty="0"/>
                    </a:p>
                  </a:txBody>
                  <a:tcPr/>
                </a:tc>
                <a:tc>
                  <a:txBody>
                    <a:bodyPr/>
                    <a:lstStyle/>
                    <a:p>
                      <a:pPr algn="ctr"/>
                      <a:r>
                        <a:rPr lang="en-US" dirty="0" smtClean="0"/>
                        <a:t>21.89</a:t>
                      </a:r>
                      <a:endParaRPr lang="en-US" dirty="0"/>
                    </a:p>
                  </a:txBody>
                  <a:tcPr/>
                </a:tc>
                <a:tc>
                  <a:txBody>
                    <a:bodyPr/>
                    <a:lstStyle/>
                    <a:p>
                      <a:pPr algn="ctr"/>
                      <a:r>
                        <a:rPr lang="en-US" dirty="0" smtClean="0">
                          <a:solidFill>
                            <a:srgbClr val="FF0000"/>
                          </a:solidFill>
                        </a:rPr>
                        <a:t>&lt; 0.0001</a:t>
                      </a:r>
                      <a:endParaRPr lang="en-US" dirty="0">
                        <a:solidFill>
                          <a:srgbClr val="FF0000"/>
                        </a:solidFill>
                      </a:endParaRPr>
                    </a:p>
                  </a:txBody>
                  <a:tcPr/>
                </a:tc>
              </a:tr>
              <a:tr h="398705">
                <a:tc>
                  <a:txBody>
                    <a:bodyPr/>
                    <a:lstStyle/>
                    <a:p>
                      <a:pPr algn="ctr"/>
                      <a:r>
                        <a:rPr lang="en-US" dirty="0" smtClean="0">
                          <a:solidFill>
                            <a:schemeClr val="tx1"/>
                          </a:solidFill>
                        </a:rPr>
                        <a:t>Newspaper</a:t>
                      </a:r>
                      <a:endParaRPr lang="en-US" dirty="0">
                        <a:solidFill>
                          <a:schemeClr val="tx1"/>
                        </a:solidFill>
                      </a:endParaRPr>
                    </a:p>
                  </a:txBody>
                  <a:tcPr/>
                </a:tc>
                <a:tc>
                  <a:txBody>
                    <a:bodyPr/>
                    <a:lstStyle/>
                    <a:p>
                      <a:pPr algn="ctr"/>
                      <a:r>
                        <a:rPr lang="en-US" dirty="0" smtClean="0">
                          <a:solidFill>
                            <a:schemeClr val="tx1"/>
                          </a:solidFill>
                        </a:rPr>
                        <a:t>-0.001</a:t>
                      </a:r>
                      <a:endParaRPr lang="en-US" dirty="0">
                        <a:solidFill>
                          <a:schemeClr val="tx1"/>
                        </a:solidFill>
                      </a:endParaRPr>
                    </a:p>
                  </a:txBody>
                  <a:tcPr/>
                </a:tc>
                <a:tc>
                  <a:txBody>
                    <a:bodyPr/>
                    <a:lstStyle/>
                    <a:p>
                      <a:pPr algn="ctr"/>
                      <a:r>
                        <a:rPr lang="en-US" dirty="0" smtClean="0">
                          <a:solidFill>
                            <a:schemeClr val="tx1"/>
                          </a:solidFill>
                        </a:rPr>
                        <a:t>-0.18</a:t>
                      </a:r>
                      <a:endParaRPr lang="en-US" dirty="0">
                        <a:solidFill>
                          <a:schemeClr val="tx1"/>
                        </a:solidFill>
                      </a:endParaRPr>
                    </a:p>
                  </a:txBody>
                  <a:tcPr/>
                </a:tc>
                <a:tc>
                  <a:txBody>
                    <a:bodyPr/>
                    <a:lstStyle/>
                    <a:p>
                      <a:pPr algn="ctr"/>
                      <a:r>
                        <a:rPr lang="en-US" dirty="0" smtClean="0">
                          <a:solidFill>
                            <a:srgbClr val="FF0000"/>
                          </a:solidFill>
                        </a:rPr>
                        <a:t>&lt; 0.8599</a:t>
                      </a:r>
                      <a:endParaRPr lang="en-US" dirty="0">
                        <a:solidFill>
                          <a:srgbClr val="FF0000"/>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44373015"/>
              </p:ext>
            </p:extLst>
          </p:nvPr>
        </p:nvGraphicFramePr>
        <p:xfrm>
          <a:off x="2383693" y="5443266"/>
          <a:ext cx="8128000" cy="370840"/>
        </p:xfrm>
        <a:graphic>
          <a:graphicData uri="http://schemas.openxmlformats.org/drawingml/2006/table">
            <a:tbl>
              <a:tblPr firstRow="1" bandRow="1">
                <a:tableStyleId>{93296810-A885-4BE3-A3E7-6D5BEEA58F35}</a:tableStyleId>
              </a:tblPr>
              <a:tblGrid>
                <a:gridCol w="4064000"/>
                <a:gridCol w="4064000"/>
              </a:tblGrid>
              <a:tr h="370840">
                <a:tc>
                  <a:txBody>
                    <a:bodyPr/>
                    <a:lstStyle/>
                    <a:p>
                      <a:pPr algn="ctr"/>
                      <a:r>
                        <a:rPr lang="en-US" dirty="0" smtClean="0"/>
                        <a:t>F-statistics</a:t>
                      </a:r>
                      <a:endParaRPr lang="en-US" dirty="0"/>
                    </a:p>
                  </a:txBody>
                  <a:tcPr/>
                </a:tc>
                <a:tc>
                  <a:txBody>
                    <a:bodyPr/>
                    <a:lstStyle/>
                    <a:p>
                      <a:pPr algn="ctr"/>
                      <a:r>
                        <a:rPr lang="en-US" dirty="0" smtClean="0"/>
                        <a:t>570</a:t>
                      </a:r>
                      <a:endParaRPr lang="en-US" dirty="0"/>
                    </a:p>
                  </a:txBody>
                  <a:tcPr/>
                </a:tc>
              </a:tr>
            </a:tbl>
          </a:graphicData>
        </a:graphic>
      </p:graphicFrame>
      <p:sp>
        <p:nvSpPr>
          <p:cNvPr id="7" name="Rectangle 6"/>
          <p:cNvSpPr/>
          <p:nvPr/>
        </p:nvSpPr>
        <p:spPr>
          <a:xfrm>
            <a:off x="1846452" y="5977027"/>
            <a:ext cx="9759393" cy="923330"/>
          </a:xfrm>
          <a:prstGeom prst="rect">
            <a:avLst/>
          </a:prstGeom>
        </p:spPr>
        <p:txBody>
          <a:bodyPr wrap="square">
            <a:spAutoFit/>
          </a:bodyPr>
          <a:lstStyle/>
          <a:p>
            <a:pPr>
              <a:defRPr/>
            </a:pPr>
            <a:r>
              <a:rPr lang="en-US" dirty="0"/>
              <a:t>Since this is far larger than 1, it provides compelling evidence against the null hypothesis H0. </a:t>
            </a:r>
          </a:p>
          <a:p>
            <a:pPr>
              <a:defRPr/>
            </a:pPr>
            <a:r>
              <a:rPr lang="en-US" dirty="0"/>
              <a:t>In other words, the large F-statistic suggests that at least one of the advertising media must be related to sales </a:t>
            </a:r>
          </a:p>
        </p:txBody>
      </p:sp>
    </p:spTree>
    <p:extLst>
      <p:ext uri="{BB962C8B-B14F-4D97-AF65-F5344CB8AC3E}">
        <p14:creationId xmlns:p14="http://schemas.microsoft.com/office/powerpoint/2010/main" val="494639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Results of MLR </a:t>
            </a:r>
            <a:r>
              <a:rPr lang="en-US" dirty="0" smtClean="0"/>
              <a:t>(4)</a:t>
            </a:r>
            <a:endParaRPr lang="en-US" dirty="0"/>
          </a:p>
        </p:txBody>
      </p:sp>
      <p:sp>
        <p:nvSpPr>
          <p:cNvPr id="3" name="Content Placeholder 2"/>
          <p:cNvSpPr>
            <a:spLocks noGrp="1"/>
          </p:cNvSpPr>
          <p:nvPr>
            <p:ph idx="1"/>
          </p:nvPr>
        </p:nvSpPr>
        <p:spPr>
          <a:xfrm>
            <a:off x="838200" y="1783585"/>
            <a:ext cx="10607566" cy="4351338"/>
          </a:xfrm>
        </p:spPr>
        <p:txBody>
          <a:bodyPr/>
          <a:lstStyle/>
          <a:p>
            <a:r>
              <a:rPr lang="en-US" dirty="0" smtClean="0">
                <a:solidFill>
                  <a:srgbClr val="FF0000"/>
                </a:solidFill>
              </a:rPr>
              <a:t>1.</a:t>
            </a:r>
            <a:r>
              <a:rPr lang="en-US" dirty="0" smtClean="0"/>
              <a:t> </a:t>
            </a:r>
            <a:r>
              <a:rPr lang="en-US" dirty="0"/>
              <a:t>Is there any predictor which is useful in predicting the response</a:t>
            </a:r>
            <a:r>
              <a:rPr lang="en-US" dirty="0" smtClean="0"/>
              <a:t>?</a:t>
            </a:r>
          </a:p>
          <a:p>
            <a:endParaRPr lang="en-US" dirty="0"/>
          </a:p>
          <a:p>
            <a:pPr lvl="1"/>
            <a:r>
              <a:rPr lang="en-US" dirty="0" smtClean="0"/>
              <a:t>But how far away from 0 </a:t>
            </a:r>
            <a:r>
              <a:rPr lang="en-US" dirty="0" smtClean="0">
                <a:solidFill>
                  <a:srgbClr val="FF0000"/>
                </a:solidFill>
              </a:rPr>
              <a:t>F-statistics </a:t>
            </a:r>
            <a:r>
              <a:rPr lang="en-US" dirty="0" smtClean="0"/>
              <a:t>has to be?</a:t>
            </a:r>
            <a:endParaRPr lang="en-US" b="1" dirty="0" smtClean="0"/>
          </a:p>
          <a:p>
            <a:endParaRPr lang="en-US" dirty="0"/>
          </a:p>
        </p:txBody>
      </p:sp>
    </p:spTree>
    <p:extLst>
      <p:ext uri="{BB962C8B-B14F-4D97-AF65-F5344CB8AC3E}">
        <p14:creationId xmlns:p14="http://schemas.microsoft.com/office/powerpoint/2010/main" val="10878108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Results of MLR </a:t>
            </a:r>
            <a:r>
              <a:rPr lang="en-US" dirty="0" smtClean="0"/>
              <a:t>(5)</a:t>
            </a:r>
            <a:endParaRPr lang="en-US" dirty="0"/>
          </a:p>
        </p:txBody>
      </p:sp>
      <p:sp>
        <p:nvSpPr>
          <p:cNvPr id="3" name="Content Placeholder 2"/>
          <p:cNvSpPr>
            <a:spLocks noGrp="1"/>
          </p:cNvSpPr>
          <p:nvPr>
            <p:ph idx="1"/>
          </p:nvPr>
        </p:nvSpPr>
        <p:spPr>
          <a:xfrm>
            <a:off x="838200" y="1783585"/>
            <a:ext cx="10607566" cy="4351338"/>
          </a:xfrm>
        </p:spPr>
        <p:txBody>
          <a:bodyPr/>
          <a:lstStyle/>
          <a:p>
            <a:r>
              <a:rPr lang="en-US" dirty="0">
                <a:solidFill>
                  <a:srgbClr val="FF0000"/>
                </a:solidFill>
              </a:rPr>
              <a:t>2</a:t>
            </a:r>
            <a:r>
              <a:rPr lang="en-US" dirty="0" smtClean="0">
                <a:solidFill>
                  <a:srgbClr val="FF0000"/>
                </a:solidFill>
              </a:rPr>
              <a:t>.</a:t>
            </a:r>
            <a:r>
              <a:rPr lang="en-US" dirty="0" smtClean="0"/>
              <a:t> Do all the predictors help explain the response or is only a subset of them useful?</a:t>
            </a:r>
          </a:p>
          <a:p>
            <a:endParaRPr lang="en-US" dirty="0"/>
          </a:p>
          <a:p>
            <a:pPr lvl="1">
              <a:buFont typeface="Wingdings" charset="2"/>
              <a:buChar char="Ø"/>
            </a:pPr>
            <a:r>
              <a:rPr lang="en-US" dirty="0" smtClean="0"/>
              <a:t>Forward selection</a:t>
            </a:r>
          </a:p>
          <a:p>
            <a:pPr lvl="1">
              <a:buFont typeface="Wingdings" charset="2"/>
              <a:buChar char="Ø"/>
            </a:pPr>
            <a:endParaRPr lang="en-US" dirty="0" smtClean="0"/>
          </a:p>
          <a:p>
            <a:pPr lvl="1">
              <a:buFont typeface="Wingdings" charset="2"/>
              <a:buChar char="Ø"/>
            </a:pPr>
            <a:r>
              <a:rPr lang="en-US" dirty="0" smtClean="0"/>
              <a:t>Backward selection</a:t>
            </a:r>
          </a:p>
          <a:p>
            <a:pPr lvl="1">
              <a:buFont typeface="Wingdings" charset="2"/>
              <a:buChar char="Ø"/>
            </a:pPr>
            <a:endParaRPr lang="en-US" dirty="0" smtClean="0"/>
          </a:p>
          <a:p>
            <a:pPr lvl="1">
              <a:buFont typeface="Wingdings" charset="2"/>
              <a:buChar char="Ø"/>
            </a:pPr>
            <a:r>
              <a:rPr lang="en-US" dirty="0" smtClean="0"/>
              <a:t>Mixed selection</a:t>
            </a:r>
            <a:endParaRPr lang="en-US" b="1" dirty="0" smtClean="0">
              <a:solidFill>
                <a:srgbClr val="FF0000"/>
              </a:solidFill>
            </a:endParaRPr>
          </a:p>
          <a:p>
            <a:endParaRPr lang="en-US" dirty="0"/>
          </a:p>
        </p:txBody>
      </p:sp>
    </p:spTree>
    <p:extLst>
      <p:ext uri="{BB962C8B-B14F-4D97-AF65-F5344CB8AC3E}">
        <p14:creationId xmlns:p14="http://schemas.microsoft.com/office/powerpoint/2010/main" val="104852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all the predictors help explain the response or is only a subset of them useful?</a:t>
            </a:r>
          </a:p>
        </p:txBody>
      </p:sp>
      <p:sp>
        <p:nvSpPr>
          <p:cNvPr id="3" name="Content Placeholder 2"/>
          <p:cNvSpPr>
            <a:spLocks noGrp="1"/>
          </p:cNvSpPr>
          <p:nvPr>
            <p:ph idx="1"/>
          </p:nvPr>
        </p:nvSpPr>
        <p:spPr>
          <a:xfrm>
            <a:off x="838200" y="1783585"/>
            <a:ext cx="10607566" cy="4351338"/>
          </a:xfrm>
        </p:spPr>
        <p:txBody>
          <a:bodyPr/>
          <a:lstStyle/>
          <a:p>
            <a:r>
              <a:rPr lang="en-US" dirty="0" smtClean="0">
                <a:solidFill>
                  <a:srgbClr val="FF0000"/>
                </a:solidFill>
              </a:rPr>
              <a:t>Forward Selection</a:t>
            </a:r>
            <a:endParaRPr lang="en-US" dirty="0" smtClean="0"/>
          </a:p>
          <a:p>
            <a:endParaRPr lang="en-US" dirty="0"/>
          </a:p>
          <a:p>
            <a:pPr lvl="1">
              <a:buFont typeface="Wingdings" charset="2"/>
              <a:buChar char="Ø"/>
            </a:pPr>
            <a:r>
              <a:rPr lang="en-US" dirty="0"/>
              <a:t>We begin with the null model—a model that contains an intercept but no predictors. </a:t>
            </a:r>
            <a:endParaRPr lang="en-US" dirty="0" smtClean="0"/>
          </a:p>
          <a:p>
            <a:pPr lvl="1">
              <a:buFont typeface="Wingdings" charset="2"/>
              <a:buChar char="Ø"/>
            </a:pPr>
            <a:endParaRPr lang="en-US" dirty="0"/>
          </a:p>
          <a:p>
            <a:pPr lvl="1">
              <a:buFont typeface="Wingdings" charset="2"/>
              <a:buChar char="Ø"/>
            </a:pPr>
            <a:r>
              <a:rPr lang="en-US" dirty="0" smtClean="0"/>
              <a:t>We </a:t>
            </a:r>
            <a:r>
              <a:rPr lang="en-US" dirty="0"/>
              <a:t>then fit </a:t>
            </a:r>
            <a:r>
              <a:rPr lang="en-US" i="1" dirty="0">
                <a:solidFill>
                  <a:srgbClr val="0432FF"/>
                </a:solidFill>
              </a:rPr>
              <a:t>p</a:t>
            </a:r>
            <a:r>
              <a:rPr lang="en-US" dirty="0"/>
              <a:t> simple linear regressions and add to the null model the variable that results in the lowest RSS. </a:t>
            </a:r>
            <a:endParaRPr lang="en-US" dirty="0" smtClean="0"/>
          </a:p>
          <a:p>
            <a:pPr lvl="1">
              <a:buFont typeface="Wingdings" charset="2"/>
              <a:buChar char="Ø"/>
            </a:pPr>
            <a:endParaRPr lang="en-US" dirty="0"/>
          </a:p>
          <a:p>
            <a:pPr lvl="1">
              <a:buFont typeface="Wingdings" charset="2"/>
              <a:buChar char="Ø"/>
            </a:pPr>
            <a:r>
              <a:rPr lang="en-US" dirty="0" smtClean="0"/>
              <a:t>We </a:t>
            </a:r>
            <a:r>
              <a:rPr lang="en-US" dirty="0"/>
              <a:t>then add to that model the variable that results in the lowest RSS for the new two-variable model. This approach is continued until some stopping rule is satisfied. </a:t>
            </a:r>
          </a:p>
        </p:txBody>
      </p:sp>
    </p:spTree>
    <p:extLst>
      <p:ext uri="{BB962C8B-B14F-4D97-AF65-F5344CB8AC3E}">
        <p14:creationId xmlns:p14="http://schemas.microsoft.com/office/powerpoint/2010/main" val="43957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might want to know?</a:t>
            </a:r>
            <a:endParaRPr lang="en-US" dirty="0"/>
          </a:p>
        </p:txBody>
      </p:sp>
      <p:sp>
        <p:nvSpPr>
          <p:cNvPr id="3" name="Content Placeholder 2"/>
          <p:cNvSpPr>
            <a:spLocks noGrp="1"/>
          </p:cNvSpPr>
          <p:nvPr>
            <p:ph idx="1"/>
          </p:nvPr>
        </p:nvSpPr>
        <p:spPr/>
        <p:txBody>
          <a:bodyPr/>
          <a:lstStyle/>
          <a:p>
            <a:r>
              <a:rPr lang="en-US" dirty="0" smtClean="0"/>
              <a:t>Is </a:t>
            </a:r>
            <a:r>
              <a:rPr lang="en-US" dirty="0"/>
              <a:t>there a relationship between advertising budget and sales</a:t>
            </a:r>
            <a:r>
              <a:rPr lang="en-US" dirty="0" smtClean="0"/>
              <a:t>?</a:t>
            </a:r>
          </a:p>
          <a:p>
            <a:r>
              <a:rPr lang="en-US" dirty="0"/>
              <a:t>How strong is the relationship between advertising budget and sales? </a:t>
            </a:r>
          </a:p>
          <a:p>
            <a:r>
              <a:rPr lang="en-US" dirty="0"/>
              <a:t>Which media contribute to </a:t>
            </a:r>
            <a:r>
              <a:rPr lang="en-US" dirty="0" smtClean="0"/>
              <a:t>sales</a:t>
            </a:r>
            <a:r>
              <a:rPr lang="en-US" dirty="0"/>
              <a:t>?</a:t>
            </a:r>
          </a:p>
          <a:p>
            <a:r>
              <a:rPr lang="en-US" dirty="0"/>
              <a:t>How accurately can we estimate the effect of each medium on sales? </a:t>
            </a:r>
          </a:p>
          <a:p>
            <a:r>
              <a:rPr lang="en-US" dirty="0"/>
              <a:t>How accurately can we predict future sales</a:t>
            </a:r>
            <a:r>
              <a:rPr lang="en-US" dirty="0" smtClean="0"/>
              <a:t>?</a:t>
            </a:r>
          </a:p>
          <a:p>
            <a:r>
              <a:rPr lang="en-US" dirty="0"/>
              <a:t>Is there synergy among the advertising media?</a:t>
            </a:r>
            <a:br>
              <a:rPr lang="en-US" dirty="0"/>
            </a:br>
            <a:r>
              <a:rPr lang="en-US" dirty="0"/>
              <a:t/>
            </a:r>
            <a:br>
              <a:rPr lang="en-US" dirty="0"/>
            </a:br>
            <a:endParaRPr lang="en-US" dirty="0" smtClean="0"/>
          </a:p>
          <a:p>
            <a:endParaRPr lang="en-US" dirty="0"/>
          </a:p>
        </p:txBody>
      </p:sp>
    </p:spTree>
    <p:extLst>
      <p:ext uri="{BB962C8B-B14F-4D97-AF65-F5344CB8AC3E}">
        <p14:creationId xmlns:p14="http://schemas.microsoft.com/office/powerpoint/2010/main" val="48185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all the predictors help explain the response or is only a subset of them useful?</a:t>
            </a:r>
          </a:p>
        </p:txBody>
      </p:sp>
      <p:sp>
        <p:nvSpPr>
          <p:cNvPr id="3" name="Content Placeholder 2"/>
          <p:cNvSpPr>
            <a:spLocks noGrp="1"/>
          </p:cNvSpPr>
          <p:nvPr>
            <p:ph idx="1"/>
          </p:nvPr>
        </p:nvSpPr>
        <p:spPr>
          <a:xfrm>
            <a:off x="838200" y="1783585"/>
            <a:ext cx="10607566" cy="4351338"/>
          </a:xfrm>
        </p:spPr>
        <p:txBody>
          <a:bodyPr/>
          <a:lstStyle/>
          <a:p>
            <a:r>
              <a:rPr lang="en-US" dirty="0" smtClean="0">
                <a:solidFill>
                  <a:srgbClr val="FF0000"/>
                </a:solidFill>
              </a:rPr>
              <a:t>Backward Selection</a:t>
            </a:r>
            <a:endParaRPr lang="en-US" dirty="0" smtClean="0"/>
          </a:p>
          <a:p>
            <a:endParaRPr lang="en-US" dirty="0"/>
          </a:p>
          <a:p>
            <a:pPr lvl="1">
              <a:buFont typeface="Wingdings" charset="2"/>
              <a:buChar char="Ø"/>
            </a:pPr>
            <a:r>
              <a:rPr lang="en-US" dirty="0"/>
              <a:t>We start with all variables in the model, and remove the variable with the largest p-value—that is, the variable that is the least statistically significant. </a:t>
            </a:r>
            <a:endParaRPr lang="en-US" dirty="0" smtClean="0"/>
          </a:p>
          <a:p>
            <a:pPr lvl="1">
              <a:buFont typeface="Wingdings" charset="2"/>
              <a:buChar char="Ø"/>
            </a:pPr>
            <a:endParaRPr lang="en-US" dirty="0"/>
          </a:p>
          <a:p>
            <a:pPr lvl="1">
              <a:buFont typeface="Wingdings" charset="2"/>
              <a:buChar char="Ø"/>
            </a:pPr>
            <a:r>
              <a:rPr lang="en-US" dirty="0" smtClean="0"/>
              <a:t>The </a:t>
            </a:r>
            <a:r>
              <a:rPr lang="en-US" dirty="0"/>
              <a:t>new (p − 1)-variable model is fit, and the variable with the largest p-value is removed. </a:t>
            </a:r>
            <a:endParaRPr lang="en-US" dirty="0" smtClean="0"/>
          </a:p>
          <a:p>
            <a:pPr lvl="1">
              <a:buFont typeface="Wingdings" charset="2"/>
              <a:buChar char="Ø"/>
            </a:pPr>
            <a:endParaRPr lang="en-US" dirty="0"/>
          </a:p>
          <a:p>
            <a:pPr lvl="1">
              <a:buFont typeface="Wingdings" charset="2"/>
              <a:buChar char="Ø"/>
            </a:pPr>
            <a:r>
              <a:rPr lang="en-US" dirty="0" smtClean="0"/>
              <a:t>This </a:t>
            </a:r>
            <a:r>
              <a:rPr lang="en-US" dirty="0"/>
              <a:t>procedure continues until a stopping rule is reached. For instance, we may stop when all remaining variables have a p-value below some threshold.</a:t>
            </a:r>
          </a:p>
        </p:txBody>
      </p:sp>
    </p:spTree>
    <p:extLst>
      <p:ext uri="{BB962C8B-B14F-4D97-AF65-F5344CB8AC3E}">
        <p14:creationId xmlns:p14="http://schemas.microsoft.com/office/powerpoint/2010/main" val="216189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all the predictors help explain the response or is only a subset of them useful?</a:t>
            </a:r>
          </a:p>
        </p:txBody>
      </p:sp>
      <p:sp>
        <p:nvSpPr>
          <p:cNvPr id="3" name="Content Placeholder 2"/>
          <p:cNvSpPr>
            <a:spLocks noGrp="1"/>
          </p:cNvSpPr>
          <p:nvPr>
            <p:ph idx="1"/>
          </p:nvPr>
        </p:nvSpPr>
        <p:spPr>
          <a:xfrm>
            <a:off x="838200" y="1783585"/>
            <a:ext cx="10607566" cy="4351338"/>
          </a:xfrm>
        </p:spPr>
        <p:txBody>
          <a:bodyPr/>
          <a:lstStyle/>
          <a:p>
            <a:r>
              <a:rPr lang="en-US" dirty="0" smtClean="0">
                <a:solidFill>
                  <a:srgbClr val="FF0000"/>
                </a:solidFill>
              </a:rPr>
              <a:t>Mixed Selection</a:t>
            </a:r>
            <a:endParaRPr lang="en-US" dirty="0" smtClean="0"/>
          </a:p>
          <a:p>
            <a:endParaRPr lang="en-US" dirty="0"/>
          </a:p>
          <a:p>
            <a:pPr lvl="1">
              <a:buFont typeface="Wingdings" charset="2"/>
              <a:buChar char="Ø"/>
            </a:pPr>
            <a:r>
              <a:rPr lang="en-US" dirty="0" smtClean="0"/>
              <a:t>Left as home reading </a:t>
            </a:r>
            <a:endParaRPr lang="en-US" dirty="0"/>
          </a:p>
        </p:txBody>
      </p:sp>
    </p:spTree>
    <p:extLst>
      <p:ext uri="{BB962C8B-B14F-4D97-AF65-F5344CB8AC3E}">
        <p14:creationId xmlns:p14="http://schemas.microsoft.com/office/powerpoint/2010/main" val="1984757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Results of MLR </a:t>
            </a:r>
            <a:r>
              <a:rPr lang="en-US" dirty="0" smtClean="0"/>
              <a:t>(6)</a:t>
            </a:r>
            <a:endParaRPr lang="en-US" dirty="0"/>
          </a:p>
        </p:txBody>
      </p:sp>
      <p:sp>
        <p:nvSpPr>
          <p:cNvPr id="3" name="Content Placeholder 2"/>
          <p:cNvSpPr>
            <a:spLocks noGrp="1"/>
          </p:cNvSpPr>
          <p:nvPr>
            <p:ph idx="1"/>
          </p:nvPr>
        </p:nvSpPr>
        <p:spPr>
          <a:xfrm>
            <a:off x="838200" y="1783585"/>
            <a:ext cx="10607566" cy="4351338"/>
          </a:xfrm>
        </p:spPr>
        <p:txBody>
          <a:bodyPr/>
          <a:lstStyle/>
          <a:p>
            <a:r>
              <a:rPr lang="en-US" dirty="0">
                <a:solidFill>
                  <a:srgbClr val="FF0000"/>
                </a:solidFill>
              </a:rPr>
              <a:t>3</a:t>
            </a:r>
            <a:r>
              <a:rPr lang="en-US" dirty="0" smtClean="0">
                <a:solidFill>
                  <a:srgbClr val="FF0000"/>
                </a:solidFill>
              </a:rPr>
              <a:t>.</a:t>
            </a:r>
            <a:r>
              <a:rPr lang="en-US" dirty="0" smtClean="0"/>
              <a:t> How well does the model fit the data?</a:t>
            </a:r>
          </a:p>
          <a:p>
            <a:endParaRPr lang="en-US" dirty="0"/>
          </a:p>
          <a:p>
            <a:pPr lvl="1">
              <a:buFont typeface="Wingdings" charset="2"/>
              <a:buChar char="Ø"/>
            </a:pPr>
            <a:r>
              <a:rPr lang="en-US" dirty="0" smtClean="0"/>
              <a:t>Same as LR with single parameter (</a:t>
            </a:r>
            <a:r>
              <a:rPr lang="en-US" dirty="0" smtClean="0">
                <a:solidFill>
                  <a:srgbClr val="FF0000"/>
                </a:solidFill>
              </a:rPr>
              <a:t>R-squared</a:t>
            </a:r>
            <a:r>
              <a:rPr lang="en-US" dirty="0" smtClean="0"/>
              <a:t>)</a:t>
            </a:r>
            <a:endParaRPr lang="en-US" b="1" dirty="0" smtClean="0">
              <a:solidFill>
                <a:srgbClr val="FF0000"/>
              </a:solidFill>
            </a:endParaRPr>
          </a:p>
          <a:p>
            <a:endParaRPr lang="en-US" dirty="0"/>
          </a:p>
        </p:txBody>
      </p:sp>
    </p:spTree>
    <p:extLst>
      <p:ext uri="{BB962C8B-B14F-4D97-AF65-F5344CB8AC3E}">
        <p14:creationId xmlns:p14="http://schemas.microsoft.com/office/powerpoint/2010/main" val="5958739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Problems with 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Non-linearity of </a:t>
                </a:r>
                <a14:m>
                  <m:oMath xmlns:m="http://schemas.openxmlformats.org/officeDocument/2006/math">
                    <m:r>
                      <a:rPr lang="en-US" i="1" dirty="0" smtClean="0">
                        <a:solidFill>
                          <a:srgbClr val="FF0000"/>
                        </a:solidFill>
                        <a:latin typeface="Cambria Math" charset="0"/>
                      </a:rPr>
                      <m:t>𝑓</m:t>
                    </m:r>
                  </m:oMath>
                </a14:m>
                <a:endParaRPr lang="en-US" dirty="0" smtClean="0"/>
              </a:p>
              <a:p>
                <a:r>
                  <a:rPr lang="en-US" dirty="0" smtClean="0"/>
                  <a:t>Correlation of error terms</a:t>
                </a:r>
              </a:p>
              <a:p>
                <a:r>
                  <a:rPr lang="en-US" dirty="0" smtClean="0"/>
                  <a:t>Non-constant variance of error terms</a:t>
                </a:r>
              </a:p>
              <a:p>
                <a:r>
                  <a:rPr lang="en-US" dirty="0" smtClean="0"/>
                  <a:t>Outliers</a:t>
                </a:r>
              </a:p>
              <a:p>
                <a:r>
                  <a:rPr lang="en-US" dirty="0" smtClean="0"/>
                  <a:t>High-leverage points</a:t>
                </a:r>
              </a:p>
              <a:p>
                <a:r>
                  <a:rPr lang="en-US" dirty="0" err="1" smtClean="0"/>
                  <a:t>Collinearity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78810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we achieve today’s objectives objectives?</a:t>
            </a:r>
            <a:endParaRPr lang="en-US" dirty="0"/>
          </a:p>
        </p:txBody>
      </p:sp>
      <p:sp>
        <p:nvSpPr>
          <p:cNvPr id="3" name="Content Placeholder 2"/>
          <p:cNvSpPr>
            <a:spLocks noGrp="1"/>
          </p:cNvSpPr>
          <p:nvPr>
            <p:ph idx="1"/>
          </p:nvPr>
        </p:nvSpPr>
        <p:spPr/>
        <p:txBody>
          <a:bodyPr/>
          <a:lstStyle/>
          <a:p>
            <a:r>
              <a:rPr lang="en-US" dirty="0" smtClean="0"/>
              <a:t>What is linear regression?</a:t>
            </a:r>
          </a:p>
          <a:p>
            <a:r>
              <a:rPr lang="en-US" dirty="0" smtClean="0"/>
              <a:t>Why study linear regression?</a:t>
            </a:r>
          </a:p>
          <a:p>
            <a:r>
              <a:rPr lang="en-US" dirty="0" smtClean="0"/>
              <a:t>What can we use it for?</a:t>
            </a:r>
          </a:p>
          <a:p>
            <a:r>
              <a:rPr lang="en-US" dirty="0" smtClean="0"/>
              <a:t>How to perform linear regression?</a:t>
            </a:r>
          </a:p>
          <a:p>
            <a:r>
              <a:rPr lang="en-US" dirty="0" smtClean="0"/>
              <a:t>How to estimate its performance?</a:t>
            </a:r>
          </a:p>
          <a:p>
            <a:endParaRPr lang="en-US" dirty="0"/>
          </a:p>
        </p:txBody>
      </p:sp>
    </p:spTree>
    <p:extLst>
      <p:ext uri="{BB962C8B-B14F-4D97-AF65-F5344CB8AC3E}">
        <p14:creationId xmlns:p14="http://schemas.microsoft.com/office/powerpoint/2010/main" val="1223302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might want to know?</a:t>
            </a:r>
            <a:endParaRPr lang="en-US" dirty="0"/>
          </a:p>
        </p:txBody>
      </p:sp>
      <p:sp>
        <p:nvSpPr>
          <p:cNvPr id="3" name="Content Placeholder 2"/>
          <p:cNvSpPr>
            <a:spLocks noGrp="1"/>
          </p:cNvSpPr>
          <p:nvPr>
            <p:ph idx="1"/>
          </p:nvPr>
        </p:nvSpPr>
        <p:spPr/>
        <p:txBody>
          <a:bodyPr/>
          <a:lstStyle/>
          <a:p>
            <a:r>
              <a:rPr lang="en-US" dirty="0" smtClean="0"/>
              <a:t>Is </a:t>
            </a:r>
            <a:r>
              <a:rPr lang="en-US" dirty="0"/>
              <a:t>there a relationship between advertising budget and sales</a:t>
            </a:r>
            <a:r>
              <a:rPr lang="en-US" dirty="0" smtClean="0"/>
              <a:t>?</a:t>
            </a:r>
          </a:p>
          <a:p>
            <a:r>
              <a:rPr lang="en-US" dirty="0"/>
              <a:t>How strong is the relationship between advertising budget and sales? </a:t>
            </a:r>
          </a:p>
          <a:p>
            <a:r>
              <a:rPr lang="en-US" dirty="0"/>
              <a:t>Which media contribute to </a:t>
            </a:r>
            <a:r>
              <a:rPr lang="en-US" dirty="0" smtClean="0"/>
              <a:t>sales</a:t>
            </a:r>
            <a:r>
              <a:rPr lang="en-US" dirty="0"/>
              <a:t>?</a:t>
            </a:r>
          </a:p>
          <a:p>
            <a:r>
              <a:rPr lang="en-US" dirty="0"/>
              <a:t>How accurately can we estimate the effect of each medium on sales? </a:t>
            </a:r>
          </a:p>
          <a:p>
            <a:r>
              <a:rPr lang="en-US" dirty="0"/>
              <a:t>How accurately can we predict future sales</a:t>
            </a:r>
            <a:r>
              <a:rPr lang="en-US" dirty="0" smtClean="0"/>
              <a:t>?</a:t>
            </a:r>
          </a:p>
          <a:p>
            <a:r>
              <a:rPr lang="en-US" dirty="0"/>
              <a:t>Is there synergy among the advertising media?</a:t>
            </a:r>
            <a:br>
              <a:rPr lang="en-US" dirty="0"/>
            </a:br>
            <a:r>
              <a:rPr lang="en-US" dirty="0"/>
              <a:t/>
            </a:r>
            <a:br>
              <a:rPr lang="en-US" dirty="0"/>
            </a:br>
            <a:endParaRPr lang="en-US" dirty="0" smtClean="0"/>
          </a:p>
          <a:p>
            <a:endParaRPr lang="en-US" dirty="0"/>
          </a:p>
        </p:txBody>
      </p:sp>
      <p:sp>
        <p:nvSpPr>
          <p:cNvPr id="4" name="Cloud 3"/>
          <p:cNvSpPr/>
          <p:nvPr/>
        </p:nvSpPr>
        <p:spPr>
          <a:xfrm>
            <a:off x="8240110" y="4235668"/>
            <a:ext cx="2963918" cy="16185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 or Inference?</a:t>
            </a:r>
            <a:endParaRPr lang="en-US" dirty="0"/>
          </a:p>
        </p:txBody>
      </p:sp>
    </p:spTree>
    <p:extLst>
      <p:ext uri="{BB962C8B-B14F-4D97-AF65-F5344CB8AC3E}">
        <p14:creationId xmlns:p14="http://schemas.microsoft.com/office/powerpoint/2010/main" val="1930925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Formulate the Learning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196" y="1700894"/>
            <a:ext cx="3449583" cy="248441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628" y="1700893"/>
            <a:ext cx="3449583" cy="248441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097" y="1700894"/>
            <a:ext cx="3449583" cy="2484415"/>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888155" y="4813739"/>
                <a:ext cx="687386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charset="0"/>
                        </a:rPr>
                        <m:t>𝑆𝑎𝑙𝑒𝑠</m:t>
                      </m:r>
                      <m:r>
                        <a:rPr lang="en-US" sz="3200" b="0" i="1" smtClean="0">
                          <a:solidFill>
                            <a:schemeClr val="tx1"/>
                          </a:solidFill>
                          <a:latin typeface="Cambria Math" charset="0"/>
                        </a:rPr>
                        <m:t>=</m:t>
                      </m:r>
                      <m:r>
                        <a:rPr lang="en-US" sz="3200" b="0" i="1" smtClean="0">
                          <a:solidFill>
                            <a:schemeClr val="tx1"/>
                          </a:solidFill>
                          <a:latin typeface="Cambria Math" charset="0"/>
                        </a:rPr>
                        <m:t>𝑓</m:t>
                      </m:r>
                      <m:d>
                        <m:dPr>
                          <m:ctrlPr>
                            <a:rPr lang="en-US" sz="3200" b="0" i="1" smtClean="0">
                              <a:solidFill>
                                <a:schemeClr val="tx1"/>
                              </a:solidFill>
                              <a:latin typeface="Cambria Math" charset="0"/>
                            </a:rPr>
                          </m:ctrlPr>
                        </m:dPr>
                        <m:e>
                          <m:r>
                            <a:rPr lang="en-US" sz="3200" b="0" i="1" smtClean="0">
                              <a:solidFill>
                                <a:schemeClr val="tx1"/>
                              </a:solidFill>
                              <a:latin typeface="Cambria Math" charset="0"/>
                            </a:rPr>
                            <m:t>𝑇𝑉</m:t>
                          </m:r>
                          <m:r>
                            <a:rPr lang="en-US" sz="3200" b="0" i="1" smtClean="0">
                              <a:solidFill>
                                <a:schemeClr val="tx1"/>
                              </a:solidFill>
                              <a:latin typeface="Cambria Math" charset="0"/>
                            </a:rPr>
                            <m:t>,</m:t>
                          </m:r>
                          <m:r>
                            <a:rPr lang="en-US" sz="3200" b="0" i="1" smtClean="0">
                              <a:solidFill>
                                <a:schemeClr val="tx1"/>
                              </a:solidFill>
                              <a:latin typeface="Cambria Math" charset="0"/>
                            </a:rPr>
                            <m:t>𝑁𝑒𝑤𝑠𝑝𝑎𝑝𝑒𝑟</m:t>
                          </m:r>
                          <m:r>
                            <a:rPr lang="en-US" sz="3200" b="0" i="1" smtClean="0">
                              <a:solidFill>
                                <a:schemeClr val="tx1"/>
                              </a:solidFill>
                              <a:latin typeface="Cambria Math" charset="0"/>
                            </a:rPr>
                            <m:t>, </m:t>
                          </m:r>
                          <m:r>
                            <a:rPr lang="en-US" sz="3200" b="0" i="1" smtClean="0">
                              <a:solidFill>
                                <a:schemeClr val="tx1"/>
                              </a:solidFill>
                              <a:latin typeface="Cambria Math" charset="0"/>
                            </a:rPr>
                            <m:t>𝑅𝑎𝑑𝑖𝑜</m:t>
                          </m:r>
                        </m:e>
                      </m:d>
                      <m:r>
                        <a:rPr lang="en-US" sz="3200" b="0" i="1" smtClean="0">
                          <a:solidFill>
                            <a:schemeClr val="tx1"/>
                          </a:solidFill>
                          <a:latin typeface="Cambria Math" charset="0"/>
                        </a:rPr>
                        <m:t>+</m:t>
                      </m:r>
                      <m:r>
                        <a:rPr lang="en-US" sz="3200" b="0" i="1" smtClean="0">
                          <a:solidFill>
                            <a:schemeClr val="tx1"/>
                          </a:solidFill>
                          <a:latin typeface="Cambria Math" charset="0"/>
                          <a:ea typeface="Cambria Math" charset="0"/>
                          <a:cs typeface="Cambria Math" charset="0"/>
                        </a:rPr>
                        <m:t>𝜖</m:t>
                      </m:r>
                    </m:oMath>
                  </m:oMathPara>
                </a14:m>
                <a:endParaRPr lang="en-US" sz="3200" dirty="0">
                  <a:solidFill>
                    <a:schemeClr val="tx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888155" y="4813739"/>
                <a:ext cx="6873869" cy="49244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36711" y="5751452"/>
                <a:ext cx="6176755" cy="520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𝑓</m:t>
                          </m:r>
                        </m:e>
                      </m:acc>
                      <m:d>
                        <m:dPr>
                          <m:ctrlPr>
                            <a:rPr lang="en-US" sz="3200" b="0" i="1" smtClean="0">
                              <a:solidFill>
                                <a:srgbClr val="FF0000"/>
                              </a:solidFill>
                              <a:latin typeface="Cambria Math" charset="0"/>
                            </a:rPr>
                          </m:ctrlPr>
                        </m:dPr>
                        <m:e>
                          <m:r>
                            <a:rPr lang="en-US" sz="3200" b="0" i="1" smtClean="0">
                              <a:solidFill>
                                <a:srgbClr val="FF0000"/>
                              </a:solidFill>
                              <a:latin typeface="Cambria Math" charset="0"/>
                            </a:rPr>
                            <m:t>𝑇𝑉</m:t>
                          </m:r>
                          <m:r>
                            <a:rPr lang="en-US" sz="3200" b="0" i="1" smtClean="0">
                              <a:solidFill>
                                <a:srgbClr val="FF0000"/>
                              </a:solidFill>
                              <a:latin typeface="Cambria Math" charset="0"/>
                            </a:rPr>
                            <m:t>,</m:t>
                          </m:r>
                          <m:r>
                            <a:rPr lang="en-US" sz="3200" b="0" i="1" smtClean="0">
                              <a:solidFill>
                                <a:srgbClr val="FF0000"/>
                              </a:solidFill>
                              <a:latin typeface="Cambria Math" charset="0"/>
                            </a:rPr>
                            <m:t>𝑁𝑒𝑤𝑠𝑝𝑎𝑝𝑒𝑟</m:t>
                          </m:r>
                          <m:r>
                            <a:rPr lang="en-US" sz="3200" b="0" i="1" smtClean="0">
                              <a:solidFill>
                                <a:srgbClr val="FF0000"/>
                              </a:solidFill>
                              <a:latin typeface="Cambria Math" charset="0"/>
                            </a:rPr>
                            <m:t>, </m:t>
                          </m:r>
                          <m:r>
                            <a:rPr lang="en-US" sz="3200" b="0" i="1" smtClean="0">
                              <a:solidFill>
                                <a:srgbClr val="FF0000"/>
                              </a:solidFill>
                              <a:latin typeface="Cambria Math" charset="0"/>
                            </a:rPr>
                            <m:t>𝑅𝑎𝑑𝑖𝑜</m:t>
                          </m:r>
                        </m:e>
                      </m:d>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36711" y="5751452"/>
                <a:ext cx="6176755" cy="5202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790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the </a:t>
            </a:r>
            <a:r>
              <a:rPr lang="en-US" dirty="0" smtClean="0">
                <a:solidFill>
                  <a:srgbClr val="0432FF"/>
                </a:solidFill>
              </a:rPr>
              <a:t>Nature</a:t>
            </a:r>
            <a:r>
              <a:rPr lang="en-US" dirty="0" smtClean="0"/>
              <a:t> of the </a:t>
            </a:r>
            <a:r>
              <a:rPr lang="en-US" dirty="0"/>
              <a:t>Learning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196" y="1700894"/>
            <a:ext cx="3449583" cy="248441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628" y="1700893"/>
            <a:ext cx="3449583" cy="248441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097" y="1700894"/>
            <a:ext cx="3449583" cy="248441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007622" y="4636330"/>
                <a:ext cx="6176755" cy="520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𝑓</m:t>
                          </m:r>
                        </m:e>
                      </m:acc>
                      <m:d>
                        <m:dPr>
                          <m:ctrlPr>
                            <a:rPr lang="en-US" sz="3200" b="0" i="1" smtClean="0">
                              <a:solidFill>
                                <a:srgbClr val="FF0000"/>
                              </a:solidFill>
                              <a:latin typeface="Cambria Math" charset="0"/>
                            </a:rPr>
                          </m:ctrlPr>
                        </m:dPr>
                        <m:e>
                          <m:r>
                            <a:rPr lang="en-US" sz="3200" b="0" i="1" smtClean="0">
                              <a:solidFill>
                                <a:srgbClr val="FF0000"/>
                              </a:solidFill>
                              <a:latin typeface="Cambria Math" charset="0"/>
                            </a:rPr>
                            <m:t>𝑇𝑉</m:t>
                          </m:r>
                          <m:r>
                            <a:rPr lang="en-US" sz="3200" b="0" i="1" smtClean="0">
                              <a:solidFill>
                                <a:srgbClr val="FF0000"/>
                              </a:solidFill>
                              <a:latin typeface="Cambria Math" charset="0"/>
                            </a:rPr>
                            <m:t>,</m:t>
                          </m:r>
                          <m:r>
                            <a:rPr lang="en-US" sz="3200" b="0" i="1" smtClean="0">
                              <a:solidFill>
                                <a:srgbClr val="FF0000"/>
                              </a:solidFill>
                              <a:latin typeface="Cambria Math" charset="0"/>
                            </a:rPr>
                            <m:t>𝑁𝑒𝑤𝑠𝑝𝑎𝑝𝑒𝑟</m:t>
                          </m:r>
                          <m:r>
                            <a:rPr lang="en-US" sz="3200" b="0" i="1" smtClean="0">
                              <a:solidFill>
                                <a:srgbClr val="FF0000"/>
                              </a:solidFill>
                              <a:latin typeface="Cambria Math" charset="0"/>
                            </a:rPr>
                            <m:t>, </m:t>
                          </m:r>
                          <m:r>
                            <a:rPr lang="en-US" sz="3200" b="0" i="1" smtClean="0">
                              <a:solidFill>
                                <a:srgbClr val="FF0000"/>
                              </a:solidFill>
                              <a:latin typeface="Cambria Math" charset="0"/>
                            </a:rPr>
                            <m:t>𝑅𝑎𝑑𝑖𝑜</m:t>
                          </m:r>
                        </m:e>
                      </m:d>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007622" y="4636330"/>
                <a:ext cx="6176755" cy="520271"/>
              </a:xfrm>
              <a:prstGeom prst="rect">
                <a:avLst/>
              </a:prstGeom>
              <a:blipFill rotWithShape="0">
                <a:blip r:embed="rId6"/>
                <a:stretch>
                  <a:fillRect/>
                </a:stretch>
              </a:blipFill>
            </p:spPr>
            <p:txBody>
              <a:bodyPr/>
              <a:lstStyle/>
              <a:p>
                <a:r>
                  <a:rPr lang="en-US">
                    <a:noFill/>
                  </a:rPr>
                  <a:t> </a:t>
                </a:r>
              </a:p>
            </p:txBody>
          </p:sp>
        </mc:Fallback>
      </mc:AlternateContent>
      <p:sp>
        <p:nvSpPr>
          <p:cNvPr id="8" name="TextBox 7"/>
          <p:cNvSpPr txBox="1"/>
          <p:nvPr/>
        </p:nvSpPr>
        <p:spPr>
          <a:xfrm>
            <a:off x="3601832" y="5607622"/>
            <a:ext cx="4301947" cy="523220"/>
          </a:xfrm>
          <a:prstGeom prst="rect">
            <a:avLst/>
          </a:prstGeom>
          <a:noFill/>
        </p:spPr>
        <p:txBody>
          <a:bodyPr wrap="none" rtlCol="0">
            <a:spAutoFit/>
          </a:bodyPr>
          <a:lstStyle/>
          <a:p>
            <a:pPr algn="ctr"/>
            <a:r>
              <a:rPr lang="en-US" sz="2800" smtClean="0">
                <a:solidFill>
                  <a:srgbClr val="0432FF"/>
                </a:solidFill>
              </a:rPr>
              <a:t>Classification or Regression?</a:t>
            </a:r>
            <a:endParaRPr lang="en-US" sz="2800" dirty="0">
              <a:solidFill>
                <a:srgbClr val="0432FF"/>
              </a:solidFill>
            </a:endParaRPr>
          </a:p>
        </p:txBody>
      </p:sp>
    </p:spTree>
    <p:extLst>
      <p:ext uri="{BB962C8B-B14F-4D97-AF65-F5344CB8AC3E}">
        <p14:creationId xmlns:p14="http://schemas.microsoft.com/office/powerpoint/2010/main" val="72989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432FF"/>
                </a:solidFill>
              </a:rPr>
              <a:t>Simplify</a:t>
            </a:r>
            <a:r>
              <a:rPr lang="en-US" dirty="0" smtClean="0"/>
              <a:t> the Regression </a:t>
            </a:r>
            <a:r>
              <a:rPr lang="en-US" dirty="0"/>
              <a:t>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196" y="1700894"/>
            <a:ext cx="3449583" cy="248441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628" y="1700893"/>
            <a:ext cx="3449583" cy="248441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097" y="1700894"/>
            <a:ext cx="3449583" cy="248441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007622" y="4636330"/>
                <a:ext cx="6176755" cy="520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charset="0"/>
                            </a:rPr>
                          </m:ctrlPr>
                        </m:accPr>
                        <m:e>
                          <m:r>
                            <a:rPr lang="en-US" sz="3200" b="0" i="1" smtClean="0">
                              <a:solidFill>
                                <a:srgbClr val="FF0000"/>
                              </a:solidFill>
                              <a:latin typeface="Cambria Math" charset="0"/>
                            </a:rPr>
                            <m:t>𝑆𝑎𝑙𝑒𝑠</m:t>
                          </m:r>
                        </m:e>
                      </m:acc>
                      <m:r>
                        <a:rPr lang="en-US" sz="3200" b="0" i="1" smtClean="0">
                          <a:solidFill>
                            <a:srgbClr val="FF0000"/>
                          </a:solidFill>
                          <a:latin typeface="Cambria Math" charset="0"/>
                          <a:ea typeface="Cambria Math" charset="0"/>
                          <a:cs typeface="Cambria Math" charset="0"/>
                        </a:rPr>
                        <m:t>≈</m:t>
                      </m:r>
                      <m:acc>
                        <m:accPr>
                          <m:chr m:val="̂"/>
                          <m:ctrlPr>
                            <a:rPr lang="en-US" sz="3200" b="0" i="1" smtClean="0">
                              <a:solidFill>
                                <a:srgbClr val="FF0000"/>
                              </a:solidFill>
                              <a:latin typeface="Cambria Math" charset="0"/>
                              <a:ea typeface="Cambria Math" charset="0"/>
                              <a:cs typeface="Cambria Math" charset="0"/>
                            </a:rPr>
                          </m:ctrlPr>
                        </m:accPr>
                        <m:e>
                          <m:r>
                            <a:rPr lang="en-US" sz="3200" b="0" i="1" smtClean="0">
                              <a:solidFill>
                                <a:srgbClr val="FF0000"/>
                              </a:solidFill>
                              <a:latin typeface="Cambria Math" charset="0"/>
                              <a:ea typeface="Cambria Math" charset="0"/>
                              <a:cs typeface="Cambria Math" charset="0"/>
                            </a:rPr>
                            <m:t>𝑓</m:t>
                          </m:r>
                        </m:e>
                      </m:acc>
                      <m:d>
                        <m:dPr>
                          <m:ctrlPr>
                            <a:rPr lang="en-US" sz="3200" b="0" i="1" smtClean="0">
                              <a:solidFill>
                                <a:srgbClr val="FF0000"/>
                              </a:solidFill>
                              <a:latin typeface="Cambria Math" charset="0"/>
                            </a:rPr>
                          </m:ctrlPr>
                        </m:dPr>
                        <m:e>
                          <m:r>
                            <a:rPr lang="en-US" sz="3200" b="0" i="1" smtClean="0">
                              <a:solidFill>
                                <a:srgbClr val="FF0000"/>
                              </a:solidFill>
                              <a:latin typeface="Cambria Math" charset="0"/>
                            </a:rPr>
                            <m:t>𝑇𝑉</m:t>
                          </m:r>
                          <m:r>
                            <a:rPr lang="en-US" sz="3200" b="0" i="1" smtClean="0">
                              <a:solidFill>
                                <a:srgbClr val="FF0000"/>
                              </a:solidFill>
                              <a:latin typeface="Cambria Math" charset="0"/>
                            </a:rPr>
                            <m:t>,</m:t>
                          </m:r>
                          <m:r>
                            <a:rPr lang="en-US" sz="3200" b="0" i="1" smtClean="0">
                              <a:solidFill>
                                <a:srgbClr val="FF0000"/>
                              </a:solidFill>
                              <a:latin typeface="Cambria Math" charset="0"/>
                            </a:rPr>
                            <m:t>𝑁𝑒𝑤𝑠𝑝𝑎𝑝𝑒𝑟</m:t>
                          </m:r>
                          <m:r>
                            <a:rPr lang="en-US" sz="3200" b="0" i="1" smtClean="0">
                              <a:solidFill>
                                <a:srgbClr val="FF0000"/>
                              </a:solidFill>
                              <a:latin typeface="Cambria Math" charset="0"/>
                            </a:rPr>
                            <m:t>, </m:t>
                          </m:r>
                          <m:r>
                            <a:rPr lang="en-US" sz="3200" b="0" i="1" smtClean="0">
                              <a:solidFill>
                                <a:srgbClr val="FF0000"/>
                              </a:solidFill>
                              <a:latin typeface="Cambria Math" charset="0"/>
                            </a:rPr>
                            <m:t>𝑅𝑎𝑑𝑖𝑜</m:t>
                          </m:r>
                        </m:e>
                      </m:d>
                    </m:oMath>
                  </m:oMathPara>
                </a14:m>
                <a:endParaRPr lang="en-US" sz="32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007622" y="4636330"/>
                <a:ext cx="6176755" cy="52027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976420" y="5776332"/>
                <a:ext cx="6977679" cy="523220"/>
              </a:xfrm>
              <a:prstGeom prst="rect">
                <a:avLst/>
              </a:prstGeom>
              <a:noFill/>
            </p:spPr>
            <p:txBody>
              <a:bodyPr wrap="none" rtlCol="0">
                <a:spAutoFit/>
              </a:bodyPr>
              <a:lstStyle/>
              <a:p>
                <a:r>
                  <a:rPr lang="en-US" sz="2800" dirty="0" smtClean="0">
                    <a:solidFill>
                      <a:srgbClr val="0432FF"/>
                    </a:solidFill>
                  </a:rPr>
                  <a:t>Assume </a:t>
                </a:r>
                <a14:m>
                  <m:oMath xmlns:m="http://schemas.openxmlformats.org/officeDocument/2006/math">
                    <m:r>
                      <a:rPr lang="en-US" sz="2800" i="1" dirty="0" smtClean="0">
                        <a:solidFill>
                          <a:srgbClr val="0432FF"/>
                        </a:solidFill>
                        <a:latin typeface="Cambria Math" charset="0"/>
                      </a:rPr>
                      <m:t>𝑓</m:t>
                    </m:r>
                  </m:oMath>
                </a14:m>
                <a:r>
                  <a:rPr lang="en-US" sz="2800" dirty="0" smtClean="0">
                    <a:solidFill>
                      <a:srgbClr val="0432FF"/>
                    </a:solidFill>
                  </a:rPr>
                  <a:t> to be a function of finite parameters</a:t>
                </a:r>
                <a:endParaRPr lang="en-US" sz="2800" dirty="0">
                  <a:solidFill>
                    <a:srgbClr val="0432FF"/>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976420" y="5776332"/>
                <a:ext cx="6977679" cy="523220"/>
              </a:xfrm>
              <a:prstGeom prst="rect">
                <a:avLst/>
              </a:prstGeom>
              <a:blipFill rotWithShape="0">
                <a:blip r:embed="rId7"/>
                <a:stretch>
                  <a:fillRect l="-1747" t="-11765" r="-699" b="-34118"/>
                </a:stretch>
              </a:blipFill>
            </p:spPr>
            <p:txBody>
              <a:bodyPr/>
              <a:lstStyle/>
              <a:p>
                <a:r>
                  <a:rPr lang="en-US">
                    <a:noFill/>
                  </a:rPr>
                  <a:t> </a:t>
                </a:r>
              </a:p>
            </p:txBody>
          </p:sp>
        </mc:Fallback>
      </mc:AlternateContent>
    </p:spTree>
    <p:extLst>
      <p:ext uri="{BB962C8B-B14F-4D97-AF65-F5344CB8AC3E}">
        <p14:creationId xmlns:p14="http://schemas.microsoft.com/office/powerpoint/2010/main" val="1675233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TotalTime>
  <Words>3250</Words>
  <Application>Microsoft Macintosh PowerPoint</Application>
  <PresentationFormat>Widescreen</PresentationFormat>
  <Paragraphs>591</Paragraphs>
  <Slides>54</Slides>
  <Notes>33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Calibri</vt:lpstr>
      <vt:lpstr>Calibri Light</vt:lpstr>
      <vt:lpstr>Cambria Math</vt:lpstr>
      <vt:lpstr>CMMI10</vt:lpstr>
      <vt:lpstr>CMMI9</vt:lpstr>
      <vt:lpstr>CMR10</vt:lpstr>
      <vt:lpstr>CMR9</vt:lpstr>
      <vt:lpstr>CMTI9</vt:lpstr>
      <vt:lpstr>CMTT9</vt:lpstr>
      <vt:lpstr>Helvetica Neue</vt:lpstr>
      <vt:lpstr>Wingdings</vt:lpstr>
      <vt:lpstr>Arial</vt:lpstr>
      <vt:lpstr>Office Theme</vt:lpstr>
      <vt:lpstr>Intro to Machine Learning</vt:lpstr>
      <vt:lpstr>Recap</vt:lpstr>
      <vt:lpstr>Today’s Objectives</vt:lpstr>
      <vt:lpstr>We Will Start with this Example</vt:lpstr>
      <vt:lpstr>What we might want to know?</vt:lpstr>
      <vt:lpstr>What we might want to know?</vt:lpstr>
      <vt:lpstr>Formulate the Learning Problem</vt:lpstr>
      <vt:lpstr>Determine the Nature of the Learning Problem</vt:lpstr>
      <vt:lpstr>Simplify the Regression Problem</vt:lpstr>
      <vt:lpstr>Further Simplify the Regression Problem</vt:lpstr>
      <vt:lpstr>Which Brings us to Linear Regression!</vt:lpstr>
      <vt:lpstr>Linear Regression</vt:lpstr>
      <vt:lpstr>Why study linear regression?</vt:lpstr>
      <vt:lpstr>Estimating LR Parameters by Least Squares (1)</vt:lpstr>
      <vt:lpstr>Estimating Parameters by Least Squares (2)</vt:lpstr>
      <vt:lpstr>Estimating Parameters by Least Squares (3)</vt:lpstr>
      <vt:lpstr>Estimating Parameters by Least Squares (4)</vt:lpstr>
      <vt:lpstr>Estimating Parameters by Least Squares (5)</vt:lpstr>
      <vt:lpstr>Estimating Parameters by Least Squares (5)</vt:lpstr>
      <vt:lpstr>Estimating Parameters by Least Squares (6)</vt:lpstr>
      <vt:lpstr>See it for the Intercept. For ease I did not use the hat symbol</vt:lpstr>
      <vt:lpstr>Geometry of Least Square Regression</vt:lpstr>
      <vt:lpstr>For our Sales Example</vt:lpstr>
      <vt:lpstr>Interpreting the Results</vt:lpstr>
      <vt:lpstr>Now that we have the estimates, what is next?</vt:lpstr>
      <vt:lpstr>Now that we have estimates, what is next?</vt:lpstr>
      <vt:lpstr>Goodness of Estimate (1)</vt:lpstr>
      <vt:lpstr>Goodness of Estimate (2)</vt:lpstr>
      <vt:lpstr>Aside: SE</vt:lpstr>
      <vt:lpstr>For Our Example</vt:lpstr>
      <vt:lpstr>For Our Example</vt:lpstr>
      <vt:lpstr>Chances of getting the Resulting t-value</vt:lpstr>
      <vt:lpstr>Was our Assumption about the Model Correct?</vt:lpstr>
      <vt:lpstr>R^2</vt:lpstr>
      <vt:lpstr>For Our Example</vt:lpstr>
      <vt:lpstr>Multiple Linear Regression (1)</vt:lpstr>
      <vt:lpstr>Multiple Linear Regression (2)</vt:lpstr>
      <vt:lpstr>Multiple Linear Regression (3)</vt:lpstr>
      <vt:lpstr>Multiple Linear Regression (4)</vt:lpstr>
      <vt:lpstr>Multiple Linear Regression (5)</vt:lpstr>
      <vt:lpstr>For Our Sales Example</vt:lpstr>
      <vt:lpstr>Multiple Linear Regression (7)</vt:lpstr>
      <vt:lpstr>Multiple Linear Regression (7)</vt:lpstr>
      <vt:lpstr>Interpreting the Results of MLR (1)</vt:lpstr>
      <vt:lpstr>Interpreting the Results of MLR (2)</vt:lpstr>
      <vt:lpstr>Interpreting the Results of MLR (3)</vt:lpstr>
      <vt:lpstr>Interpreting the Results of MLR (4)</vt:lpstr>
      <vt:lpstr>Interpreting the Results of MLR (5)</vt:lpstr>
      <vt:lpstr>Do all the predictors help explain the response or is only a subset of them useful?</vt:lpstr>
      <vt:lpstr>Do all the predictors help explain the response or is only a subset of them useful?</vt:lpstr>
      <vt:lpstr>Do all the predictors help explain the response or is only a subset of them useful?</vt:lpstr>
      <vt:lpstr>Interpreting the Results of MLR (6)</vt:lpstr>
      <vt:lpstr>Potential Problems with Linear Regression</vt:lpstr>
      <vt:lpstr>Did we achieve today’s objectives objectives?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Khan Adil</dc:creator>
  <cp:lastModifiedBy>Khan Adil</cp:lastModifiedBy>
  <cp:revision>124</cp:revision>
  <dcterms:created xsi:type="dcterms:W3CDTF">2018-08-20T12:06:15Z</dcterms:created>
  <dcterms:modified xsi:type="dcterms:W3CDTF">2019-08-21T16:01:42Z</dcterms:modified>
</cp:coreProperties>
</file>