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442e86d8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442e86d8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442e86d8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442e86d8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442e86d8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442e86d8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442e86d8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442e86d8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A loss function (or objective function, or optimization score function) is one of the two parameters required to compile a model:</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Examples of Optimization function: </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1): Stochastic gradient descent (sgd)</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2): Adam (the most popular) and Adamax (newer version)</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3): RMSProp optimizer</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4): Adagrad</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5): Adadelta (robust then Adagrad)</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6): Nadam</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Examples of different loss functions:</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1): categorical_crossentropy</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2): sparse_categorical_crossentropy</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3): binary_crossentropy</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There are bunch of other loss functions too, including.</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1): mean_squared_error</a:t>
            </a:r>
            <a:endParaRPr sz="950">
              <a:solidFill>
                <a:srgbClr val="DD1144"/>
              </a:solidFill>
              <a:highlight>
                <a:srgbClr val="FFFA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2): mean_absolute_error</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3): mean_absolute_percentage_error</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4): mean_squared_logarithmic_error</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5): squared_hinge</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6): hinge</a:t>
            </a:r>
            <a:endParaRPr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CFCFC"/>
                </a:highlight>
              </a:rPr>
              <a:t>7): categorical_hinge</a:t>
            </a:r>
            <a:endParaRPr sz="1200">
              <a:solidFill>
                <a:srgbClr val="404040"/>
              </a:solidFill>
              <a:highlight>
                <a:srgbClr val="FCFCFC"/>
              </a:highlight>
            </a:endParaRPr>
          </a:p>
          <a:p>
            <a:pPr indent="0" lvl="0" marL="0" rtl="0" algn="l">
              <a:spcBef>
                <a:spcPts val="0"/>
              </a:spcBef>
              <a:spcAft>
                <a:spcPts val="0"/>
              </a:spcAft>
              <a:buNone/>
            </a:pPr>
            <a:r>
              <a:rPr lang="en" sz="1200">
                <a:solidFill>
                  <a:srgbClr val="404040"/>
                </a:solidFill>
                <a:highlight>
                  <a:srgbClr val="FCFCFC"/>
                </a:highlight>
              </a:rPr>
              <a:t>8): logcosh</a:t>
            </a:r>
            <a:endParaRPr sz="1200">
              <a:solidFill>
                <a:srgbClr val="404040"/>
              </a:solidFill>
              <a:highlight>
                <a:srgbClr val="FCFCFC"/>
              </a:highlight>
            </a:endParaRPr>
          </a:p>
          <a:p>
            <a:pPr indent="0" lvl="0" marL="0" rtl="0" algn="l">
              <a:spcBef>
                <a:spcPts val="0"/>
              </a:spcBef>
              <a:spcAft>
                <a:spcPts val="0"/>
              </a:spcAft>
              <a:buNone/>
            </a:pPr>
            <a:r>
              <a:rPr lang="en" sz="1200">
                <a:solidFill>
                  <a:srgbClr val="404040"/>
                </a:solidFill>
                <a:highlight>
                  <a:srgbClr val="FCFCFC"/>
                </a:highlight>
              </a:rPr>
              <a:t>9): kullback_leibler_divergence</a:t>
            </a:r>
            <a:endParaRPr sz="1200">
              <a:solidFill>
                <a:srgbClr val="404040"/>
              </a:solidFill>
              <a:highlight>
                <a:srgbClr val="FCFCFC"/>
              </a:highlight>
            </a:endParaRPr>
          </a:p>
          <a:p>
            <a:pPr indent="0" lvl="0" marL="0" rtl="0" algn="l">
              <a:spcBef>
                <a:spcPts val="0"/>
              </a:spcBef>
              <a:spcAft>
                <a:spcPts val="0"/>
              </a:spcAft>
              <a:buNone/>
            </a:pPr>
            <a:r>
              <a:rPr lang="en" sz="1200">
                <a:solidFill>
                  <a:srgbClr val="404040"/>
                </a:solidFill>
                <a:highlight>
                  <a:srgbClr val="FCFCFC"/>
                </a:highlight>
              </a:rPr>
              <a:t>10): poisson</a:t>
            </a:r>
            <a:endParaRPr sz="1200">
              <a:solidFill>
                <a:srgbClr val="404040"/>
              </a:solidFill>
              <a:highlight>
                <a:srgbClr val="FCFCFC"/>
              </a:highlight>
            </a:endParaRPr>
          </a:p>
          <a:p>
            <a:pPr indent="0" lvl="0" marL="0" rtl="0" algn="l">
              <a:spcBef>
                <a:spcPts val="0"/>
              </a:spcBef>
              <a:spcAft>
                <a:spcPts val="0"/>
              </a:spcAft>
              <a:buNone/>
            </a:pPr>
            <a:r>
              <a:rPr lang="en" sz="1200">
                <a:solidFill>
                  <a:srgbClr val="404040"/>
                </a:solidFill>
                <a:highlight>
                  <a:srgbClr val="FCFCFC"/>
                </a:highlight>
              </a:rPr>
              <a:t>11): cosine_proximity</a:t>
            </a:r>
            <a:endParaRPr sz="1200">
              <a:solidFill>
                <a:srgbClr val="404040"/>
              </a:solidFill>
              <a:highlight>
                <a:srgbClr val="FCFCFC"/>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44dbcbdc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44dbcbdc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The first equation is the definition of cross-entropy when the number of classes is larger than 2. Sparse Categorical Cross-entropy and multi-hot categorical cross-entropy use the same equation and should have the same output. The difference is both variants covers a subset of use cases and the implementation can be different to speed up the calculation.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44dbcbdc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44dbcbdc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rgbClr val="555555"/>
                </a:solidFill>
                <a:highlight>
                  <a:srgbClr val="FFFFFF"/>
                </a:highlight>
                <a:latin typeface="Times New Roman"/>
                <a:ea typeface="Times New Roman"/>
                <a:cs typeface="Times New Roman"/>
                <a:sym typeface="Times New Roman"/>
              </a:rPr>
              <a:t>Adam is an optimization algorithm that can used instead of the classical stochastic gradient descent procedure to update network weights iterative based in training data.</a:t>
            </a:r>
            <a:endParaRPr sz="1400">
              <a:solidFill>
                <a:srgbClr val="55555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solidFill>
                  <a:srgbClr val="555555"/>
                </a:solidFill>
                <a:highlight>
                  <a:srgbClr val="FFFFFF"/>
                </a:highlight>
                <a:latin typeface="Times New Roman"/>
                <a:ea typeface="Times New Roman"/>
                <a:cs typeface="Times New Roman"/>
                <a:sym typeface="Times New Roman"/>
              </a:rPr>
              <a:t>Empirical results demonstrate that Adam works well in practice and compares favorably to other stochastic optimization methods.</a:t>
            </a:r>
            <a:endParaRPr sz="1400">
              <a:solidFill>
                <a:srgbClr val="55555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55555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555555"/>
                </a:solidFill>
                <a:highlight>
                  <a:srgbClr val="FFFFFF"/>
                </a:highlight>
                <a:latin typeface="Times New Roman"/>
                <a:ea typeface="Times New Roman"/>
                <a:cs typeface="Times New Roman"/>
                <a:sym typeface="Times New Roman"/>
              </a:rPr>
              <a:t>Trainable parameters for Adam:</a:t>
            </a:r>
            <a:endParaRPr sz="1400">
              <a:solidFill>
                <a:srgbClr val="55555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555555"/>
              </a:solidFill>
              <a:highlight>
                <a:srgbClr val="FFFFFF"/>
              </a:highlight>
              <a:latin typeface="Times New Roman"/>
              <a:ea typeface="Times New Roman"/>
              <a:cs typeface="Times New Roman"/>
              <a:sym typeface="Times New Roman"/>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alpha</a:t>
            </a:r>
            <a:r>
              <a:rPr lang="en" sz="1150">
                <a:solidFill>
                  <a:srgbClr val="555555"/>
                </a:solidFill>
                <a:highlight>
                  <a:srgbClr val="FFFFFF"/>
                </a:highlight>
              </a:rPr>
              <a:t>. Also referred to as the learning rate or step size. The proportion that weights are updated (e.g. 0.001). Larger values (e.g. 0.3) results in faster initial learning before the rate is updated. Smaller values (e.g. 1.0E-5) slow learning right down during training</a:t>
            </a:r>
            <a:endParaRPr sz="1150">
              <a:solidFill>
                <a:srgbClr val="555555"/>
              </a:solidFill>
              <a:highlight>
                <a:srgbClr val="FFFFFF"/>
              </a:highlight>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beta1</a:t>
            </a:r>
            <a:r>
              <a:rPr lang="en" sz="1150">
                <a:solidFill>
                  <a:srgbClr val="555555"/>
                </a:solidFill>
                <a:highlight>
                  <a:srgbClr val="FFFFFF"/>
                </a:highlight>
              </a:rPr>
              <a:t>. The exponential decay rate for the first moment estimates (e.g. 0.9).</a:t>
            </a:r>
            <a:endParaRPr sz="1150">
              <a:solidFill>
                <a:srgbClr val="555555"/>
              </a:solidFill>
              <a:highlight>
                <a:srgbClr val="FFFFFF"/>
              </a:highlight>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beta2</a:t>
            </a:r>
            <a:r>
              <a:rPr lang="en" sz="1150">
                <a:solidFill>
                  <a:srgbClr val="555555"/>
                </a:solidFill>
                <a:highlight>
                  <a:srgbClr val="FFFFFF"/>
                </a:highlight>
              </a:rPr>
              <a:t>. The exponential decay rate for the second-moment estimates (e.g. 0.999). This value should be set close to 1.0 on problems with a sparse gradient (e.g. NLP and computer vision problems).</a:t>
            </a:r>
            <a:endParaRPr sz="1150">
              <a:solidFill>
                <a:srgbClr val="555555"/>
              </a:solidFill>
              <a:highlight>
                <a:srgbClr val="FFFFFF"/>
              </a:highlight>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epsilon</a:t>
            </a:r>
            <a:r>
              <a:rPr lang="en" sz="1150">
                <a:solidFill>
                  <a:srgbClr val="555555"/>
                </a:solidFill>
                <a:highlight>
                  <a:srgbClr val="FFFFFF"/>
                </a:highlight>
              </a:rPr>
              <a:t>. Is a very small number to prevent any division by zero in the implementation (e.g. 10E-8).</a:t>
            </a:r>
            <a:endParaRPr sz="1150">
              <a:solidFill>
                <a:srgbClr val="555555"/>
              </a:solidFill>
              <a:highlight>
                <a:srgbClr val="FFFFFF"/>
              </a:highlight>
            </a:endParaRPr>
          </a:p>
          <a:p>
            <a:pPr indent="0" lvl="0" marL="0" rtl="0" algn="l">
              <a:spcBef>
                <a:spcPts val="1100"/>
              </a:spcBef>
              <a:spcAft>
                <a:spcPts val="0"/>
              </a:spcAft>
              <a:buNone/>
            </a:pPr>
            <a:r>
              <a:t/>
            </a:r>
            <a:endParaRPr sz="1400">
              <a:solidFill>
                <a:srgbClr val="555555"/>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6c874ab4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6c874ab4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6c874ab4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6c874ab4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442e86d8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442e86d8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442e86d8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442e86d8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442e86d8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442e86d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4483ab3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4483ab3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4483ab3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4483ab3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4483ab30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4483ab30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4483ab30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4483ab30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4483ab30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4483ab30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4483ab30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4483ab30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6c874ab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6c874ab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404040"/>
              </a:solidFill>
              <a:highlight>
                <a:srgbClr val="FCFCFC"/>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442e86d8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442e86d8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442e86d8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442e86d8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6c874ab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c874ab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442e86d8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442e86d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442e86d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442e86d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4483ab3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4483ab3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442e86d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442e86d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442e86d8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442e86d8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442e86d8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442e86d8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442e86d8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442e86d8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ruder.io/optimizing-gradient-descent/"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microsoft.com/en-us/download/confirmation.aspx?id=54765" TargetMode="External"/><Relationship Id="rId4" Type="http://schemas.openxmlformats.org/officeDocument/2006/relationships/hyperlink" Target="https://www.kaggle.com/c/dogs-vs-cats/data" TargetMode="External"/><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machinelearningmastery.com/grid-search-hyperparameters-deep-learning-models-python-ker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keras.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ypi.python.org/pypi/tensorflow/1.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ypi.python.org/pypi/Keras/2.1.4/" TargetMode="External"/><Relationship Id="rId4" Type="http://schemas.openxmlformats.org/officeDocument/2006/relationships/hyperlink" Target="https://pypi.python.org/pypi/Keras/2.1.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Lab 11. </a:t>
            </a:r>
            <a:r>
              <a:rPr lang="en"/>
              <a:t>Convolutional</a:t>
            </a:r>
            <a:r>
              <a:rPr lang="en"/>
              <a:t> Neural Network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solidFill>
                  <a:srgbClr val="666666"/>
                </a:solidFill>
              </a:rPr>
              <a:t>Intro to Machine Learning</a:t>
            </a:r>
            <a:endParaRPr>
              <a:solidFill>
                <a:srgbClr val="666666"/>
              </a:solidFill>
            </a:endParaRPr>
          </a:p>
          <a:p>
            <a:pPr indent="0" lvl="0" marL="0" rtl="0" algn="ctr">
              <a:spcBef>
                <a:spcPts val="0"/>
              </a:spcBef>
              <a:spcAft>
                <a:spcPts val="0"/>
              </a:spcAft>
              <a:buNone/>
            </a:pPr>
            <a:r>
              <a:rPr lang="en">
                <a:solidFill>
                  <a:srgbClr val="666666"/>
                </a:solidFill>
              </a:rPr>
              <a:t>Fall 2018, Innopolis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NN for MNIST Image Classification </a:t>
            </a:r>
            <a:endParaRPr sz="2400"/>
          </a:p>
        </p:txBody>
      </p:sp>
      <p:sp>
        <p:nvSpPr>
          <p:cNvPr id="111" name="Google Shape;111;p22"/>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 ●</a:t>
            </a:r>
            <a:r>
              <a:rPr lang="en">
                <a:solidFill>
                  <a:schemeClr val="dk1"/>
                </a:solidFill>
                <a:latin typeface="Times New Roman"/>
                <a:ea typeface="Times New Roman"/>
                <a:cs typeface="Times New Roman"/>
                <a:sym typeface="Times New Roman"/>
              </a:rPr>
              <a:t>Load the Important libraries/packages.</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Import tensorflow as tf</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solidFill>
                  <a:srgbClr val="000000"/>
                </a:solidFill>
              </a:rPr>
              <a:t>Load the dataset.</a:t>
            </a:r>
            <a:endParaRPr>
              <a:solidFill>
                <a:srgbClr val="000000"/>
              </a:solidFill>
            </a:endParaRPr>
          </a:p>
        </p:txBody>
      </p:sp>
      <p:pic>
        <p:nvPicPr>
          <p:cNvPr id="112" name="Google Shape;112;p22"/>
          <p:cNvPicPr preferRelativeResize="0"/>
          <p:nvPr/>
        </p:nvPicPr>
        <p:blipFill>
          <a:blip r:embed="rId3">
            <a:alphaModFix/>
          </a:blip>
          <a:stretch>
            <a:fillRect/>
          </a:stretch>
        </p:blipFill>
        <p:spPr>
          <a:xfrm>
            <a:off x="465850" y="2952675"/>
            <a:ext cx="8212300" cy="211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t>
            </a:r>
            <a:r>
              <a:rPr b="1" lang="en"/>
              <a:t>N for MNIST Image Classification </a:t>
            </a:r>
            <a:endParaRPr sz="2400"/>
          </a:p>
        </p:txBody>
      </p:sp>
      <p:sp>
        <p:nvSpPr>
          <p:cNvPr id="118" name="Google Shape;118;p23"/>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 </a:t>
            </a:r>
            <a:r>
              <a:rPr lang="en">
                <a:solidFill>
                  <a:schemeClr val="dk1"/>
                </a:solidFill>
                <a:latin typeface="Times New Roman"/>
                <a:ea typeface="Times New Roman"/>
                <a:cs typeface="Times New Roman"/>
                <a:sym typeface="Times New Roman"/>
              </a:rPr>
              <a:t>Normalize the Data</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p:txBody>
      </p:sp>
      <p:pic>
        <p:nvPicPr>
          <p:cNvPr id="119" name="Google Shape;119;p23"/>
          <p:cNvPicPr preferRelativeResize="0"/>
          <p:nvPr/>
        </p:nvPicPr>
        <p:blipFill>
          <a:blip r:embed="rId3">
            <a:alphaModFix/>
          </a:blip>
          <a:stretch>
            <a:fillRect/>
          </a:stretch>
        </p:blipFill>
        <p:spPr>
          <a:xfrm>
            <a:off x="1112975" y="2266875"/>
            <a:ext cx="6918050" cy="169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NN for MNIST Image Classification </a:t>
            </a:r>
            <a:endParaRPr sz="2400"/>
          </a:p>
        </p:txBody>
      </p:sp>
      <p:sp>
        <p:nvSpPr>
          <p:cNvPr id="125" name="Google Shape;125;p24"/>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 </a:t>
            </a:r>
            <a:r>
              <a:rPr lang="en">
                <a:solidFill>
                  <a:srgbClr val="000000"/>
                </a:solidFill>
              </a:rPr>
              <a:t>Model</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p:txBody>
      </p:sp>
      <p:pic>
        <p:nvPicPr>
          <p:cNvPr id="126" name="Google Shape;126;p24"/>
          <p:cNvPicPr preferRelativeResize="0"/>
          <p:nvPr/>
        </p:nvPicPr>
        <p:blipFill>
          <a:blip r:embed="rId3">
            <a:alphaModFix/>
          </a:blip>
          <a:stretch>
            <a:fillRect/>
          </a:stretch>
        </p:blipFill>
        <p:spPr>
          <a:xfrm>
            <a:off x="475300" y="1826350"/>
            <a:ext cx="8193401" cy="257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CNN for MNIST Image Classification </a:t>
            </a:r>
            <a:endParaRPr sz="2400"/>
          </a:p>
        </p:txBody>
      </p:sp>
      <p:sp>
        <p:nvSpPr>
          <p:cNvPr id="132" name="Google Shape;132;p25"/>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 </a:t>
            </a:r>
            <a:r>
              <a:rPr lang="en">
                <a:solidFill>
                  <a:schemeClr val="dk1"/>
                </a:solidFill>
                <a:latin typeface="Times New Roman"/>
                <a:ea typeface="Times New Roman"/>
                <a:cs typeface="Times New Roman"/>
                <a:sym typeface="Times New Roman"/>
              </a:rPr>
              <a:t>Model Parameters and fit the Model</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p:txBody>
      </p:sp>
      <p:pic>
        <p:nvPicPr>
          <p:cNvPr id="133" name="Google Shape;133;p25"/>
          <p:cNvPicPr preferRelativeResize="0"/>
          <p:nvPr/>
        </p:nvPicPr>
        <p:blipFill>
          <a:blip r:embed="rId3">
            <a:alphaModFix/>
          </a:blip>
          <a:stretch>
            <a:fillRect/>
          </a:stretch>
        </p:blipFill>
        <p:spPr>
          <a:xfrm>
            <a:off x="0" y="1814340"/>
            <a:ext cx="9144000" cy="752819"/>
          </a:xfrm>
          <a:prstGeom prst="rect">
            <a:avLst/>
          </a:prstGeom>
          <a:noFill/>
          <a:ln>
            <a:noFill/>
          </a:ln>
        </p:spPr>
      </p:pic>
      <p:pic>
        <p:nvPicPr>
          <p:cNvPr id="134" name="Google Shape;134;p25"/>
          <p:cNvPicPr preferRelativeResize="0"/>
          <p:nvPr/>
        </p:nvPicPr>
        <p:blipFill>
          <a:blip r:embed="rId4">
            <a:alphaModFix/>
          </a:blip>
          <a:stretch>
            <a:fillRect/>
          </a:stretch>
        </p:blipFill>
        <p:spPr>
          <a:xfrm>
            <a:off x="398875" y="2795750"/>
            <a:ext cx="8346250" cy="221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Different Loss Functions</a:t>
            </a:r>
            <a:endParaRPr sz="2400"/>
          </a:p>
        </p:txBody>
      </p:sp>
      <p:sp>
        <p:nvSpPr>
          <p:cNvPr id="140" name="Google Shape;140;p26"/>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 </a:t>
            </a:r>
            <a:r>
              <a:rPr lang="en">
                <a:solidFill>
                  <a:schemeClr val="dk1"/>
                </a:solidFill>
                <a:latin typeface="Times New Roman"/>
                <a:ea typeface="Times New Roman"/>
                <a:cs typeface="Times New Roman"/>
                <a:sym typeface="Times New Roman"/>
              </a:rPr>
              <a:t>Categorical cross entropy</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Clr>
                <a:schemeClr val="dk1"/>
              </a:buClr>
              <a:buSzPts val="1100"/>
              <a:buFont typeface="Arial"/>
              <a:buNone/>
            </a:pPr>
            <a:r>
              <a:rPr lang="en"/>
              <a:t>● </a:t>
            </a:r>
            <a:r>
              <a:rPr lang="en">
                <a:solidFill>
                  <a:schemeClr val="dk1"/>
                </a:solidFill>
                <a:latin typeface="Times New Roman"/>
                <a:ea typeface="Times New Roman"/>
                <a:cs typeface="Times New Roman"/>
                <a:sym typeface="Times New Roman"/>
              </a:rPr>
              <a:t>Binary cross entropy</a:t>
            </a:r>
            <a:endParaRPr/>
          </a:p>
        </p:txBody>
      </p:sp>
      <p:pic>
        <p:nvPicPr>
          <p:cNvPr id="141" name="Google Shape;141;p26"/>
          <p:cNvPicPr preferRelativeResize="0"/>
          <p:nvPr/>
        </p:nvPicPr>
        <p:blipFill>
          <a:blip r:embed="rId3">
            <a:alphaModFix/>
          </a:blip>
          <a:stretch>
            <a:fillRect/>
          </a:stretch>
        </p:blipFill>
        <p:spPr>
          <a:xfrm>
            <a:off x="2086250" y="3487775"/>
            <a:ext cx="4971475" cy="1099300"/>
          </a:xfrm>
          <a:prstGeom prst="rect">
            <a:avLst/>
          </a:prstGeom>
          <a:noFill/>
          <a:ln>
            <a:noFill/>
          </a:ln>
        </p:spPr>
      </p:pic>
      <p:pic>
        <p:nvPicPr>
          <p:cNvPr id="142" name="Google Shape;142;p26"/>
          <p:cNvPicPr preferRelativeResize="0"/>
          <p:nvPr/>
        </p:nvPicPr>
        <p:blipFill>
          <a:blip r:embed="rId4">
            <a:alphaModFix/>
          </a:blip>
          <a:stretch>
            <a:fillRect/>
          </a:stretch>
        </p:blipFill>
        <p:spPr>
          <a:xfrm>
            <a:off x="3695364" y="1811675"/>
            <a:ext cx="1753273" cy="88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Optimizor </a:t>
            </a:r>
            <a:endParaRPr sz="2400"/>
          </a:p>
        </p:txBody>
      </p:sp>
      <p:sp>
        <p:nvSpPr>
          <p:cNvPr id="148" name="Google Shape;148;p27"/>
          <p:cNvSpPr txBox="1"/>
          <p:nvPr>
            <p:ph idx="1" type="body"/>
          </p:nvPr>
        </p:nvSpPr>
        <p:spPr>
          <a:xfrm>
            <a:off x="311700" y="1152475"/>
            <a:ext cx="44445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 </a:t>
            </a:r>
            <a:r>
              <a:rPr lang="en">
                <a:solidFill>
                  <a:schemeClr val="dk1"/>
                </a:solidFill>
                <a:latin typeface="Times New Roman"/>
                <a:ea typeface="Times New Roman"/>
                <a:cs typeface="Times New Roman"/>
                <a:sym typeface="Times New Roman"/>
              </a:rPr>
              <a:t>Adam (adaptive moment estimation)</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sz="1400">
              <a:solidFill>
                <a:srgbClr val="555555"/>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Default settings for the tested machine learning problems are alpha=0.001, beta1=0.9, beta2=0.999 and epsilon=10−8</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u="sng">
                <a:solidFill>
                  <a:schemeClr val="hlink"/>
                </a:solidFill>
                <a:highlight>
                  <a:srgbClr val="FFFFFF"/>
                </a:highlight>
                <a:latin typeface="Times New Roman"/>
                <a:ea typeface="Times New Roman"/>
                <a:cs typeface="Times New Roman"/>
                <a:sym typeface="Times New Roman"/>
                <a:hlinkClick r:id="rId3"/>
              </a:rPr>
              <a:t>http://ruder.io/optimizing-gradient-descent/</a:t>
            </a:r>
            <a:r>
              <a:rPr lang="en">
                <a:solidFill>
                  <a:srgbClr val="000000"/>
                </a:solidFill>
                <a:highlight>
                  <a:srgbClr val="FFFFFF"/>
                </a:highlight>
                <a:latin typeface="Times New Roman"/>
                <a:ea typeface="Times New Roman"/>
                <a:cs typeface="Times New Roman"/>
                <a:sym typeface="Times New Roman"/>
              </a:rPr>
              <a:t> </a:t>
            </a:r>
            <a:endParaRPr/>
          </a:p>
        </p:txBody>
      </p:sp>
      <p:pic>
        <p:nvPicPr>
          <p:cNvPr id="149" name="Google Shape;149;p27"/>
          <p:cNvPicPr preferRelativeResize="0"/>
          <p:nvPr/>
        </p:nvPicPr>
        <p:blipFill>
          <a:blip r:embed="rId4">
            <a:alphaModFix/>
          </a:blip>
          <a:stretch>
            <a:fillRect/>
          </a:stretch>
        </p:blipFill>
        <p:spPr>
          <a:xfrm>
            <a:off x="4756217" y="865325"/>
            <a:ext cx="4317867" cy="418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CNN for MNIST Image Classification </a:t>
            </a:r>
            <a:endParaRPr b="1"/>
          </a:p>
        </p:txBody>
      </p:sp>
      <p:sp>
        <p:nvSpPr>
          <p:cNvPr id="155" name="Google Shape;155;p28"/>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 </a:t>
            </a:r>
            <a:r>
              <a:rPr lang="en">
                <a:solidFill>
                  <a:schemeClr val="dk1"/>
                </a:solidFill>
                <a:latin typeface="Times New Roman"/>
                <a:ea typeface="Times New Roman"/>
                <a:cs typeface="Times New Roman"/>
                <a:sym typeface="Times New Roman"/>
              </a:rPr>
              <a:t>Evaluate the Model</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p:txBody>
      </p:sp>
      <p:pic>
        <p:nvPicPr>
          <p:cNvPr id="156" name="Google Shape;156;p28"/>
          <p:cNvPicPr preferRelativeResize="0"/>
          <p:nvPr/>
        </p:nvPicPr>
        <p:blipFill>
          <a:blip r:embed="rId3">
            <a:alphaModFix/>
          </a:blip>
          <a:stretch>
            <a:fillRect/>
          </a:stretch>
        </p:blipFill>
        <p:spPr>
          <a:xfrm>
            <a:off x="2564100" y="1414375"/>
            <a:ext cx="6192000" cy="358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CNN for MNIST Image Classification </a:t>
            </a:r>
            <a:endParaRPr b="1"/>
          </a:p>
        </p:txBody>
      </p:sp>
      <p:sp>
        <p:nvSpPr>
          <p:cNvPr id="162" name="Google Shape;162;p29"/>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 </a:t>
            </a:r>
            <a:r>
              <a:rPr lang="en">
                <a:solidFill>
                  <a:schemeClr val="dk1"/>
                </a:solidFill>
                <a:latin typeface="Times New Roman"/>
                <a:ea typeface="Times New Roman"/>
                <a:cs typeface="Times New Roman"/>
                <a:sym typeface="Times New Roman"/>
              </a:rPr>
              <a:t>Evaluate the Model</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p:txBody>
      </p:sp>
      <p:pic>
        <p:nvPicPr>
          <p:cNvPr id="163" name="Google Shape;163;p29"/>
          <p:cNvPicPr preferRelativeResize="0"/>
          <p:nvPr/>
        </p:nvPicPr>
        <p:blipFill>
          <a:blip r:embed="rId3">
            <a:alphaModFix/>
          </a:blip>
          <a:stretch>
            <a:fillRect/>
          </a:stretch>
        </p:blipFill>
        <p:spPr>
          <a:xfrm>
            <a:off x="2136475" y="1731100"/>
            <a:ext cx="4871050" cy="2762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Image Recognition using CNN</a:t>
            </a:r>
            <a:endParaRPr/>
          </a:p>
        </p:txBody>
      </p:sp>
      <p:sp>
        <p:nvSpPr>
          <p:cNvPr id="169" name="Google Shape;169;p30"/>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381000" lvl="0" marL="457200" rtl="0" algn="l">
              <a:lnSpc>
                <a:spcPct val="115000"/>
              </a:lnSpc>
              <a:spcBef>
                <a:spcPts val="160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Collecting the Dataset</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Importing Libraries </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Importing Image Datasets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Rescaling</a:t>
            </a:r>
            <a:r>
              <a:rPr lang="en" sz="2400">
                <a:solidFill>
                  <a:schemeClr val="dk1"/>
                </a:solidFill>
                <a:latin typeface="Times New Roman"/>
                <a:ea typeface="Times New Roman"/>
                <a:cs typeface="Times New Roman"/>
                <a:sym typeface="Times New Roman"/>
              </a:rPr>
              <a:t> Data Set</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Saving and reloading the datasets , </a:t>
            </a:r>
            <a:r>
              <a:rPr lang="en" sz="2400">
                <a:solidFill>
                  <a:schemeClr val="dk1"/>
                </a:solidFill>
                <a:latin typeface="Times New Roman"/>
                <a:ea typeface="Times New Roman"/>
                <a:cs typeface="Times New Roman"/>
                <a:sym typeface="Times New Roman"/>
              </a:rPr>
              <a:t>Splitting the Dataset</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Building the CNN</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Testing</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Image Recognition using CNN</a:t>
            </a:r>
            <a:endParaRPr/>
          </a:p>
          <a:p>
            <a:pPr indent="0" lvl="0" marL="0" rtl="0" algn="l">
              <a:spcBef>
                <a:spcPts val="0"/>
              </a:spcBef>
              <a:spcAft>
                <a:spcPts val="0"/>
              </a:spcAft>
              <a:buNone/>
            </a:pPr>
            <a:r>
              <a:t/>
            </a:r>
            <a:endParaRPr b="1"/>
          </a:p>
        </p:txBody>
      </p:sp>
      <p:sp>
        <p:nvSpPr>
          <p:cNvPr id="175" name="Google Shape;175;p31"/>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400"/>
              <a:t>○</a:t>
            </a:r>
            <a:r>
              <a:rPr lang="en" sz="1600">
                <a:solidFill>
                  <a:schemeClr val="dk1"/>
                </a:solidFill>
                <a:latin typeface="Times New Roman"/>
                <a:ea typeface="Times New Roman"/>
                <a:cs typeface="Times New Roman"/>
                <a:sym typeface="Times New Roman"/>
              </a:rPr>
              <a:t>Collecting the Dataset</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i="1" lang="en" sz="1600" u="sng">
                <a:solidFill>
                  <a:schemeClr val="hlink"/>
                </a:solidFill>
                <a:latin typeface="Times New Roman"/>
                <a:ea typeface="Times New Roman"/>
                <a:cs typeface="Times New Roman"/>
                <a:sym typeface="Times New Roman"/>
                <a:hlinkClick r:id="rId3"/>
              </a:rPr>
              <a:t>https://www.microsoft.com/en-us/download/confirmation.aspx?id=54765</a:t>
            </a:r>
            <a:r>
              <a:rPr i="1" lang="en" sz="1600">
                <a:latin typeface="Times New Roman"/>
                <a:ea typeface="Times New Roman"/>
                <a:cs typeface="Times New Roman"/>
                <a:sym typeface="Times New Roman"/>
              </a:rPr>
              <a:t> </a:t>
            </a:r>
            <a:endParaRPr i="1" sz="1600" u="sng">
              <a:solidFill>
                <a:schemeClr val="hlink"/>
              </a:solidFill>
              <a:latin typeface="Times New Roman"/>
              <a:ea typeface="Times New Roman"/>
              <a:cs typeface="Times New Roman"/>
              <a:sym typeface="Times New Roman"/>
              <a:hlinkClick r:id="rId4"/>
            </a:endParaRPr>
          </a:p>
          <a:p>
            <a:pPr indent="0" lvl="0" marL="0" rtl="0" algn="l">
              <a:lnSpc>
                <a:spcPct val="115000"/>
              </a:lnSpc>
              <a:spcBef>
                <a:spcPts val="1600"/>
              </a:spcBef>
              <a:spcAft>
                <a:spcPts val="0"/>
              </a:spcAft>
              <a:buNone/>
            </a:pPr>
            <a:r>
              <a:rPr lang="en" sz="1400"/>
              <a:t>○</a:t>
            </a:r>
            <a:r>
              <a:rPr lang="en" sz="1600">
                <a:solidFill>
                  <a:schemeClr val="dk1"/>
                </a:solidFill>
                <a:latin typeface="Times New Roman"/>
                <a:ea typeface="Times New Roman"/>
                <a:cs typeface="Times New Roman"/>
                <a:sym typeface="Times New Roman"/>
              </a:rPr>
              <a:t>Importing Libraries and Packages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p>
        </p:txBody>
      </p:sp>
      <p:pic>
        <p:nvPicPr>
          <p:cNvPr id="176" name="Google Shape;176;p31"/>
          <p:cNvPicPr preferRelativeResize="0"/>
          <p:nvPr/>
        </p:nvPicPr>
        <p:blipFill>
          <a:blip r:embed="rId5">
            <a:alphaModFix/>
          </a:blip>
          <a:stretch>
            <a:fillRect/>
          </a:stretch>
        </p:blipFill>
        <p:spPr>
          <a:xfrm>
            <a:off x="1294908" y="2858408"/>
            <a:ext cx="5730176" cy="221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Today's Plan</a:t>
            </a:r>
            <a:endParaRPr/>
          </a:p>
        </p:txBody>
      </p:sp>
      <p:sp>
        <p:nvSpPr>
          <p:cNvPr id="61" name="Google Shape;61;p14"/>
          <p:cNvSpPr txBox="1"/>
          <p:nvPr>
            <p:ph idx="1" type="body"/>
          </p:nvPr>
        </p:nvSpPr>
        <p:spPr>
          <a:xfrm>
            <a:off x="311700" y="1152475"/>
            <a:ext cx="8520600" cy="388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600"/>
          </a:p>
          <a:p>
            <a:pPr indent="0" lvl="0" marL="0" rtl="0" algn="l">
              <a:lnSpc>
                <a:spcPct val="115000"/>
              </a:lnSpc>
              <a:spcBef>
                <a:spcPts val="0"/>
              </a:spcBef>
              <a:spcAft>
                <a:spcPts val="0"/>
              </a:spcAft>
              <a:buClr>
                <a:schemeClr val="dk1"/>
              </a:buClr>
              <a:buSzPts val="1100"/>
              <a:buFont typeface="Arial"/>
              <a:buNone/>
            </a:pPr>
            <a:r>
              <a:rPr lang="en" sz="1600"/>
              <a:t>●</a:t>
            </a:r>
            <a:r>
              <a:rPr lang="en" sz="1600">
                <a:solidFill>
                  <a:schemeClr val="dk1"/>
                </a:solidFill>
              </a:rPr>
              <a:t>Why and What is Keras?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p>
          <a:p>
            <a:pPr indent="0" lvl="0" marL="0" rtl="0" algn="l">
              <a:lnSpc>
                <a:spcPct val="115000"/>
              </a:lnSpc>
              <a:spcBef>
                <a:spcPts val="0"/>
              </a:spcBef>
              <a:spcAft>
                <a:spcPts val="0"/>
              </a:spcAft>
              <a:buClr>
                <a:schemeClr val="dk1"/>
              </a:buClr>
              <a:buSzPts val="1100"/>
              <a:buFont typeface="Arial"/>
              <a:buNone/>
            </a:pPr>
            <a:r>
              <a:rPr lang="en" sz="1600"/>
              <a:t>●</a:t>
            </a:r>
            <a:r>
              <a:rPr lang="en" sz="1600">
                <a:solidFill>
                  <a:schemeClr val="dk1"/>
                </a:solidFill>
              </a:rPr>
              <a:t>Installing Keras and TensorFlow</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p>
          <a:p>
            <a:pPr indent="0" lvl="0" marL="0" rtl="0" algn="l">
              <a:lnSpc>
                <a:spcPct val="115000"/>
              </a:lnSpc>
              <a:spcBef>
                <a:spcPts val="0"/>
              </a:spcBef>
              <a:spcAft>
                <a:spcPts val="0"/>
              </a:spcAft>
              <a:buClr>
                <a:schemeClr val="dk1"/>
              </a:buClr>
              <a:buSzPts val="1100"/>
              <a:buFont typeface="Arial"/>
              <a:buNone/>
            </a:pPr>
            <a:r>
              <a:rPr lang="en" sz="1600"/>
              <a:t>●</a:t>
            </a:r>
            <a:r>
              <a:rPr lang="en" sz="1600">
                <a:solidFill>
                  <a:schemeClr val="dk1"/>
                </a:solidFill>
              </a:rPr>
              <a:t>Fundamentals of Keras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p>
          <a:p>
            <a:pPr indent="0" lvl="0" marL="0" rtl="0" algn="l">
              <a:lnSpc>
                <a:spcPct val="115000"/>
              </a:lnSpc>
              <a:spcBef>
                <a:spcPts val="0"/>
              </a:spcBef>
              <a:spcAft>
                <a:spcPts val="0"/>
              </a:spcAft>
              <a:buClr>
                <a:schemeClr val="dk1"/>
              </a:buClr>
              <a:buSzPts val="1100"/>
              <a:buFont typeface="Arial"/>
              <a:buNone/>
            </a:pPr>
            <a:r>
              <a:rPr lang="en" sz="1600"/>
              <a:t>●</a:t>
            </a:r>
            <a:r>
              <a:rPr lang="en" sz="1600">
                <a:solidFill>
                  <a:schemeClr val="dk1"/>
                </a:solidFill>
              </a:rPr>
              <a:t>Understanding Keras Sequential Model</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p>
          <a:p>
            <a:pPr indent="0" lvl="0" marL="0" rtl="0" algn="l">
              <a:lnSpc>
                <a:spcPct val="115000"/>
              </a:lnSpc>
              <a:spcBef>
                <a:spcPts val="0"/>
              </a:spcBef>
              <a:spcAft>
                <a:spcPts val="0"/>
              </a:spcAft>
              <a:buNone/>
            </a:pPr>
            <a:r>
              <a:rPr lang="en" sz="1600"/>
              <a:t>●</a:t>
            </a:r>
            <a:r>
              <a:rPr lang="en" sz="1600">
                <a:solidFill>
                  <a:schemeClr val="dk1"/>
                </a:solidFill>
              </a:rPr>
              <a:t>Building a CNN in Keras (for image recognition) and </a:t>
            </a:r>
            <a:r>
              <a:rPr lang="en" sz="1600">
                <a:solidFill>
                  <a:schemeClr val="dk1"/>
                </a:solidFill>
              </a:rPr>
              <a:t>c</a:t>
            </a:r>
            <a:r>
              <a:rPr lang="en" sz="1600">
                <a:solidFill>
                  <a:schemeClr val="dk1"/>
                </a:solidFill>
              </a:rPr>
              <a:t>lassification of MNIST using CNN</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None/>
            </a:pPr>
            <a:r>
              <a:rPr lang="en" sz="1600"/>
              <a:t>●</a:t>
            </a:r>
            <a:r>
              <a:rPr lang="en" sz="1600">
                <a:solidFill>
                  <a:schemeClr val="dk1"/>
                </a:solidFill>
              </a:rPr>
              <a:t>Home work</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Image Recognition using CNN</a:t>
            </a:r>
            <a:endParaRPr/>
          </a:p>
          <a:p>
            <a:pPr indent="0" lvl="0" marL="0" rtl="0" algn="l">
              <a:spcBef>
                <a:spcPts val="0"/>
              </a:spcBef>
              <a:spcAft>
                <a:spcPts val="0"/>
              </a:spcAft>
              <a:buNone/>
            </a:pPr>
            <a:r>
              <a:t/>
            </a:r>
            <a:endParaRPr b="1"/>
          </a:p>
        </p:txBody>
      </p:sp>
      <p:sp>
        <p:nvSpPr>
          <p:cNvPr id="182" name="Google Shape;182;p32"/>
          <p:cNvSpPr txBox="1"/>
          <p:nvPr>
            <p:ph idx="1" type="body"/>
          </p:nvPr>
        </p:nvSpPr>
        <p:spPr>
          <a:xfrm>
            <a:off x="311700" y="1152475"/>
            <a:ext cx="1943700" cy="39195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400"/>
              <a:t>○</a:t>
            </a:r>
            <a:r>
              <a:rPr lang="en" sz="1600">
                <a:solidFill>
                  <a:schemeClr val="dk1"/>
                </a:solidFill>
                <a:latin typeface="Times New Roman"/>
                <a:ea typeface="Times New Roman"/>
                <a:cs typeface="Times New Roman"/>
                <a:sym typeface="Times New Roman"/>
              </a:rPr>
              <a:t>Read and show image</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p>
        </p:txBody>
      </p:sp>
      <p:pic>
        <p:nvPicPr>
          <p:cNvPr id="183" name="Google Shape;183;p32"/>
          <p:cNvPicPr preferRelativeResize="0"/>
          <p:nvPr/>
        </p:nvPicPr>
        <p:blipFill>
          <a:blip r:embed="rId3">
            <a:alphaModFix/>
          </a:blip>
          <a:stretch>
            <a:fillRect/>
          </a:stretch>
        </p:blipFill>
        <p:spPr>
          <a:xfrm>
            <a:off x="2255300" y="1016800"/>
            <a:ext cx="6888700" cy="4131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Image Recognition using CNN</a:t>
            </a:r>
            <a:endParaRPr/>
          </a:p>
          <a:p>
            <a:pPr indent="0" lvl="0" marL="0" rtl="0" algn="l">
              <a:spcBef>
                <a:spcPts val="0"/>
              </a:spcBef>
              <a:spcAft>
                <a:spcPts val="0"/>
              </a:spcAft>
              <a:buNone/>
            </a:pPr>
            <a:r>
              <a:t/>
            </a:r>
            <a:endParaRPr b="1"/>
          </a:p>
        </p:txBody>
      </p:sp>
      <p:sp>
        <p:nvSpPr>
          <p:cNvPr id="189" name="Google Shape;189;p33"/>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400"/>
              <a:t>○</a:t>
            </a:r>
            <a:r>
              <a:rPr lang="en" sz="1600">
                <a:solidFill>
                  <a:schemeClr val="dk1"/>
                </a:solidFill>
                <a:latin typeface="Times New Roman"/>
                <a:ea typeface="Times New Roman"/>
                <a:cs typeface="Times New Roman"/>
                <a:sym typeface="Times New Roman"/>
              </a:rPr>
              <a:t>Resize the images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p>
        </p:txBody>
      </p:sp>
      <p:pic>
        <p:nvPicPr>
          <p:cNvPr id="190" name="Google Shape;190;p33"/>
          <p:cNvPicPr preferRelativeResize="0"/>
          <p:nvPr/>
        </p:nvPicPr>
        <p:blipFill>
          <a:blip r:embed="rId3">
            <a:alphaModFix/>
          </a:blip>
          <a:stretch>
            <a:fillRect/>
          </a:stretch>
        </p:blipFill>
        <p:spPr>
          <a:xfrm>
            <a:off x="3533777" y="1153325"/>
            <a:ext cx="4755375" cy="3835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Image Recognition using CNN</a:t>
            </a:r>
            <a:endParaRPr/>
          </a:p>
          <a:p>
            <a:pPr indent="0" lvl="0" marL="0" rtl="0" algn="l">
              <a:spcBef>
                <a:spcPts val="0"/>
              </a:spcBef>
              <a:spcAft>
                <a:spcPts val="0"/>
              </a:spcAft>
              <a:buNone/>
            </a:pPr>
            <a:r>
              <a:t/>
            </a:r>
            <a:endParaRPr b="1"/>
          </a:p>
        </p:txBody>
      </p:sp>
      <p:sp>
        <p:nvSpPr>
          <p:cNvPr id="196" name="Google Shape;196;p34"/>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400"/>
              <a:t>○</a:t>
            </a:r>
            <a:r>
              <a:rPr lang="en" sz="1600">
                <a:solidFill>
                  <a:schemeClr val="dk1"/>
                </a:solidFill>
                <a:latin typeface="Times New Roman"/>
                <a:ea typeface="Times New Roman"/>
                <a:cs typeface="Times New Roman"/>
                <a:sym typeface="Times New Roman"/>
              </a:rPr>
              <a:t>Building training data</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p>
        </p:txBody>
      </p:sp>
      <p:pic>
        <p:nvPicPr>
          <p:cNvPr id="197" name="Google Shape;197;p34"/>
          <p:cNvPicPr preferRelativeResize="0"/>
          <p:nvPr/>
        </p:nvPicPr>
        <p:blipFill>
          <a:blip r:embed="rId3">
            <a:alphaModFix/>
          </a:blip>
          <a:stretch>
            <a:fillRect/>
          </a:stretch>
        </p:blipFill>
        <p:spPr>
          <a:xfrm>
            <a:off x="416725" y="1708426"/>
            <a:ext cx="8346274" cy="343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Image Recognition using CNN</a:t>
            </a:r>
            <a:endParaRPr/>
          </a:p>
          <a:p>
            <a:pPr indent="0" lvl="0" marL="0" rtl="0" algn="l">
              <a:spcBef>
                <a:spcPts val="0"/>
              </a:spcBef>
              <a:spcAft>
                <a:spcPts val="0"/>
              </a:spcAft>
              <a:buNone/>
            </a:pPr>
            <a:r>
              <a:t/>
            </a:r>
            <a:endParaRPr b="1"/>
          </a:p>
        </p:txBody>
      </p:sp>
      <p:sp>
        <p:nvSpPr>
          <p:cNvPr id="203" name="Google Shape;203;p35"/>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400"/>
              <a:t>○</a:t>
            </a:r>
            <a:r>
              <a:rPr lang="en" sz="1600">
                <a:solidFill>
                  <a:schemeClr val="dk1"/>
                </a:solidFill>
                <a:latin typeface="Times New Roman"/>
                <a:ea typeface="Times New Roman"/>
                <a:cs typeface="Times New Roman"/>
                <a:sym typeface="Times New Roman"/>
              </a:rPr>
              <a:t>Append Features and their Class labels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p>
        </p:txBody>
      </p:sp>
      <p:pic>
        <p:nvPicPr>
          <p:cNvPr id="204" name="Google Shape;204;p35"/>
          <p:cNvPicPr preferRelativeResize="0"/>
          <p:nvPr/>
        </p:nvPicPr>
        <p:blipFill>
          <a:blip r:embed="rId3">
            <a:alphaModFix/>
          </a:blip>
          <a:stretch>
            <a:fillRect/>
          </a:stretch>
        </p:blipFill>
        <p:spPr>
          <a:xfrm>
            <a:off x="1943043" y="1807350"/>
            <a:ext cx="5257925" cy="3050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Image Recognition using CNN</a:t>
            </a:r>
            <a:endParaRPr/>
          </a:p>
          <a:p>
            <a:pPr indent="0" lvl="0" marL="0" rtl="0" algn="l">
              <a:spcBef>
                <a:spcPts val="0"/>
              </a:spcBef>
              <a:spcAft>
                <a:spcPts val="0"/>
              </a:spcAft>
              <a:buNone/>
            </a:pPr>
            <a:r>
              <a:t/>
            </a:r>
            <a:endParaRPr b="1"/>
          </a:p>
        </p:txBody>
      </p:sp>
      <p:sp>
        <p:nvSpPr>
          <p:cNvPr id="210" name="Google Shape;210;p36"/>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400"/>
              <a:t>○</a:t>
            </a:r>
            <a:r>
              <a:rPr lang="en" sz="1600">
                <a:solidFill>
                  <a:schemeClr val="dk1"/>
                </a:solidFill>
                <a:latin typeface="Times New Roman"/>
                <a:ea typeface="Times New Roman"/>
                <a:cs typeface="Times New Roman"/>
                <a:sym typeface="Times New Roman"/>
              </a:rPr>
              <a:t>Let's save the data to play with and to reload to the python to train the model</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p>
        </p:txBody>
      </p:sp>
      <p:pic>
        <p:nvPicPr>
          <p:cNvPr id="211" name="Google Shape;211;p36"/>
          <p:cNvPicPr preferRelativeResize="0"/>
          <p:nvPr/>
        </p:nvPicPr>
        <p:blipFill>
          <a:blip r:embed="rId3">
            <a:alphaModFix/>
          </a:blip>
          <a:stretch>
            <a:fillRect/>
          </a:stretch>
        </p:blipFill>
        <p:spPr>
          <a:xfrm>
            <a:off x="2873800" y="1845400"/>
            <a:ext cx="3396394" cy="3226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Image Recognition using CNN</a:t>
            </a:r>
            <a:endParaRPr/>
          </a:p>
          <a:p>
            <a:pPr indent="0" lvl="0" marL="0" rtl="0" algn="l">
              <a:spcBef>
                <a:spcPts val="0"/>
              </a:spcBef>
              <a:spcAft>
                <a:spcPts val="0"/>
              </a:spcAft>
              <a:buNone/>
            </a:pPr>
            <a:r>
              <a:t/>
            </a:r>
            <a:endParaRPr b="1"/>
          </a:p>
        </p:txBody>
      </p:sp>
      <p:sp>
        <p:nvSpPr>
          <p:cNvPr id="217" name="Google Shape;217;p37"/>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400"/>
              <a:t>○</a:t>
            </a:r>
            <a:r>
              <a:rPr lang="en" sz="1600">
                <a:solidFill>
                  <a:schemeClr val="dk1"/>
                </a:solidFill>
                <a:latin typeface="Times New Roman"/>
                <a:ea typeface="Times New Roman"/>
                <a:cs typeface="Times New Roman"/>
                <a:sym typeface="Times New Roman"/>
              </a:rPr>
              <a:t>Let's start building CNN model: The basic CNN structure is as follows: </a:t>
            </a:r>
            <a:endParaRPr sz="1600">
              <a:solidFill>
                <a:schemeClr val="dk1"/>
              </a:solidFill>
              <a:latin typeface="Times New Roman"/>
              <a:ea typeface="Times New Roman"/>
              <a:cs typeface="Times New Roman"/>
              <a:sym typeface="Times New Roman"/>
            </a:endParaRPr>
          </a:p>
          <a:p>
            <a:pPr indent="457200" lvl="0" marL="0" rtl="0" algn="l">
              <a:lnSpc>
                <a:spcPct val="115000"/>
              </a:lnSpc>
              <a:spcBef>
                <a:spcPts val="1600"/>
              </a:spcBef>
              <a:spcAft>
                <a:spcPts val="0"/>
              </a:spcAft>
              <a:buNone/>
            </a:pPr>
            <a:r>
              <a:rPr lang="en" sz="1600">
                <a:solidFill>
                  <a:schemeClr val="dk1"/>
                </a:solidFill>
                <a:latin typeface="Times New Roman"/>
                <a:ea typeface="Times New Roman"/>
                <a:cs typeface="Times New Roman"/>
                <a:sym typeface="Times New Roman"/>
              </a:rPr>
              <a:t>Convolution -&gt; Pooling -&gt; Convolution -&gt; Pooling -&gt; Fully Connected -&gt; Output</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p>
        </p:txBody>
      </p:sp>
      <p:pic>
        <p:nvPicPr>
          <p:cNvPr id="218" name="Google Shape;218;p37"/>
          <p:cNvPicPr preferRelativeResize="0"/>
          <p:nvPr/>
        </p:nvPicPr>
        <p:blipFill>
          <a:blip r:embed="rId3">
            <a:alphaModFix/>
          </a:blip>
          <a:stretch>
            <a:fillRect/>
          </a:stretch>
        </p:blipFill>
        <p:spPr>
          <a:xfrm>
            <a:off x="2178851" y="2184525"/>
            <a:ext cx="5681675" cy="2958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Keras: Sequential Model</a:t>
            </a:r>
            <a:endParaRPr/>
          </a:p>
        </p:txBody>
      </p:sp>
      <p:sp>
        <p:nvSpPr>
          <p:cNvPr id="224" name="Google Shape;224;p38"/>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p>
        </p:txBody>
      </p:sp>
      <p:pic>
        <p:nvPicPr>
          <p:cNvPr id="225" name="Google Shape;225;p38"/>
          <p:cNvPicPr preferRelativeResize="0"/>
          <p:nvPr/>
        </p:nvPicPr>
        <p:blipFill>
          <a:blip r:embed="rId3">
            <a:alphaModFix/>
          </a:blip>
          <a:stretch>
            <a:fillRect/>
          </a:stretch>
        </p:blipFill>
        <p:spPr>
          <a:xfrm>
            <a:off x="214300" y="184325"/>
            <a:ext cx="8715400" cy="4774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Image Recognition using CNN</a:t>
            </a:r>
            <a:endParaRPr/>
          </a:p>
          <a:p>
            <a:pPr indent="0" lvl="0" marL="0" rtl="0" algn="l">
              <a:spcBef>
                <a:spcPts val="0"/>
              </a:spcBef>
              <a:spcAft>
                <a:spcPts val="0"/>
              </a:spcAft>
              <a:buNone/>
            </a:pPr>
            <a:r>
              <a:t/>
            </a:r>
            <a:endParaRPr b="1"/>
          </a:p>
        </p:txBody>
      </p:sp>
      <p:sp>
        <p:nvSpPr>
          <p:cNvPr id="231" name="Google Shape;231;p39"/>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t>
            </a:r>
            <a:r>
              <a:rPr b="1" lang="en" sz="1600">
                <a:solidFill>
                  <a:schemeClr val="dk1"/>
                </a:solidFill>
                <a:latin typeface="Times New Roman"/>
                <a:ea typeface="Times New Roman"/>
                <a:cs typeface="Times New Roman"/>
                <a:sym typeface="Times New Roman"/>
              </a:rPr>
              <a:t>Building CNN: </a:t>
            </a:r>
            <a:r>
              <a:rPr lang="en" sz="1600">
                <a:solidFill>
                  <a:schemeClr val="dk1"/>
                </a:solidFill>
                <a:latin typeface="Times New Roman"/>
                <a:ea typeface="Times New Roman"/>
                <a:cs typeface="Times New Roman"/>
                <a:sym typeface="Times New Roman"/>
              </a:rPr>
              <a:t>This is most important step for our network. It consists of three parts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rPr lang="en" sz="1400"/>
              <a:t>○</a:t>
            </a:r>
            <a:r>
              <a:rPr b="1" lang="en" sz="1600">
                <a:solidFill>
                  <a:schemeClr val="dk1"/>
                </a:solidFill>
                <a:latin typeface="Times New Roman"/>
                <a:ea typeface="Times New Roman"/>
                <a:cs typeface="Times New Roman"/>
                <a:sym typeface="Times New Roman"/>
              </a:rPr>
              <a:t>Convolution</a:t>
            </a:r>
            <a:r>
              <a:rPr lang="en" sz="1600">
                <a:solidFill>
                  <a:schemeClr val="dk1"/>
                </a:solidFill>
                <a:latin typeface="Times New Roman"/>
                <a:ea typeface="Times New Roman"/>
                <a:cs typeface="Times New Roman"/>
                <a:sym typeface="Times New Roman"/>
              </a:rPr>
              <a:t>:  The primary purpose of Convolution is to extract features from the input image. Convolution preserves the spatial relationship between pixels by learning image features using small squares of input data.</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rPr lang="en" sz="1400"/>
              <a:t>○</a:t>
            </a:r>
            <a:r>
              <a:rPr b="1" lang="en" sz="1600">
                <a:solidFill>
                  <a:schemeClr val="dk1"/>
                </a:solidFill>
                <a:latin typeface="Times New Roman"/>
                <a:ea typeface="Times New Roman"/>
                <a:cs typeface="Times New Roman"/>
                <a:sym typeface="Times New Roman"/>
              </a:rPr>
              <a:t>Polling</a:t>
            </a:r>
            <a:r>
              <a:rPr lang="en" sz="1600">
                <a:solidFill>
                  <a:schemeClr val="dk1"/>
                </a:solidFill>
                <a:latin typeface="Times New Roman"/>
                <a:ea typeface="Times New Roman"/>
                <a:cs typeface="Times New Roman"/>
                <a:sym typeface="Times New Roman"/>
              </a:rPr>
              <a:t>: Pooling (also called subsampling or downsampling) reduces the dimensionality of each feature map but retains the most important information.</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rPr lang="en" sz="1400"/>
              <a:t>○</a:t>
            </a:r>
            <a:r>
              <a:rPr b="1" lang="en" sz="1600">
                <a:solidFill>
                  <a:schemeClr val="dk1"/>
                </a:solidFill>
                <a:latin typeface="Times New Roman"/>
                <a:ea typeface="Times New Roman"/>
                <a:cs typeface="Times New Roman"/>
                <a:sym typeface="Times New Roman"/>
              </a:rPr>
              <a:t>Flattening: </a:t>
            </a:r>
            <a:r>
              <a:rPr lang="en" sz="1600">
                <a:solidFill>
                  <a:schemeClr val="dk1"/>
                </a:solidFill>
                <a:latin typeface="Times New Roman"/>
                <a:ea typeface="Times New Roman"/>
                <a:cs typeface="Times New Roman"/>
                <a:sym typeface="Times New Roman"/>
              </a:rPr>
              <a:t>After pooling comes flattening. Here the matrix is converted into a linear array so that to input it into the nodes of our neural network.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a:t>
            </a:r>
            <a:endParaRPr/>
          </a:p>
        </p:txBody>
      </p:sp>
      <p:sp>
        <p:nvSpPr>
          <p:cNvPr id="237" name="Google Shape;237;p40"/>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t>
            </a:r>
            <a:r>
              <a:rPr lang="en" sz="2000">
                <a:solidFill>
                  <a:schemeClr val="dk1"/>
                </a:solidFill>
                <a:latin typeface="Times New Roman"/>
                <a:ea typeface="Times New Roman"/>
                <a:cs typeface="Times New Roman"/>
                <a:sym typeface="Times New Roman"/>
              </a:rPr>
              <a:t> The same concept can be applied to a diverse range of objects with a lot of training data and appropriate network. You can change the dataset with the images of your friends and work upon the network to make a Face Recognition Classifier.</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t>
            </a:r>
            <a:r>
              <a:rPr lang="en" sz="2000">
                <a:solidFill>
                  <a:schemeClr val="dk1"/>
                </a:solidFill>
                <a:latin typeface="Times New Roman"/>
                <a:ea typeface="Times New Roman"/>
                <a:cs typeface="Times New Roman"/>
                <a:sym typeface="Times New Roman"/>
              </a:rPr>
              <a:t>However there are many APIs available which can be automatically embedded into your application. They have been trained on a large dataset.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Homework</a:t>
            </a:r>
            <a:endParaRPr b="1"/>
          </a:p>
        </p:txBody>
      </p:sp>
      <p:sp>
        <p:nvSpPr>
          <p:cNvPr id="243" name="Google Shape;243;p41"/>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rgbClr val="000000"/>
                </a:solidFill>
              </a:rPr>
              <a:t> </a:t>
            </a:r>
            <a:endParaRPr sz="1400">
              <a:solidFill>
                <a:srgbClr val="000000"/>
              </a:solidFill>
            </a:endParaRPr>
          </a:p>
          <a:p>
            <a:pPr indent="0" lvl="0" marL="0" rtl="0" algn="just">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There is no specific </a:t>
            </a:r>
            <a:r>
              <a:rPr lang="en" sz="1400">
                <a:solidFill>
                  <a:srgbClr val="000000"/>
                </a:solidFill>
                <a:latin typeface="Times New Roman"/>
                <a:ea typeface="Times New Roman"/>
                <a:cs typeface="Times New Roman"/>
                <a:sym typeface="Times New Roman"/>
              </a:rPr>
              <a:t>template</a:t>
            </a:r>
            <a:r>
              <a:rPr lang="en" sz="1400">
                <a:solidFill>
                  <a:srgbClr val="000000"/>
                </a:solidFill>
                <a:latin typeface="Times New Roman"/>
                <a:ea typeface="Times New Roman"/>
                <a:cs typeface="Times New Roman"/>
                <a:sym typeface="Times New Roman"/>
              </a:rPr>
              <a:t> for today’s homework. </a:t>
            </a:r>
            <a:r>
              <a:rPr b="1" lang="en" sz="1400" u="sng">
                <a:solidFill>
                  <a:srgbClr val="FF0000"/>
                </a:solidFill>
                <a:latin typeface="Times New Roman"/>
                <a:ea typeface="Times New Roman"/>
                <a:cs typeface="Times New Roman"/>
                <a:sym typeface="Times New Roman"/>
              </a:rPr>
              <a:t>You need to write a </a:t>
            </a:r>
            <a:r>
              <a:rPr b="1" lang="en" sz="1400" u="sng">
                <a:solidFill>
                  <a:srgbClr val="FF0000"/>
                </a:solidFill>
                <a:latin typeface="Times New Roman"/>
                <a:ea typeface="Times New Roman"/>
                <a:cs typeface="Times New Roman"/>
                <a:sym typeface="Times New Roman"/>
              </a:rPr>
              <a:t>rigorous</a:t>
            </a:r>
            <a:r>
              <a:rPr b="1" lang="en" sz="1400" u="sng">
                <a:solidFill>
                  <a:srgbClr val="FF0000"/>
                </a:solidFill>
                <a:latin typeface="Times New Roman"/>
                <a:ea typeface="Times New Roman"/>
                <a:cs typeface="Times New Roman"/>
                <a:sym typeface="Times New Roman"/>
              </a:rPr>
              <a:t> technical report on optimizing the network. </a:t>
            </a:r>
            <a:r>
              <a:rPr lang="en" sz="1400">
                <a:solidFill>
                  <a:srgbClr val="000000"/>
                </a:solidFill>
                <a:latin typeface="Times New Roman"/>
                <a:ea typeface="Times New Roman"/>
                <a:cs typeface="Times New Roman"/>
                <a:sym typeface="Times New Roman"/>
              </a:rPr>
              <a:t>The important parameters you need to tune are:</a:t>
            </a:r>
            <a:endParaRPr sz="1400">
              <a:solidFill>
                <a:srgbClr val="000000"/>
              </a:solidFill>
              <a:latin typeface="Times New Roman"/>
              <a:ea typeface="Times New Roman"/>
              <a:cs typeface="Times New Roman"/>
              <a:sym typeface="Times New Roman"/>
            </a:endParaRPr>
          </a:p>
          <a:p>
            <a:pPr indent="0" lvl="0" marL="0" rtl="0" algn="just">
              <a:lnSpc>
                <a:spcPct val="122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22000"/>
              </a:lnSpc>
              <a:spcBef>
                <a:spcPts val="0"/>
              </a:spcBef>
              <a:spcAft>
                <a:spcPts val="0"/>
              </a:spcAft>
              <a:buNone/>
            </a:pPr>
            <a:r>
              <a:rPr b="1" i="1" lang="en" sz="1400">
                <a:solidFill>
                  <a:srgbClr val="0000FF"/>
                </a:solidFill>
                <a:latin typeface="Times New Roman"/>
                <a:ea typeface="Times New Roman"/>
                <a:cs typeface="Times New Roman"/>
                <a:sym typeface="Times New Roman"/>
              </a:rPr>
              <a:t>Number of Hidden Layers and Units --- Activation Function --- Number of Epochs --- Batch size --- Different Loss Functions (</a:t>
            </a:r>
            <a:r>
              <a:rPr b="1" i="1" lang="en" sz="1400">
                <a:solidFill>
                  <a:srgbClr val="FF0000"/>
                </a:solidFill>
                <a:latin typeface="Times New Roman"/>
                <a:ea typeface="Times New Roman"/>
                <a:cs typeface="Times New Roman"/>
                <a:sym typeface="Times New Roman"/>
              </a:rPr>
              <a:t>categorical_crossentropy, sparse_categorical_crossentropy, binary_crossentropy</a:t>
            </a:r>
            <a:r>
              <a:rPr b="1" i="1" lang="en" sz="1400">
                <a:solidFill>
                  <a:srgbClr val="0000FF"/>
                </a:solidFill>
                <a:latin typeface="Times New Roman"/>
                <a:ea typeface="Times New Roman"/>
                <a:cs typeface="Times New Roman"/>
                <a:sym typeface="Times New Roman"/>
              </a:rPr>
              <a:t>) --- Different Optimization Methods (</a:t>
            </a:r>
            <a:r>
              <a:rPr b="1" i="1" lang="en" sz="1400">
                <a:solidFill>
                  <a:srgbClr val="FF0000"/>
                </a:solidFill>
                <a:latin typeface="Times New Roman"/>
                <a:ea typeface="Times New Roman"/>
                <a:cs typeface="Times New Roman"/>
                <a:sym typeface="Times New Roman"/>
              </a:rPr>
              <a:t>Stochastic gradient descent (sgd) and Adam</a:t>
            </a:r>
            <a:r>
              <a:rPr b="1" i="1" lang="en" sz="1400">
                <a:solidFill>
                  <a:srgbClr val="0000FF"/>
                </a:solidFill>
                <a:latin typeface="Times New Roman"/>
                <a:ea typeface="Times New Roman"/>
                <a:cs typeface="Times New Roman"/>
                <a:sym typeface="Times New Roman"/>
              </a:rPr>
              <a:t>)</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400">
                <a:solidFill>
                  <a:srgbClr val="A64D79"/>
                </a:solidFill>
                <a:latin typeface="Times New Roman"/>
                <a:ea typeface="Times New Roman"/>
                <a:cs typeface="Times New Roman"/>
                <a:sym typeface="Times New Roman"/>
              </a:rPr>
              <a:t>You are required to write a report (sported with error and Accuracy graphs on above parameters) on which of the following method is appropriate for tuning the parameters with detailed illustration on MNIST dataset. Methods used to find out Hyperparameters are:</a:t>
            </a:r>
            <a:endParaRPr b="1" sz="1400">
              <a:solidFill>
                <a:srgbClr val="A64D79"/>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400">
                <a:solidFill>
                  <a:schemeClr val="dk1"/>
                </a:solidFill>
                <a:latin typeface="Times New Roman"/>
                <a:ea typeface="Times New Roman"/>
                <a:cs typeface="Times New Roman"/>
                <a:sym typeface="Times New Roman"/>
              </a:rPr>
              <a:t>1): Manual Search</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400">
                <a:solidFill>
                  <a:schemeClr val="dk1"/>
                </a:solidFill>
                <a:latin typeface="Times New Roman"/>
                <a:ea typeface="Times New Roman"/>
                <a:cs typeface="Times New Roman"/>
                <a:sym typeface="Times New Roman"/>
              </a:rPr>
              <a:t>2): Grid Search</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400">
                <a:solidFill>
                  <a:schemeClr val="dk1"/>
                </a:solidFill>
                <a:latin typeface="Times New Roman"/>
                <a:ea typeface="Times New Roman"/>
                <a:cs typeface="Times New Roman"/>
                <a:sym typeface="Times New Roman"/>
              </a:rPr>
              <a:t>(</a:t>
            </a:r>
            <a:r>
              <a:rPr b="1" lang="en" sz="1400" u="sng">
                <a:solidFill>
                  <a:schemeClr val="hlink"/>
                </a:solidFill>
                <a:latin typeface="Times New Roman"/>
                <a:ea typeface="Times New Roman"/>
                <a:cs typeface="Times New Roman"/>
                <a:sym typeface="Times New Roman"/>
                <a:hlinkClick r:id="rId3"/>
              </a:rPr>
              <a:t>https://machinelearningmastery.com/grid-search-hyperparameters-deep-learning-models-python-keras/</a:t>
            </a:r>
            <a:r>
              <a:rPr b="1" lang="en" sz="1400">
                <a:solidFill>
                  <a:schemeClr val="dk1"/>
                </a:solidFill>
                <a:latin typeface="Times New Roman"/>
                <a:ea typeface="Times New Roman"/>
                <a:cs typeface="Times New Roman"/>
                <a:sym typeface="Times New Roman"/>
              </a:rPr>
              <a:t>)</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Keras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Keras is a high-level python API which can be used to quickly build and train neural networks using either Tensorflow or Theano as back-end.</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t/>
            </a:r>
            <a:endParaRPr/>
          </a:p>
          <a:p>
            <a:pPr indent="0" lvl="0" marL="0" rtl="0" algn="just">
              <a:lnSpc>
                <a:spcPct val="115000"/>
              </a:lnSpc>
              <a:spcBef>
                <a:spcPts val="0"/>
              </a:spcBef>
              <a:spcAft>
                <a:spcPts val="0"/>
              </a:spcAft>
              <a:buClr>
                <a:schemeClr val="dk1"/>
              </a:buClr>
              <a:buSzPts val="1100"/>
              <a:buFont typeface="Arial"/>
              <a:buNone/>
            </a:pPr>
            <a:r>
              <a:rPr lang="en"/>
              <a:t>●</a:t>
            </a:r>
            <a:r>
              <a:rPr lang="en" sz="2000">
                <a:solidFill>
                  <a:schemeClr val="dk1"/>
                </a:solidFill>
                <a:latin typeface="Times New Roman"/>
                <a:ea typeface="Times New Roman"/>
                <a:cs typeface="Times New Roman"/>
                <a:sym typeface="Times New Roman"/>
              </a:rPr>
              <a:t>Currently, Keras is one of the fastest growing libraries for deep learning.</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Why Keras</a:t>
            </a:r>
            <a:endParaRPr/>
          </a:p>
        </p:txBody>
      </p:sp>
      <p:sp>
        <p:nvSpPr>
          <p:cNvPr id="73" name="Google Shape;73;p16"/>
          <p:cNvSpPr txBox="1"/>
          <p:nvPr>
            <p:ph idx="1" type="body"/>
          </p:nvPr>
        </p:nvSpPr>
        <p:spPr>
          <a:xfrm>
            <a:off x="311700" y="1152475"/>
            <a:ext cx="8520600" cy="3873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en"/>
              <a:t>●</a:t>
            </a:r>
            <a:r>
              <a:rPr lang="en" sz="1600" u="sng">
                <a:solidFill>
                  <a:schemeClr val="hlink"/>
                </a:solidFill>
                <a:latin typeface="Times New Roman"/>
                <a:ea typeface="Times New Roman"/>
                <a:cs typeface="Times New Roman"/>
                <a:sym typeface="Times New Roman"/>
                <a:hlinkClick r:id="rId3"/>
              </a:rPr>
              <a:t>Keras</a:t>
            </a:r>
            <a:r>
              <a:rPr lang="en" sz="1600">
                <a:solidFill>
                  <a:schemeClr val="dk1"/>
                </a:solidFill>
                <a:latin typeface="Times New Roman"/>
                <a:ea typeface="Times New Roman"/>
                <a:cs typeface="Times New Roman"/>
                <a:sym typeface="Times New Roman"/>
              </a:rPr>
              <a:t> is being hailed as the future of building neural networks. Here are some of the reasons for its popularity: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en"/>
              <a:t>●</a:t>
            </a:r>
            <a:r>
              <a:rPr b="1" lang="en" sz="1600">
                <a:solidFill>
                  <a:schemeClr val="dk1"/>
                </a:solidFill>
                <a:latin typeface="Times New Roman"/>
                <a:ea typeface="Times New Roman"/>
                <a:cs typeface="Times New Roman"/>
                <a:sym typeface="Times New Roman"/>
              </a:rPr>
              <a:t>Light-weight and quick</a:t>
            </a:r>
            <a:r>
              <a:rPr lang="en" sz="1600">
                <a:solidFill>
                  <a:schemeClr val="dk1"/>
                </a:solidFill>
                <a:latin typeface="Times New Roman"/>
                <a:ea typeface="Times New Roman"/>
                <a:cs typeface="Times New Roman"/>
                <a:sym typeface="Times New Roman"/>
              </a:rPr>
              <a:t>: Keras is designed to remove boilerplate code. Few lines of Keras code will achieve so much more than native Tensorflow code. You can easily design both CNN and RNNs and can run them on either GPU or CPU.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en"/>
              <a:t>●</a:t>
            </a:r>
            <a:r>
              <a:rPr b="1" lang="en" sz="1600">
                <a:solidFill>
                  <a:schemeClr val="dk1"/>
                </a:solidFill>
                <a:latin typeface="Times New Roman"/>
                <a:ea typeface="Times New Roman"/>
                <a:cs typeface="Times New Roman"/>
                <a:sym typeface="Times New Roman"/>
              </a:rPr>
              <a:t>Emerging possible winner</a:t>
            </a:r>
            <a:r>
              <a:rPr lang="en" sz="1600">
                <a:solidFill>
                  <a:schemeClr val="dk1"/>
                </a:solidFill>
                <a:latin typeface="Times New Roman"/>
                <a:ea typeface="Times New Roman"/>
                <a:cs typeface="Times New Roman"/>
                <a:sym typeface="Times New Roman"/>
              </a:rPr>
              <a:t>: Keras is an API which runs on top of a back-end. This back-end could be either Tensorflow or Theano. Microsoft is also working to provide CNTK as a back-end to Keras.  Currently, the world of Neural Network is very fragmented and evolving very fast.</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Creating Environment</a:t>
            </a:r>
            <a:endParaRPr/>
          </a:p>
        </p:txBody>
      </p:sp>
      <p:sp>
        <p:nvSpPr>
          <p:cNvPr id="79" name="Google Shape;79;p17"/>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solidFill>
                <a:srgbClr val="000000"/>
              </a:solidFill>
            </a:endParaRPr>
          </a:p>
          <a:p>
            <a:pPr indent="0" lvl="0" marL="0" rtl="0" algn="just">
              <a:lnSpc>
                <a:spcPct val="115000"/>
              </a:lnSpc>
              <a:spcBef>
                <a:spcPts val="0"/>
              </a:spcBef>
              <a:spcAft>
                <a:spcPts val="0"/>
              </a:spcAft>
              <a:buNone/>
            </a:pPr>
            <a:r>
              <a:t/>
            </a:r>
            <a:endParaRPr>
              <a:solidFill>
                <a:srgbClr val="000000"/>
              </a:solidFill>
            </a:endParaRPr>
          </a:p>
          <a:p>
            <a:pPr indent="0" lvl="0" marL="0" rtl="0" algn="just">
              <a:lnSpc>
                <a:spcPct val="115000"/>
              </a:lnSpc>
              <a:spcBef>
                <a:spcPts val="0"/>
              </a:spcBef>
              <a:spcAft>
                <a:spcPts val="0"/>
              </a:spcAft>
              <a:buNone/>
            </a:pPr>
            <a:r>
              <a:rPr lang="en">
                <a:solidFill>
                  <a:srgbClr val="000000"/>
                </a:solidFill>
              </a:rPr>
              <a:t>Open Anaconda Navigator</a:t>
            </a:r>
            <a:endParaRPr>
              <a:solidFill>
                <a:srgbClr val="000000"/>
              </a:solidFill>
            </a:endParaRPr>
          </a:p>
          <a:p>
            <a:pPr indent="0" lvl="0" marL="0" rtl="0" algn="just">
              <a:lnSpc>
                <a:spcPct val="115000"/>
              </a:lnSpc>
              <a:spcBef>
                <a:spcPts val="0"/>
              </a:spcBef>
              <a:spcAft>
                <a:spcPts val="0"/>
              </a:spcAft>
              <a:buNone/>
            </a:pPr>
            <a:r>
              <a:t/>
            </a:r>
            <a:endParaRPr>
              <a:solidFill>
                <a:srgbClr val="000000"/>
              </a:solidFill>
            </a:endParaRPr>
          </a:p>
          <a:p>
            <a:pPr indent="0" lvl="0" marL="0" rtl="0" algn="just">
              <a:lnSpc>
                <a:spcPct val="115000"/>
              </a:lnSpc>
              <a:spcBef>
                <a:spcPts val="0"/>
              </a:spcBef>
              <a:spcAft>
                <a:spcPts val="0"/>
              </a:spcAft>
              <a:buNone/>
            </a:pPr>
            <a:r>
              <a:t/>
            </a:r>
            <a:endParaRPr>
              <a:solidFill>
                <a:srgbClr val="000000"/>
              </a:solidFill>
            </a:endParaRPr>
          </a:p>
          <a:p>
            <a:pPr indent="0" lvl="0" marL="0" rtl="0" algn="just">
              <a:lnSpc>
                <a:spcPct val="115000"/>
              </a:lnSpc>
              <a:spcBef>
                <a:spcPts val="0"/>
              </a:spcBef>
              <a:spcAft>
                <a:spcPts val="0"/>
              </a:spcAft>
              <a:buNone/>
            </a:pPr>
            <a:r>
              <a:rPr lang="en">
                <a:solidFill>
                  <a:srgbClr val="000000"/>
                </a:solidFill>
              </a:rPr>
              <a:t>Go to </a:t>
            </a:r>
            <a:r>
              <a:rPr lang="en">
                <a:solidFill>
                  <a:srgbClr val="000000"/>
                </a:solidFill>
              </a:rPr>
              <a:t>Environments</a:t>
            </a:r>
            <a:r>
              <a:rPr lang="en">
                <a:solidFill>
                  <a:srgbClr val="000000"/>
                </a:solidFill>
              </a:rPr>
              <a:t> tab.</a:t>
            </a:r>
            <a:endParaRPr>
              <a:solidFill>
                <a:srgbClr val="000000"/>
              </a:solidFill>
            </a:endParaRPr>
          </a:p>
          <a:p>
            <a:pPr indent="0" lvl="0" marL="0" rtl="0" algn="just">
              <a:lnSpc>
                <a:spcPct val="115000"/>
              </a:lnSpc>
              <a:spcBef>
                <a:spcPts val="0"/>
              </a:spcBef>
              <a:spcAft>
                <a:spcPts val="0"/>
              </a:spcAft>
              <a:buNone/>
            </a:pPr>
            <a:r>
              <a:t/>
            </a:r>
            <a:endParaRPr>
              <a:solidFill>
                <a:srgbClr val="000000"/>
              </a:solidFill>
            </a:endParaRPr>
          </a:p>
          <a:p>
            <a:pPr indent="0" lvl="0" marL="0" rtl="0" algn="just">
              <a:lnSpc>
                <a:spcPct val="115000"/>
              </a:lnSpc>
              <a:spcBef>
                <a:spcPts val="0"/>
              </a:spcBef>
              <a:spcAft>
                <a:spcPts val="0"/>
              </a:spcAft>
              <a:buNone/>
            </a:pPr>
            <a:r>
              <a:t/>
            </a:r>
            <a:endParaRPr>
              <a:solidFill>
                <a:srgbClr val="000000"/>
              </a:solidFill>
            </a:endParaRPr>
          </a:p>
          <a:p>
            <a:pPr indent="0" lvl="0" marL="0" rtl="0" algn="just">
              <a:lnSpc>
                <a:spcPct val="115000"/>
              </a:lnSpc>
              <a:spcBef>
                <a:spcPts val="0"/>
              </a:spcBef>
              <a:spcAft>
                <a:spcPts val="0"/>
              </a:spcAft>
              <a:buNone/>
            </a:pPr>
            <a:r>
              <a:rPr lang="en">
                <a:solidFill>
                  <a:srgbClr val="000000"/>
                </a:solidFill>
              </a:rPr>
              <a:t>Create New Environment</a:t>
            </a:r>
            <a:endParaRPr>
              <a:solidFill>
                <a:srgbClr val="000000"/>
              </a:solidFill>
            </a:endParaRPr>
          </a:p>
          <a:p>
            <a:pPr indent="0" lvl="0" marL="0" rtl="0" algn="just">
              <a:lnSpc>
                <a:spcPct val="115000"/>
              </a:lnSpc>
              <a:spcBef>
                <a:spcPts val="0"/>
              </a:spcBef>
              <a:spcAft>
                <a:spcPts val="0"/>
              </a:spcAft>
              <a:buNone/>
            </a:pPr>
            <a:r>
              <a:t/>
            </a:r>
            <a:endParaRPr>
              <a:solidFill>
                <a:srgbClr val="000000"/>
              </a:solidFill>
            </a:endParaRPr>
          </a:p>
          <a:p>
            <a:pPr indent="0" lvl="0" marL="0" rtl="0" algn="just">
              <a:lnSpc>
                <a:spcPct val="115000"/>
              </a:lnSpc>
              <a:spcBef>
                <a:spcPts val="0"/>
              </a:spcBef>
              <a:spcAft>
                <a:spcPts val="0"/>
              </a:spcAft>
              <a:buNone/>
            </a:pPr>
            <a:r>
              <a:t/>
            </a:r>
            <a:endParaRPr b="1" sz="1600">
              <a:solidFill>
                <a:srgbClr val="FF0000"/>
              </a:solidFill>
              <a:latin typeface="Times New Roman"/>
              <a:ea typeface="Times New Roman"/>
              <a:cs typeface="Times New Roman"/>
              <a:sym typeface="Times New Roman"/>
            </a:endParaRPr>
          </a:p>
        </p:txBody>
      </p:sp>
      <p:pic>
        <p:nvPicPr>
          <p:cNvPr id="80" name="Google Shape;80;p17"/>
          <p:cNvPicPr preferRelativeResize="0"/>
          <p:nvPr/>
        </p:nvPicPr>
        <p:blipFill rotWithShape="1">
          <a:blip r:embed="rId3">
            <a:alphaModFix/>
          </a:blip>
          <a:srcRect b="39579" l="32549" r="33856" t="29156"/>
          <a:stretch/>
        </p:blipFill>
        <p:spPr>
          <a:xfrm>
            <a:off x="4379250" y="991806"/>
            <a:ext cx="4453051" cy="2330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Installing TensorFlow and Keras</a:t>
            </a:r>
            <a:endParaRPr/>
          </a:p>
        </p:txBody>
      </p:sp>
      <p:sp>
        <p:nvSpPr>
          <p:cNvPr id="86" name="Google Shape;86;p18"/>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spcBef>
                <a:spcPts val="1600"/>
              </a:spcBef>
              <a:spcAft>
                <a:spcPts val="0"/>
              </a:spcAft>
              <a:buClr>
                <a:schemeClr val="dk1"/>
              </a:buClr>
              <a:buSzPts val="1100"/>
              <a:buFont typeface="Arial"/>
              <a:buNone/>
            </a:pPr>
            <a:r>
              <a:rPr b="1" lang="en" sz="1600">
                <a:solidFill>
                  <a:srgbClr val="FF0000"/>
                </a:solidFill>
                <a:latin typeface="Times New Roman"/>
                <a:ea typeface="Times New Roman"/>
                <a:cs typeface="Times New Roman"/>
                <a:sym typeface="Times New Roman"/>
              </a:rPr>
              <a:t>pip install tensorflow </a:t>
            </a:r>
            <a:r>
              <a:rPr lang="en" sz="1600">
                <a:solidFill>
                  <a:schemeClr val="dk1"/>
                </a:solidFill>
                <a:latin typeface="Times New Roman"/>
                <a:ea typeface="Times New Roman"/>
                <a:cs typeface="Times New Roman"/>
                <a:sym typeface="Times New Roman"/>
              </a:rPr>
              <a:t>Or </a:t>
            </a:r>
            <a:r>
              <a:rPr b="1" lang="en" sz="1600">
                <a:solidFill>
                  <a:srgbClr val="FF0000"/>
                </a:solidFill>
                <a:latin typeface="Times New Roman"/>
                <a:ea typeface="Times New Roman"/>
                <a:cs typeface="Times New Roman"/>
                <a:sym typeface="Times New Roman"/>
              </a:rPr>
              <a:t>conda install -c conda-forge tensorflow</a:t>
            </a:r>
            <a:endParaRPr/>
          </a:p>
          <a:p>
            <a:pPr indent="0" lvl="0" marL="0" rtl="0" algn="just">
              <a:lnSpc>
                <a:spcPct val="115000"/>
              </a:lnSpc>
              <a:spcBef>
                <a:spcPts val="0"/>
              </a:spcBef>
              <a:spcAft>
                <a:spcPts val="0"/>
              </a:spcAft>
              <a:buNone/>
            </a:pPr>
            <a:r>
              <a:t/>
            </a:r>
            <a:endParaRPr/>
          </a:p>
          <a:p>
            <a:pPr indent="457200" lvl="0" marL="0" rtl="0" algn="just">
              <a:spcBef>
                <a:spcPts val="0"/>
              </a:spcBef>
              <a:spcAft>
                <a:spcPts val="0"/>
              </a:spcAft>
              <a:buNone/>
            </a:pPr>
            <a:r>
              <a:rPr lang="en" sz="1600">
                <a:solidFill>
                  <a:schemeClr val="dk1"/>
                </a:solidFill>
                <a:latin typeface="Times New Roman"/>
                <a:ea typeface="Times New Roman"/>
                <a:cs typeface="Times New Roman"/>
                <a:sym typeface="Times New Roman"/>
              </a:rPr>
              <a:t>OR</a:t>
            </a:r>
            <a:endParaRPr sz="16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t>●</a:t>
            </a:r>
            <a:r>
              <a:rPr lang="en" sz="1600">
                <a:solidFill>
                  <a:schemeClr val="dk1"/>
                </a:solidFill>
                <a:latin typeface="Times New Roman"/>
                <a:ea typeface="Times New Roman"/>
                <a:cs typeface="Times New Roman"/>
                <a:sym typeface="Times New Roman"/>
              </a:rPr>
              <a:t>To install the TensorFlow library, go to </a:t>
            </a:r>
            <a:r>
              <a:rPr b="1" i="1" lang="en" sz="1600" u="sng">
                <a:solidFill>
                  <a:schemeClr val="hlink"/>
                </a:solidFill>
                <a:latin typeface="Times New Roman"/>
                <a:ea typeface="Times New Roman"/>
                <a:cs typeface="Times New Roman"/>
                <a:sym typeface="Times New Roman"/>
                <a:hlinkClick r:id="rId3"/>
              </a:rPr>
              <a:t>https://pypi.python.org/pypi/tensorflow/1.4.0/</a:t>
            </a:r>
            <a:r>
              <a:rPr lang="en" sz="1600">
                <a:solidFill>
                  <a:schemeClr val="dk1"/>
                </a:solidFill>
                <a:latin typeface="Times New Roman"/>
                <a:ea typeface="Times New Roman"/>
                <a:cs typeface="Times New Roman"/>
                <a:sym typeface="Times New Roman"/>
              </a:rPr>
              <a:t> and look for a file named </a:t>
            </a:r>
            <a:r>
              <a:rPr b="1" i="1" lang="en" sz="1600">
                <a:solidFill>
                  <a:schemeClr val="dk1"/>
                </a:solidFill>
                <a:latin typeface="Times New Roman"/>
                <a:ea typeface="Times New Roman"/>
                <a:cs typeface="Times New Roman"/>
                <a:sym typeface="Times New Roman"/>
              </a:rPr>
              <a:t>tensorflow-1.4.0-cp35-cp35m-win_amd64.whl</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spcBef>
                <a:spcPts val="0"/>
              </a:spcBef>
              <a:spcAft>
                <a:spcPts val="0"/>
              </a:spcAft>
              <a:buNone/>
            </a:pPr>
            <a:r>
              <a:t/>
            </a:r>
            <a:endParaRPr b="1" i="1" sz="16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b="1" i="1" lang="en" sz="1600">
                <a:solidFill>
                  <a:schemeClr val="dk1"/>
                </a:solidFill>
                <a:latin typeface="Times New Roman"/>
                <a:ea typeface="Times New Roman"/>
                <a:cs typeface="Times New Roman"/>
                <a:sym typeface="Times New Roman"/>
              </a:rPr>
              <a:t>C:\&gt;pip install C:\Keras\tensorflow-1.4.0-cp35-cp35m-win_amd64.whl</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Installing TensorFlow and Keras</a:t>
            </a:r>
            <a:endParaRPr/>
          </a:p>
        </p:txBody>
      </p:sp>
      <p:sp>
        <p:nvSpPr>
          <p:cNvPr id="92" name="Google Shape;92;p19"/>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t>
            </a:r>
            <a:r>
              <a:rPr lang="en" sz="1600">
                <a:solidFill>
                  <a:schemeClr val="dk1"/>
                </a:solidFill>
                <a:latin typeface="Times New Roman"/>
                <a:ea typeface="Times New Roman"/>
                <a:cs typeface="Times New Roman"/>
                <a:sym typeface="Times New Roman"/>
              </a:rPr>
              <a:t>First, install </a:t>
            </a:r>
            <a:r>
              <a:rPr b="1" lang="en" sz="1600">
                <a:solidFill>
                  <a:srgbClr val="FF0000"/>
                </a:solidFill>
                <a:latin typeface="Times New Roman"/>
                <a:ea typeface="Times New Roman"/>
                <a:cs typeface="Times New Roman"/>
                <a:sym typeface="Times New Roman"/>
              </a:rPr>
              <a:t>h5py (</a:t>
            </a:r>
            <a:r>
              <a:rPr b="1" lang="en" sz="1400">
                <a:solidFill>
                  <a:srgbClr val="FF0000"/>
                </a:solidFill>
                <a:latin typeface="Times New Roman"/>
                <a:ea typeface="Times New Roman"/>
                <a:cs typeface="Times New Roman"/>
                <a:sym typeface="Times New Roman"/>
              </a:rPr>
              <a:t>pip install h5py</a:t>
            </a:r>
            <a:r>
              <a:rPr b="1" lang="en" sz="1600">
                <a:solidFill>
                  <a:srgbClr val="FF0000"/>
                </a:solidFill>
                <a:latin typeface="Times New Roman"/>
                <a:ea typeface="Times New Roman"/>
                <a:cs typeface="Times New Roman"/>
                <a:sym typeface="Times New Roman"/>
              </a:rPr>
              <a:t>)</a:t>
            </a:r>
            <a:r>
              <a:rPr lang="en" sz="1600">
                <a:solidFill>
                  <a:schemeClr val="dk1"/>
                </a:solidFill>
                <a:latin typeface="Times New Roman"/>
                <a:ea typeface="Times New Roman"/>
                <a:cs typeface="Times New Roman"/>
                <a:sym typeface="Times New Roman"/>
              </a:rPr>
              <a:t> for saving and restoring models and other dependencies such as </a:t>
            </a:r>
            <a:r>
              <a:rPr b="1" lang="en" sz="1400">
                <a:solidFill>
                  <a:srgbClr val="FF0000"/>
                </a:solidFill>
                <a:latin typeface="Times New Roman"/>
                <a:ea typeface="Times New Roman"/>
                <a:cs typeface="Times New Roman"/>
                <a:sym typeface="Times New Roman"/>
              </a:rPr>
              <a:t>pip install pillow</a:t>
            </a:r>
            <a:endParaRPr/>
          </a:p>
          <a:p>
            <a:pPr indent="0" lvl="0" marL="0" rtl="0" algn="just">
              <a:lnSpc>
                <a:spcPct val="115000"/>
              </a:lnSpc>
              <a:spcBef>
                <a:spcPts val="1600"/>
              </a:spcBef>
              <a:spcAft>
                <a:spcPts val="0"/>
              </a:spcAft>
              <a:buNone/>
            </a:pPr>
            <a:r>
              <a:rPr lang="en" sz="1400"/>
              <a:t>○</a:t>
            </a:r>
            <a:r>
              <a:rPr lang="en" sz="1600" u="sng">
                <a:solidFill>
                  <a:schemeClr val="hlink"/>
                </a:solidFill>
                <a:latin typeface="Times New Roman"/>
                <a:ea typeface="Times New Roman"/>
                <a:cs typeface="Times New Roman"/>
                <a:sym typeface="Times New Roman"/>
                <a:hlinkClick r:id="rId3"/>
              </a:rPr>
              <a:t>https://pypi.python.org/pypi/Keras/2.1.4/</a:t>
            </a:r>
            <a:endParaRPr/>
          </a:p>
          <a:p>
            <a:pPr indent="0" lvl="0" marL="0" rtl="0" algn="just">
              <a:lnSpc>
                <a:spcPct val="115000"/>
              </a:lnSpc>
              <a:spcBef>
                <a:spcPts val="1600"/>
              </a:spcBef>
              <a:spcAft>
                <a:spcPts val="0"/>
              </a:spcAft>
              <a:buNone/>
            </a:pPr>
            <a:r>
              <a:t/>
            </a:r>
            <a:endParaRPr sz="1600" u="sng">
              <a:solidFill>
                <a:schemeClr val="hlink"/>
              </a:solidFill>
              <a:latin typeface="Times New Roman"/>
              <a:ea typeface="Times New Roman"/>
              <a:cs typeface="Times New Roman"/>
              <a:sym typeface="Times New Roman"/>
              <a:hlinkClick r:id="rId4"/>
            </a:endParaRPr>
          </a:p>
          <a:p>
            <a:pPr indent="0" lvl="0" marL="0" rtl="0" algn="just">
              <a:lnSpc>
                <a:spcPct val="115000"/>
              </a:lnSpc>
              <a:spcBef>
                <a:spcPts val="0"/>
              </a:spcBef>
              <a:spcAft>
                <a:spcPts val="0"/>
              </a:spcAft>
              <a:buNone/>
            </a:pPr>
            <a:r>
              <a:rPr lang="en"/>
              <a:t>●</a:t>
            </a:r>
            <a:r>
              <a:rPr lang="en" sz="1600">
                <a:solidFill>
                  <a:schemeClr val="dk1"/>
                </a:solidFill>
                <a:latin typeface="Times New Roman"/>
                <a:ea typeface="Times New Roman"/>
                <a:cs typeface="Times New Roman"/>
                <a:sym typeface="Times New Roman"/>
              </a:rPr>
              <a:t>Look for file Keras-2.1.4-py2.py3-none-any.whl.</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t>
            </a:r>
            <a:r>
              <a:rPr lang="en" sz="1600">
                <a:solidFill>
                  <a:schemeClr val="dk1"/>
                </a:solidFill>
                <a:latin typeface="Times New Roman"/>
                <a:ea typeface="Times New Roman"/>
                <a:cs typeface="Times New Roman"/>
                <a:sym typeface="Times New Roman"/>
              </a:rPr>
              <a:t>C:\&gt;pip install C:\Keras\Keras-2.1.4-py2.py3-none-any.whl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Installing TensorFlow and Keras</a:t>
            </a:r>
            <a:endParaRPr/>
          </a:p>
        </p:txBody>
      </p:sp>
      <p:sp>
        <p:nvSpPr>
          <p:cNvPr id="98" name="Google Shape;98;p20"/>
          <p:cNvSpPr txBox="1"/>
          <p:nvPr>
            <p:ph idx="1" type="body"/>
          </p:nvPr>
        </p:nvSpPr>
        <p:spPr>
          <a:xfrm>
            <a:off x="311700" y="1152475"/>
            <a:ext cx="59748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t>
            </a:r>
            <a:r>
              <a:rPr lang="en" sz="1500">
                <a:solidFill>
                  <a:schemeClr val="dk1"/>
                </a:solidFill>
                <a:latin typeface="Times New Roman"/>
                <a:ea typeface="Times New Roman"/>
                <a:cs typeface="Times New Roman"/>
                <a:sym typeface="Times New Roman"/>
              </a:rPr>
              <a:t>To verify that Python, TensorFlow and Keras have been successfully installed, open a command shell and enter "python" to launch the Python interpreter.</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t>
            </a:r>
            <a:r>
              <a:rPr lang="en" sz="1500">
                <a:solidFill>
                  <a:schemeClr val="dk1"/>
                </a:solidFill>
                <a:latin typeface="Times New Roman"/>
                <a:ea typeface="Times New Roman"/>
                <a:cs typeface="Times New Roman"/>
                <a:sym typeface="Times New Roman"/>
              </a:rPr>
              <a:t>You'll see the "&gt;&gt;&gt;" Python prompt. Then enter the commands.</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t>
            </a:r>
            <a:r>
              <a:rPr lang="en" sz="1500">
                <a:solidFill>
                  <a:schemeClr val="dk1"/>
                </a:solidFill>
                <a:latin typeface="Times New Roman"/>
                <a:ea typeface="Times New Roman"/>
                <a:cs typeface="Times New Roman"/>
                <a:sym typeface="Times New Roman"/>
              </a:rPr>
              <a:t>If you see the responses right, congratulations, you're ready to start writing machine learning code using Keras and TensorFlow.</a:t>
            </a:r>
            <a:endParaRPr/>
          </a:p>
        </p:txBody>
      </p:sp>
      <p:pic>
        <p:nvPicPr>
          <p:cNvPr id="99" name="Google Shape;99;p20"/>
          <p:cNvPicPr preferRelativeResize="0"/>
          <p:nvPr/>
        </p:nvPicPr>
        <p:blipFill>
          <a:blip r:embed="rId3">
            <a:alphaModFix/>
          </a:blip>
          <a:stretch>
            <a:fillRect/>
          </a:stretch>
        </p:blipFill>
        <p:spPr>
          <a:xfrm>
            <a:off x="6517725" y="2021613"/>
            <a:ext cx="2314575" cy="218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Fundamentals of Keras</a:t>
            </a:r>
            <a:endParaRPr/>
          </a:p>
        </p:txBody>
      </p:sp>
      <p:sp>
        <p:nvSpPr>
          <p:cNvPr id="105" name="Google Shape;105;p21"/>
          <p:cNvSpPr txBox="1"/>
          <p:nvPr>
            <p:ph idx="1" type="body"/>
          </p:nvPr>
        </p:nvSpPr>
        <p:spPr>
          <a:xfrm>
            <a:off x="311700" y="1152475"/>
            <a:ext cx="8520600" cy="3919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t>
            </a:r>
            <a:r>
              <a:rPr lang="en" sz="1600">
                <a:solidFill>
                  <a:schemeClr val="dk1"/>
                </a:solidFill>
                <a:latin typeface="Times New Roman"/>
                <a:ea typeface="Times New Roman"/>
                <a:cs typeface="Times New Roman"/>
                <a:sym typeface="Times New Roman"/>
              </a:rPr>
              <a:t>The main data structure in Keras is the </a:t>
            </a:r>
            <a:r>
              <a:rPr b="1" lang="en" sz="1600">
                <a:solidFill>
                  <a:schemeClr val="dk1"/>
                </a:solidFill>
                <a:latin typeface="Times New Roman"/>
                <a:ea typeface="Times New Roman"/>
                <a:cs typeface="Times New Roman"/>
                <a:sym typeface="Times New Roman"/>
              </a:rPr>
              <a:t>model</a:t>
            </a:r>
            <a:r>
              <a:rPr lang="en" sz="1600">
                <a:solidFill>
                  <a:schemeClr val="dk1"/>
                </a:solidFill>
                <a:latin typeface="Times New Roman"/>
                <a:ea typeface="Times New Roman"/>
                <a:cs typeface="Times New Roman"/>
                <a:sym typeface="Times New Roman"/>
              </a:rPr>
              <a:t> which provides a way to define the complete graph.</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t>
            </a:r>
            <a:r>
              <a:rPr lang="en" sz="1600">
                <a:solidFill>
                  <a:schemeClr val="dk1"/>
                </a:solidFill>
                <a:latin typeface="Times New Roman"/>
                <a:ea typeface="Times New Roman"/>
                <a:cs typeface="Times New Roman"/>
                <a:sym typeface="Times New Roman"/>
              </a:rPr>
              <a:t>Keras has two distinct ways of building models:</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t>
            </a:r>
            <a:r>
              <a:rPr b="1" lang="en" sz="1600">
                <a:solidFill>
                  <a:schemeClr val="dk1"/>
                </a:solidFill>
                <a:latin typeface="Times New Roman"/>
                <a:ea typeface="Times New Roman"/>
                <a:cs typeface="Times New Roman"/>
                <a:sym typeface="Times New Roman"/>
              </a:rPr>
              <a:t>Sequential models: </a:t>
            </a:r>
            <a:r>
              <a:rPr lang="en" sz="1600">
                <a:solidFill>
                  <a:schemeClr val="dk1"/>
                </a:solidFill>
                <a:latin typeface="Times New Roman"/>
                <a:ea typeface="Times New Roman"/>
                <a:cs typeface="Times New Roman"/>
                <a:sym typeface="Times New Roman"/>
              </a:rPr>
              <a:t>This is used to implement simple models. You simply keep adding layers to the existing model.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t>
            </a:r>
            <a:r>
              <a:rPr b="1" lang="en" sz="1600">
                <a:solidFill>
                  <a:schemeClr val="dk1"/>
                </a:solidFill>
                <a:latin typeface="Times New Roman"/>
                <a:ea typeface="Times New Roman"/>
                <a:cs typeface="Times New Roman"/>
                <a:sym typeface="Times New Roman"/>
              </a:rPr>
              <a:t>Functional API: </a:t>
            </a:r>
            <a:r>
              <a:rPr lang="en" sz="1600">
                <a:solidFill>
                  <a:schemeClr val="dk1"/>
                </a:solidFill>
                <a:latin typeface="Times New Roman"/>
                <a:ea typeface="Times New Roman"/>
                <a:cs typeface="Times New Roman"/>
                <a:sym typeface="Times New Roman"/>
              </a:rPr>
              <a:t>Keras functional API is very powerful and you can build more complex models using it, models with multiple output, directed acyclic graph etc.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