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8" r:id="rId3"/>
    <p:sldId id="258" r:id="rId4"/>
    <p:sldId id="259" r:id="rId5"/>
    <p:sldId id="260" r:id="rId6"/>
    <p:sldId id="261" r:id="rId7"/>
    <p:sldId id="262" r:id="rId8"/>
    <p:sldId id="263" r:id="rId9"/>
    <p:sldId id="264" r:id="rId10"/>
    <p:sldId id="265" r:id="rId11"/>
    <p:sldId id="266"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需求工程中的冲突管理</a:t>
            </a:r>
            <a:endParaRPr lang="zh-CN" altLang="en-US"/>
          </a:p>
        </p:txBody>
      </p:sp>
      <p:sp>
        <p:nvSpPr>
          <p:cNvPr id="3" name="内容占位符 2"/>
          <p:cNvSpPr>
            <a:spLocks noGrp="1"/>
          </p:cNvSpPr>
          <p:nvPr>
            <p:ph idx="1"/>
          </p:nvPr>
        </p:nvSpPr>
        <p:spPr/>
        <p:txBody>
          <a:bodyPr/>
          <a:p>
            <a:endParaRPr lang="en-US" altLang="zh-CN"/>
          </a:p>
          <a:p>
            <a:pPr lvl="0"/>
            <a:r>
              <a:rPr lang="en-US" altLang="zh-CN" sz="3585"/>
              <a:t>      1.Divergence Detection</a:t>
            </a:r>
            <a:endParaRPr lang="en-US" altLang="zh-CN" sz="3585"/>
          </a:p>
          <a:p>
            <a:pPr lvl="0"/>
            <a:endParaRPr lang="en-US" altLang="zh-CN" sz="3595"/>
          </a:p>
          <a:p>
            <a:pPr lvl="0"/>
            <a:r>
              <a:rPr lang="en-US" altLang="zh-CN" sz="3595">
                <a:sym typeface="+mn-ea"/>
              </a:rPr>
              <a:t>      2.Divergence Resolution</a:t>
            </a:r>
            <a:endParaRPr lang="en-US" altLang="zh-CN" sz="3595"/>
          </a:p>
          <a:p>
            <a:pPr lvl="0"/>
            <a:endParaRPr lang="en-US" altLang="zh-CN" sz="359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Assertions(8)</a:t>
            </a:r>
            <a:endParaRPr lang="en-US" altLang="zh-CN"/>
          </a:p>
        </p:txBody>
      </p:sp>
      <p:pic>
        <p:nvPicPr>
          <p:cNvPr id="4" name="内容占位符 3"/>
          <p:cNvPicPr>
            <a:picLocks noChangeAspect="1"/>
          </p:cNvPicPr>
          <p:nvPr>
            <p:ph idx="1"/>
          </p:nvPr>
        </p:nvPicPr>
        <p:blipFill>
          <a:blip r:embed="rId1"/>
          <a:stretch>
            <a:fillRect/>
          </a:stretch>
        </p:blipFill>
        <p:spPr>
          <a:xfrm>
            <a:off x="1032510" y="1864995"/>
            <a:ext cx="9876790" cy="1557020"/>
          </a:xfrm>
          <a:prstGeom prst="rect">
            <a:avLst/>
          </a:prstGeom>
        </p:spPr>
      </p:pic>
      <p:pic>
        <p:nvPicPr>
          <p:cNvPr id="6" name="图片 5"/>
          <p:cNvPicPr>
            <a:picLocks noChangeAspect="1"/>
          </p:cNvPicPr>
          <p:nvPr/>
        </p:nvPicPr>
        <p:blipFill>
          <a:blip r:embed="rId2"/>
          <a:stretch>
            <a:fillRect/>
          </a:stretch>
        </p:blipFill>
        <p:spPr>
          <a:xfrm>
            <a:off x="1737360" y="4251325"/>
            <a:ext cx="5661660" cy="213360"/>
          </a:xfrm>
          <a:prstGeom prst="rect">
            <a:avLst/>
          </a:prstGeom>
        </p:spPr>
      </p:pic>
      <p:sp>
        <p:nvSpPr>
          <p:cNvPr id="7" name="文本框 6"/>
          <p:cNvSpPr txBox="1"/>
          <p:nvPr/>
        </p:nvSpPr>
        <p:spPr>
          <a:xfrm>
            <a:off x="8387080" y="3422015"/>
            <a:ext cx="1377950" cy="922020"/>
          </a:xfrm>
          <a:prstGeom prst="rect">
            <a:avLst/>
          </a:prstGeom>
          <a:noFill/>
        </p:spPr>
        <p:txBody>
          <a:bodyPr wrap="square" rtlCol="0">
            <a:spAutoFit/>
          </a:bodyPr>
          <a:p>
            <a:r>
              <a:rPr lang="en-US" altLang="zh-CN"/>
              <a:t>there is no 'o' in paper,why?</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4" name="图片 3"/>
          <p:cNvPicPr>
            <a:picLocks noChangeAspect="1"/>
          </p:cNvPicPr>
          <p:nvPr/>
        </p:nvPicPr>
        <p:blipFill>
          <a:blip r:embed="rId1"/>
          <a:stretch>
            <a:fillRect/>
          </a:stretch>
        </p:blipFill>
        <p:spPr>
          <a:xfrm>
            <a:off x="704850" y="2179320"/>
            <a:ext cx="11388725" cy="3497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Patterns(1)</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5" name="图片 4"/>
          <p:cNvPicPr>
            <a:picLocks noChangeAspect="1"/>
          </p:cNvPicPr>
          <p:nvPr/>
        </p:nvPicPr>
        <p:blipFill>
          <a:blip r:embed="rId1"/>
          <a:stretch>
            <a:fillRect/>
          </a:stretch>
        </p:blipFill>
        <p:spPr>
          <a:xfrm>
            <a:off x="649605" y="1816100"/>
            <a:ext cx="10563860" cy="4465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Patterns(2)</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4" name="图片 3"/>
          <p:cNvPicPr>
            <a:picLocks noChangeAspect="1"/>
          </p:cNvPicPr>
          <p:nvPr/>
        </p:nvPicPr>
        <p:blipFill>
          <a:blip r:embed="rId1"/>
          <a:stretch>
            <a:fillRect/>
          </a:stretch>
        </p:blipFill>
        <p:spPr>
          <a:xfrm>
            <a:off x="904240" y="1692910"/>
            <a:ext cx="9286240" cy="3766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Patterns(3)</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5" name="图片 4"/>
          <p:cNvPicPr>
            <a:picLocks noChangeAspect="1"/>
          </p:cNvPicPr>
          <p:nvPr/>
        </p:nvPicPr>
        <p:blipFill>
          <a:blip r:embed="rId1"/>
          <a:stretch>
            <a:fillRect/>
          </a:stretch>
        </p:blipFill>
        <p:spPr>
          <a:xfrm>
            <a:off x="973455" y="1873250"/>
            <a:ext cx="9286240" cy="3576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Patterns(4)</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6" name="图片 5"/>
          <p:cNvPicPr>
            <a:picLocks noChangeAspect="1"/>
          </p:cNvPicPr>
          <p:nvPr/>
        </p:nvPicPr>
        <p:blipFill>
          <a:blip r:embed="rId1"/>
          <a:stretch>
            <a:fillRect/>
          </a:stretch>
        </p:blipFill>
        <p:spPr>
          <a:xfrm>
            <a:off x="1029335" y="1692910"/>
            <a:ext cx="8448675" cy="3580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Patterns(5)</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4" name="图片 3"/>
          <p:cNvPicPr>
            <a:picLocks noChangeAspect="1"/>
          </p:cNvPicPr>
          <p:nvPr/>
        </p:nvPicPr>
        <p:blipFill>
          <a:blip r:embed="rId1"/>
          <a:stretch>
            <a:fillRect/>
          </a:stretch>
        </p:blipFill>
        <p:spPr>
          <a:xfrm>
            <a:off x="899795" y="1692910"/>
            <a:ext cx="9022715" cy="3937635"/>
          </a:xfrm>
          <a:prstGeom prst="rect">
            <a:avLst/>
          </a:prstGeom>
        </p:spPr>
      </p:pic>
      <p:sp>
        <p:nvSpPr>
          <p:cNvPr id="5" name="文本框 4"/>
          <p:cNvSpPr txBox="1"/>
          <p:nvPr/>
        </p:nvSpPr>
        <p:spPr>
          <a:xfrm>
            <a:off x="798195" y="5585460"/>
            <a:ext cx="10404475" cy="368300"/>
          </a:xfrm>
          <a:prstGeom prst="rect">
            <a:avLst/>
          </a:prstGeom>
          <a:noFill/>
        </p:spPr>
        <p:txBody>
          <a:bodyPr wrap="square" rtlCol="0">
            <a:spAutoFit/>
          </a:bodyPr>
          <a:p>
            <a:r>
              <a:rPr lang="en-US" altLang="zh-CN"/>
              <a:t>Boundary Condition:</a:t>
            </a:r>
            <a:r>
              <a:rPr lang="zh-CN" altLang="en-US"/>
              <a:t>Cirtical situation occurs and then disappers before the alarm arise</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Patterns(6)</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5" name="图片 4"/>
          <p:cNvPicPr>
            <a:picLocks noChangeAspect="1"/>
          </p:cNvPicPr>
          <p:nvPr/>
        </p:nvPicPr>
        <p:blipFill>
          <a:blip r:embed="rId1"/>
          <a:stretch>
            <a:fillRect/>
          </a:stretch>
        </p:blipFill>
        <p:spPr>
          <a:xfrm>
            <a:off x="854075" y="2181860"/>
            <a:ext cx="9333865" cy="27063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Patterns(7)</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4" name="图片 3"/>
          <p:cNvPicPr>
            <a:picLocks noChangeAspect="1"/>
          </p:cNvPicPr>
          <p:nvPr/>
        </p:nvPicPr>
        <p:blipFill>
          <a:blip r:embed="rId1"/>
          <a:stretch>
            <a:fillRect/>
          </a:stretch>
        </p:blipFill>
        <p:spPr>
          <a:xfrm>
            <a:off x="1058545" y="1878330"/>
            <a:ext cx="8684895" cy="2921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42620" y="523875"/>
            <a:ext cx="9144000" cy="1169035"/>
          </a:xfrm>
        </p:spPr>
        <p:txBody>
          <a:bodyPr/>
          <a:p>
            <a:r>
              <a:rPr lang="en-US" altLang="zh-CN"/>
              <a:t>Divergence Patterns(8)</a:t>
            </a:r>
            <a:endParaRPr lang="en-US" altLang="zh-CN"/>
          </a:p>
        </p:txBody>
      </p:sp>
      <p:sp>
        <p:nvSpPr>
          <p:cNvPr id="3" name="副标题 2"/>
          <p:cNvSpPr>
            <a:spLocks noGrp="1"/>
          </p:cNvSpPr>
          <p:nvPr>
            <p:ph type="subTitle" idx="1"/>
          </p:nvPr>
        </p:nvSpPr>
        <p:spPr>
          <a:xfrm>
            <a:off x="704850" y="1692910"/>
            <a:ext cx="10452735" cy="4712335"/>
          </a:xfrm>
        </p:spPr>
        <p:txBody>
          <a:bodyPr/>
          <a:p>
            <a:endParaRPr lang="zh-CN" altLang="en-US"/>
          </a:p>
        </p:txBody>
      </p:sp>
      <p:pic>
        <p:nvPicPr>
          <p:cNvPr id="5" name="图片 4"/>
          <p:cNvPicPr>
            <a:picLocks noChangeAspect="1"/>
          </p:cNvPicPr>
          <p:nvPr/>
        </p:nvPicPr>
        <p:blipFill>
          <a:blip r:embed="rId1"/>
          <a:stretch>
            <a:fillRect/>
          </a:stretch>
        </p:blipFill>
        <p:spPr>
          <a:xfrm>
            <a:off x="704850" y="1692910"/>
            <a:ext cx="10119360" cy="3783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1524000" y="605155"/>
            <a:ext cx="9144000" cy="1064895"/>
          </a:xfrm>
        </p:spPr>
        <p:txBody>
          <a:bodyPr>
            <a:normAutofit/>
          </a:bodyPr>
          <a:p>
            <a:r>
              <a:rPr lang="en-US" altLang="zh-CN"/>
              <a:t>Divergence Detection</a:t>
            </a:r>
            <a:endParaRPr lang="en-US" altLang="zh-CN"/>
          </a:p>
        </p:txBody>
      </p:sp>
      <p:sp>
        <p:nvSpPr>
          <p:cNvPr id="5" name="副标题 4"/>
          <p:cNvSpPr>
            <a:spLocks noGrp="1"/>
          </p:cNvSpPr>
          <p:nvPr>
            <p:ph type="subTitle" idx="1"/>
          </p:nvPr>
        </p:nvSpPr>
        <p:spPr>
          <a:xfrm>
            <a:off x="1524000" y="1670050"/>
            <a:ext cx="9144000" cy="3587750"/>
          </a:xfrm>
        </p:spPr>
        <p:txBody>
          <a:bodyPr/>
          <a:p>
            <a:endParaRPr lang="en-US" altLang="zh-CN" sz="4000"/>
          </a:p>
          <a:p>
            <a:r>
              <a:rPr lang="en-US" altLang="zh-CN" sz="4000"/>
              <a:t>        1. Regressing Negated Assertions</a:t>
            </a:r>
            <a:endParaRPr lang="en-US" altLang="zh-CN" sz="4000"/>
          </a:p>
          <a:p>
            <a:endParaRPr lang="en-US" altLang="zh-CN" sz="4000"/>
          </a:p>
          <a:p>
            <a:r>
              <a:rPr lang="en-US" altLang="zh-CN" sz="4000"/>
              <a:t>2.Using Divergence Patterns          </a:t>
            </a:r>
            <a:endParaRPr lang="en-US" altLang="zh-CN"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1576" y="2724539"/>
            <a:ext cx="4662880" cy="646331"/>
          </a:xfrm>
          <a:prstGeom prst="rect">
            <a:avLst/>
          </a:prstGeom>
          <a:noFill/>
        </p:spPr>
        <p:txBody>
          <a:bodyPr wrap="none" rtlCol="0">
            <a:spAutoFit/>
          </a:bodyPr>
          <a:lstStyle/>
          <a:p>
            <a:r>
              <a:rPr lang="en-US" altLang="zh-CN" sz="3600" dirty="0" smtClean="0"/>
              <a:t>Divergence</a:t>
            </a:r>
            <a:r>
              <a:rPr lang="zh-CN" altLang="en-US" sz="3600" dirty="0" smtClean="0"/>
              <a:t>的消解方法</a:t>
            </a:r>
            <a:endParaRPr lang="zh-CN" alt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4948" y="1250302"/>
            <a:ext cx="4762714" cy="400110"/>
          </a:xfrm>
          <a:prstGeom prst="rect">
            <a:avLst/>
          </a:prstGeom>
          <a:noFill/>
        </p:spPr>
        <p:txBody>
          <a:bodyPr wrap="none" rtlCol="0">
            <a:spAutoFit/>
          </a:bodyPr>
          <a:lstStyle/>
          <a:p>
            <a:r>
              <a:rPr lang="zh-CN" altLang="en-US" sz="2000" dirty="0" smtClean="0"/>
              <a:t>一、断言变换（</a:t>
            </a:r>
            <a:r>
              <a:rPr lang="en-US" altLang="zh-CN" sz="2000" dirty="0" smtClean="0"/>
              <a:t>Assertion Transformation)</a:t>
            </a:r>
            <a:endParaRPr lang="zh-CN" altLang="en-US" sz="2000" dirty="0"/>
          </a:p>
        </p:txBody>
      </p:sp>
      <p:sp>
        <p:nvSpPr>
          <p:cNvPr id="3" name="文本框 2"/>
          <p:cNvSpPr txBox="1"/>
          <p:nvPr/>
        </p:nvSpPr>
        <p:spPr>
          <a:xfrm>
            <a:off x="1324948" y="1650412"/>
            <a:ext cx="9311950" cy="3000821"/>
          </a:xfrm>
          <a:prstGeom prst="rect">
            <a:avLst/>
          </a:prstGeom>
          <a:noFill/>
        </p:spPr>
        <p:txBody>
          <a:bodyPr wrap="square" rtlCol="0">
            <a:spAutoFit/>
          </a:bodyPr>
          <a:lstStyle/>
          <a:p>
            <a:pPr>
              <a:lnSpc>
                <a:spcPct val="150000"/>
              </a:lnSpc>
            </a:pPr>
            <a:r>
              <a:rPr lang="en-US" altLang="zh-CN" dirty="0" smtClean="0"/>
              <a:t>	</a:t>
            </a:r>
            <a:r>
              <a:rPr lang="zh-CN" altLang="en-US" dirty="0" smtClean="0"/>
              <a:t>这一类方法包含目标断言的创建、删除或修改，所以称作断言变换，在大类之下还可以分为多个小类别：</a:t>
            </a:r>
            <a:endParaRPr lang="en-US" altLang="zh-CN" dirty="0" smtClean="0"/>
          </a:p>
          <a:p>
            <a:pPr>
              <a:lnSpc>
                <a:spcPct val="150000"/>
              </a:lnSpc>
            </a:pPr>
            <a:r>
              <a:rPr lang="en-US" altLang="zh-CN" dirty="0"/>
              <a:t>	</a:t>
            </a:r>
            <a:r>
              <a:rPr lang="en-US" altLang="zh-CN" dirty="0" smtClean="0"/>
              <a:t>	1. </a:t>
            </a:r>
            <a:r>
              <a:rPr lang="zh-CN" altLang="en-US" dirty="0" smtClean="0"/>
              <a:t>避免边界条件（</a:t>
            </a:r>
            <a:r>
              <a:rPr lang="en-US" altLang="zh-CN" dirty="0" smtClean="0"/>
              <a:t>Avoiding Boundary Conditions</a:t>
            </a:r>
            <a:r>
              <a:rPr lang="zh-CN" altLang="en-US" dirty="0" smtClean="0"/>
              <a:t>）</a:t>
            </a:r>
            <a:endParaRPr lang="en-US" altLang="zh-CN" dirty="0" smtClean="0"/>
          </a:p>
          <a:p>
            <a:pPr>
              <a:lnSpc>
                <a:spcPct val="150000"/>
              </a:lnSpc>
            </a:pPr>
            <a:r>
              <a:rPr lang="en-US" altLang="zh-CN" dirty="0"/>
              <a:t>	</a:t>
            </a:r>
            <a:r>
              <a:rPr lang="en-US" altLang="zh-CN" dirty="0" smtClean="0"/>
              <a:t>	2. </a:t>
            </a:r>
            <a:r>
              <a:rPr lang="zh-CN" altLang="en-US" dirty="0" smtClean="0"/>
              <a:t>目标恢复（</a:t>
            </a:r>
            <a:r>
              <a:rPr lang="en-US" altLang="zh-CN" dirty="0" smtClean="0"/>
              <a:t>Goal Restoration</a:t>
            </a:r>
            <a:r>
              <a:rPr lang="zh-CN" altLang="en-US" dirty="0" smtClean="0"/>
              <a:t>）</a:t>
            </a:r>
            <a:endParaRPr lang="en-US" altLang="zh-CN" dirty="0" smtClean="0"/>
          </a:p>
          <a:p>
            <a:pPr>
              <a:lnSpc>
                <a:spcPct val="150000"/>
              </a:lnSpc>
            </a:pPr>
            <a:r>
              <a:rPr lang="en-US" altLang="zh-CN" dirty="0" smtClean="0"/>
              <a:t>		3. </a:t>
            </a:r>
            <a:r>
              <a:rPr lang="zh-CN" altLang="en-US" dirty="0" smtClean="0"/>
              <a:t>冲突预测（</a:t>
            </a:r>
            <a:r>
              <a:rPr lang="en-US" altLang="zh-CN" dirty="0" smtClean="0"/>
              <a:t>Conflict Anticipation</a:t>
            </a:r>
            <a:r>
              <a:rPr lang="zh-CN" altLang="en-US" dirty="0" smtClean="0"/>
              <a:t>）</a:t>
            </a:r>
            <a:endParaRPr lang="en-US" altLang="zh-CN" dirty="0" smtClean="0"/>
          </a:p>
          <a:p>
            <a:pPr>
              <a:lnSpc>
                <a:spcPct val="150000"/>
              </a:lnSpc>
            </a:pPr>
            <a:r>
              <a:rPr lang="en-US" altLang="zh-CN" dirty="0"/>
              <a:t>	</a:t>
            </a:r>
            <a:r>
              <a:rPr lang="en-US" altLang="zh-CN" dirty="0" smtClean="0"/>
              <a:t>	4. </a:t>
            </a:r>
            <a:r>
              <a:rPr lang="zh-CN" altLang="en-US" dirty="0" smtClean="0"/>
              <a:t>目标弱化（</a:t>
            </a:r>
            <a:r>
              <a:rPr lang="en-US" altLang="zh-CN" dirty="0" smtClean="0"/>
              <a:t>Goal Weakening</a:t>
            </a:r>
            <a:r>
              <a:rPr lang="zh-CN" altLang="en-US" dirty="0" smtClean="0"/>
              <a:t>）</a:t>
            </a:r>
            <a:endParaRPr lang="en-US" altLang="zh-CN" dirty="0" smtClean="0"/>
          </a:p>
          <a:p>
            <a:pPr>
              <a:lnSpc>
                <a:spcPct val="150000"/>
              </a:lnSpc>
            </a:pPr>
            <a:r>
              <a:rPr lang="en-US" altLang="zh-CN" dirty="0"/>
              <a:t>	</a:t>
            </a:r>
            <a:r>
              <a:rPr lang="en-US" altLang="zh-CN" dirty="0" smtClean="0"/>
              <a:t>	5. </a:t>
            </a:r>
            <a:r>
              <a:rPr lang="zh-CN" altLang="en-US" dirty="0" smtClean="0"/>
              <a:t>替代目标细化（</a:t>
            </a:r>
            <a:r>
              <a:rPr lang="en-US" altLang="zh-CN" dirty="0" smtClean="0"/>
              <a:t>Alternative Goal Refinement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232799" y="1111696"/>
                <a:ext cx="10526810" cy="1200329"/>
              </a:xfrm>
              <a:prstGeom prst="rect">
                <a:avLst/>
              </a:prstGeom>
              <a:noFill/>
            </p:spPr>
            <p:txBody>
              <a:bodyPr wrap="square" rtlCol="0">
                <a:spAutoFit/>
              </a:bodyPr>
              <a:lstStyle/>
              <a:p>
                <a:r>
                  <a:rPr lang="en-US" altLang="zh-CN" dirty="0" smtClean="0"/>
                  <a:t>	</a:t>
                </a:r>
                <a:r>
                  <a:rPr lang="zh-CN" altLang="en-US" dirty="0" smtClean="0"/>
                  <a:t>从之前</a:t>
                </a:r>
                <a:r>
                  <a:rPr lang="en-US" altLang="zh-CN" dirty="0" smtClean="0"/>
                  <a:t>Divergence</a:t>
                </a:r>
                <a:r>
                  <a:rPr lang="zh-CN" altLang="en-US" dirty="0" smtClean="0"/>
                  <a:t>探测的部分可以知道，</a:t>
                </a:r>
                <a:r>
                  <a:rPr lang="en-US" altLang="zh-CN" dirty="0" smtClean="0"/>
                  <a:t>Boundary Conditions</a:t>
                </a:r>
                <a:r>
                  <a:rPr lang="zh-CN" altLang="en-US" dirty="0" smtClean="0"/>
                  <a:t>会造成冲突，那么就可以通过避免</a:t>
                </a:r>
                <a:endParaRPr lang="en-US" altLang="zh-CN" dirty="0" smtClean="0"/>
              </a:p>
              <a:p>
                <a:r>
                  <a:rPr lang="zh-CN" altLang="en-US" dirty="0" smtClean="0"/>
                  <a:t>这些条件的出现来消解分歧。这样就引入了一个新</a:t>
                </a:r>
                <a:r>
                  <a:rPr lang="zh-CN" altLang="en-US" dirty="0" smtClean="0"/>
                  <a:t>的</a:t>
                </a:r>
                <a:r>
                  <a:rPr lang="en-US" altLang="zh-CN" dirty="0" smtClean="0"/>
                  <a:t>Avoid</a:t>
                </a:r>
                <a:r>
                  <a:rPr lang="zh-CN" altLang="en-US" dirty="0" smtClean="0"/>
                  <a:t>目标</a:t>
                </a:r>
                <a:r>
                  <a:rPr lang="zh-CN" altLang="en-US" dirty="0" smtClean="0"/>
                  <a:t>：</a:t>
                </a:r>
                <a14:m>
                  <m:oMath xmlns:m="http://schemas.openxmlformats.org/officeDocument/2006/math">
                    <m:r>
                      <a:rPr lang="en-US" altLang="zh-CN" b="0" i="1" smtClean="0">
                        <a:latin typeface="Cambria Math" panose="02040503050406030204" pitchFamily="18" charset="0"/>
                      </a:rPr>
                      <m:t>𝑃</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r>
                      <a:rPr lang="zh-CN" altLang="en-US" i="1">
                        <a:latin typeface="Cambria Math" panose="02040503050406030204" pitchFamily="18" charset="0"/>
                        <a:ea typeface="Cambria Math" panose="02040503050406030204" pitchFamily="18" charset="0"/>
                      </a:rPr>
                      <m:t>，</m:t>
                    </m:r>
                  </m:oMath>
                </a14:m>
                <a:r>
                  <a:rPr lang="zh-CN" altLang="en-US" dirty="0" smtClean="0"/>
                  <a:t>其中</a:t>
                </a:r>
                <a:r>
                  <a:rPr lang="en-US" altLang="zh-CN" dirty="0" smtClean="0"/>
                  <a:t>B</a:t>
                </a:r>
                <a:r>
                  <a:rPr lang="zh-CN" altLang="en-US" dirty="0" smtClean="0"/>
                  <a:t>代表</a:t>
                </a:r>
                <a:r>
                  <a:rPr lang="en-US" altLang="zh-CN" dirty="0" smtClean="0"/>
                  <a:t>Boundary Conditions</a:t>
                </a:r>
                <a:r>
                  <a:rPr lang="zh-CN" altLang="en-US" dirty="0" smtClean="0"/>
                  <a:t>。</a:t>
                </a:r>
                <a:endParaRPr lang="en-US" altLang="zh-CN" dirty="0" smtClean="0"/>
              </a:p>
              <a:p>
                <a:r>
                  <a:rPr lang="en-US" altLang="zh-CN" dirty="0"/>
                  <a:t>	</a:t>
                </a:r>
                <a:r>
                  <a:rPr lang="zh-CN" altLang="en-US" dirty="0" smtClean="0"/>
                  <a:t>拿之前的“</a:t>
                </a:r>
                <a:r>
                  <a:rPr lang="en-US" altLang="zh-CN" dirty="0" smtClean="0"/>
                  <a:t>French reviewer</a:t>
                </a:r>
                <a:r>
                  <a:rPr lang="zh-CN" altLang="en-US" dirty="0" smtClean="0"/>
                  <a:t>”例子来说，推导出的</a:t>
                </a:r>
                <a:r>
                  <a:rPr lang="en-US" altLang="zh-CN" dirty="0" smtClean="0"/>
                  <a:t>BC</a:t>
                </a:r>
                <a:r>
                  <a:rPr lang="zh-CN" altLang="en-US" dirty="0"/>
                  <a:t>为</a:t>
                </a:r>
                <a:r>
                  <a:rPr lang="zh-CN" altLang="en-US" dirty="0" smtClean="0"/>
                  <a:t>：</a:t>
                </a:r>
                <a:endParaRPr lang="en-US" altLang="zh-CN" b="0" dirty="0" smtClean="0">
                  <a:ea typeface="Cambria Math" panose="020405030504060302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1232799" y="1111696"/>
                <a:ext cx="10526810" cy="1200329"/>
              </a:xfrm>
              <a:prstGeom prst="rect">
                <a:avLst/>
              </a:prstGeom>
              <a:blipFill rotWithShape="1">
                <a:blip r:embed="rId1"/>
                <a:stretch>
                  <a:fillRect l="-463" t="-3046" b="-7614"/>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1232799" y="711586"/>
            <a:ext cx="5451044" cy="400110"/>
          </a:xfrm>
          <a:prstGeom prst="rect">
            <a:avLst/>
          </a:prstGeom>
          <a:noFill/>
        </p:spPr>
        <p:txBody>
          <a:bodyPr wrap="none" rtlCol="0">
            <a:spAutoFit/>
          </a:bodyPr>
          <a:lstStyle/>
          <a:p>
            <a:r>
              <a:rPr lang="zh-CN" altLang="en-US" sz="2000" dirty="0" smtClean="0"/>
              <a:t>避免</a:t>
            </a:r>
            <a:r>
              <a:rPr lang="zh-CN" altLang="en-US" sz="2000" dirty="0"/>
              <a:t>边界条件（</a:t>
            </a:r>
            <a:r>
              <a:rPr lang="en-US" altLang="zh-CN" sz="2000" dirty="0"/>
              <a:t>Avoiding Boundary Conditions</a:t>
            </a:r>
            <a:r>
              <a:rPr lang="zh-CN" altLang="en-US" sz="2000" dirty="0" smtClean="0"/>
              <a:t>）</a:t>
            </a:r>
            <a:endParaRPr lang="en-US" altLang="zh-CN" sz="20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454" y="2450524"/>
            <a:ext cx="6373497" cy="1228064"/>
          </a:xfrm>
          <a:prstGeom prst="rect">
            <a:avLst/>
          </a:prstGeom>
        </p:spPr>
      </p:pic>
      <p:sp>
        <p:nvSpPr>
          <p:cNvPr id="6" name="文本框 5"/>
          <p:cNvSpPr txBox="1"/>
          <p:nvPr/>
        </p:nvSpPr>
        <p:spPr>
          <a:xfrm>
            <a:off x="1232797" y="3824038"/>
            <a:ext cx="10526810" cy="369332"/>
          </a:xfrm>
          <a:prstGeom prst="rect">
            <a:avLst/>
          </a:prstGeom>
          <a:noFill/>
        </p:spPr>
        <p:txBody>
          <a:bodyPr wrap="square" rtlCol="0">
            <a:spAutoFit/>
          </a:bodyPr>
          <a:lstStyle/>
          <a:p>
            <a:r>
              <a:rPr lang="en-US" altLang="zh-CN" dirty="0" smtClean="0"/>
              <a:t>	</a:t>
            </a:r>
            <a:r>
              <a:rPr lang="zh-CN" altLang="en-US" dirty="0" smtClean="0"/>
              <a:t>它的矛盾在于评定的匿名性和一致性之间，所对应的</a:t>
            </a:r>
            <a:r>
              <a:rPr lang="en-US" altLang="zh-CN" dirty="0" smtClean="0"/>
              <a:t>Avoid</a:t>
            </a:r>
            <a:r>
              <a:rPr lang="zh-CN" altLang="en-US" dirty="0" smtClean="0"/>
              <a:t>目标即为：</a:t>
            </a:r>
            <a:endParaRPr lang="en-US" altLang="zh-CN" b="0" dirty="0" smtClean="0">
              <a:ea typeface="Cambria Math" panose="020405030504060302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454" y="4324920"/>
            <a:ext cx="6373497" cy="1388139"/>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232797" y="5858509"/>
                <a:ext cx="10526810" cy="369332"/>
              </a:xfrm>
              <a:prstGeom prst="rect">
                <a:avLst/>
              </a:prstGeom>
              <a:noFill/>
            </p:spPr>
            <p:txBody>
              <a:bodyPr wrap="square" rtlCol="0">
                <a:spAutoFit/>
              </a:bodyPr>
              <a:lstStyle/>
              <a:p>
                <a:r>
                  <a:rPr lang="en-US" altLang="zh-CN" dirty="0" smtClean="0"/>
                  <a:t>	</a:t>
                </a:r>
                <a:r>
                  <a:rPr lang="zh-CN" altLang="en-US" dirty="0" smtClean="0"/>
                  <a:t>还应注意到当</a:t>
                </a:r>
                <a14:m>
                  <m:oMath xmlns:m="http://schemas.openxmlformats.org/officeDocument/2006/math">
                    <m:r>
                      <a:rPr lang="en-US" altLang="zh-CN" b="0" i="1" smtClean="0">
                        <a:latin typeface="Cambria Math" panose="02040503050406030204" pitchFamily="18" charset="0"/>
                      </a:rPr>
                      <m:t>𝑟𝑒𝑝</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𝑟𝑒𝑝</m:t>
                    </m:r>
                  </m:oMath>
                </a14:m>
                <a:r>
                  <a:rPr lang="zh-CN" altLang="en-US" b="0" dirty="0" smtClean="0">
                    <a:ea typeface="Cambria Math" panose="02040503050406030204" pitchFamily="18" charset="0"/>
                  </a:rPr>
                  <a:t>时，例子中的</a:t>
                </a:r>
                <a:r>
                  <a:rPr lang="en-US" altLang="zh-CN" b="0" dirty="0" smtClean="0">
                    <a:ea typeface="Cambria Math" panose="02040503050406030204" pitchFamily="18" charset="0"/>
                  </a:rPr>
                  <a:t>integrity goal</a:t>
                </a:r>
                <a:r>
                  <a:rPr lang="zh-CN" altLang="en-US" b="0" dirty="0" smtClean="0">
                    <a:ea typeface="Cambria Math" panose="02040503050406030204" pitchFamily="18" charset="0"/>
                  </a:rPr>
                  <a:t>被弱化了。</a:t>
                </a:r>
                <a:endParaRPr lang="en-US" altLang="zh-CN" b="0" dirty="0" smtClean="0">
                  <a:ea typeface="Cambria Math" panose="020405030504060302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232797" y="5858509"/>
                <a:ext cx="10526810" cy="369332"/>
              </a:xfrm>
              <a:prstGeom prst="rect">
                <a:avLst/>
              </a:prstGeom>
              <a:blipFill rotWithShape="1">
                <a:blip r:embed="rId4"/>
                <a:stretch>
                  <a:fillRect t="-14754" b="-26230"/>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232799" y="1111696"/>
                <a:ext cx="10526810" cy="923330"/>
              </a:xfrm>
              <a:prstGeom prst="rect">
                <a:avLst/>
              </a:prstGeom>
              <a:noFill/>
            </p:spPr>
            <p:txBody>
              <a:bodyPr wrap="square" rtlCol="0">
                <a:spAutoFit/>
              </a:bodyPr>
              <a:lstStyle/>
              <a:p>
                <a:r>
                  <a:rPr lang="en-US" altLang="zh-CN" dirty="0" smtClean="0"/>
                  <a:t>	</a:t>
                </a:r>
                <a:r>
                  <a:rPr lang="zh-CN" altLang="en-US" dirty="0" smtClean="0"/>
                  <a:t>有时候边界条件无法转化为</a:t>
                </a:r>
                <a:r>
                  <a:rPr lang="en-US" altLang="zh-CN" dirty="0" smtClean="0"/>
                  <a:t>Avoid</a:t>
                </a:r>
                <a:r>
                  <a:rPr lang="zh-CN" altLang="en-US" dirty="0" smtClean="0"/>
                  <a:t>目标，特别是当涉及到一些工程外的人员时。此时可以引入一个新的目标：当边界条件</a:t>
                </a:r>
                <a:r>
                  <a:rPr lang="en-US" altLang="zh-CN" dirty="0" smtClean="0"/>
                  <a:t>B</a:t>
                </a:r>
                <a:r>
                  <a:rPr lang="zh-CN" altLang="en-US" dirty="0" smtClean="0"/>
                  <a:t>出现时，分歧的目标断言</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b="0" dirty="0" smtClean="0">
                    <a:latin typeface="+mn-ea"/>
                  </a:rPr>
                  <a:t>会在某个可见的未来再次为真：</a:t>
                </a:r>
                <a:endParaRPr lang="en-US" altLang="zh-CN" b="0" dirty="0" smtClean="0">
                  <a:latin typeface="+mn-ea"/>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sub>
                      </m:sSub>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𝑖</m:t>
                          </m:r>
                        </m:sub>
                      </m:sSub>
                    </m:oMath>
                  </m:oMathPara>
                </a14:m>
                <a:endParaRPr lang="en-US" altLang="zh-CN" b="0" dirty="0" smtClean="0">
                  <a:latin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232799" y="1111696"/>
                <a:ext cx="10526810" cy="923330"/>
              </a:xfrm>
              <a:prstGeom prst="rect">
                <a:avLst/>
              </a:prstGeom>
              <a:blipFill rotWithShape="1">
                <a:blip r:embed="rId1"/>
                <a:stretch>
                  <a:fillRect l="-463" t="-3947" r="-521"/>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1232799" y="711586"/>
            <a:ext cx="3526671" cy="400110"/>
          </a:xfrm>
          <a:prstGeom prst="rect">
            <a:avLst/>
          </a:prstGeom>
          <a:noFill/>
        </p:spPr>
        <p:txBody>
          <a:bodyPr wrap="none" rtlCol="0">
            <a:spAutoFit/>
          </a:bodyPr>
          <a:lstStyle/>
          <a:p>
            <a:r>
              <a:rPr lang="zh-CN" altLang="en-US" sz="2000" dirty="0" smtClean="0"/>
              <a:t>目标</a:t>
            </a:r>
            <a:r>
              <a:rPr lang="zh-CN" altLang="en-US" sz="2000" dirty="0"/>
              <a:t>恢复</a:t>
            </a:r>
            <a:r>
              <a:rPr lang="zh-CN" altLang="en-US" sz="2000" dirty="0" smtClean="0"/>
              <a:t>（</a:t>
            </a:r>
            <a:r>
              <a:rPr lang="en-US" altLang="zh-CN" sz="2000" dirty="0" smtClean="0"/>
              <a:t>Goal Restoration</a:t>
            </a:r>
            <a:r>
              <a:rPr lang="zh-CN" altLang="en-US" sz="2000" dirty="0" smtClean="0"/>
              <a:t>）</a:t>
            </a:r>
            <a:endParaRPr lang="en-US" altLang="zh-CN" sz="2000" dirty="0"/>
          </a:p>
        </p:txBody>
      </p:sp>
      <p:sp>
        <p:nvSpPr>
          <p:cNvPr id="8" name="文本框 7"/>
          <p:cNvSpPr txBox="1"/>
          <p:nvPr/>
        </p:nvSpPr>
        <p:spPr>
          <a:xfrm>
            <a:off x="1232799" y="2035026"/>
            <a:ext cx="10526810" cy="369332"/>
          </a:xfrm>
          <a:prstGeom prst="rect">
            <a:avLst/>
          </a:prstGeom>
          <a:noFill/>
        </p:spPr>
        <p:txBody>
          <a:bodyPr wrap="square" rtlCol="0">
            <a:spAutoFit/>
          </a:bodyPr>
          <a:lstStyle/>
          <a:p>
            <a:r>
              <a:rPr lang="en-US" altLang="zh-CN" dirty="0" smtClean="0"/>
              <a:t>	</a:t>
            </a:r>
            <a:r>
              <a:rPr lang="zh-CN" altLang="en-US" dirty="0" smtClean="0"/>
              <a:t>拿一个图书馆的例子来说，由两个目标以及其前提域属性：</a:t>
            </a:r>
            <a:endParaRPr lang="en-US" altLang="zh-CN"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99" y="2404359"/>
            <a:ext cx="4062652" cy="55399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451" y="2404359"/>
            <a:ext cx="4093098" cy="551552"/>
          </a:xfrm>
          <a:prstGeom prst="rect">
            <a:avLst/>
          </a:prstGeom>
        </p:spPr>
      </p:pic>
      <p:sp>
        <p:nvSpPr>
          <p:cNvPr id="11" name="文本框 10"/>
          <p:cNvSpPr txBox="1"/>
          <p:nvPr/>
        </p:nvSpPr>
        <p:spPr>
          <a:xfrm>
            <a:off x="5029638" y="3073778"/>
            <a:ext cx="10526810" cy="369332"/>
          </a:xfrm>
          <a:prstGeom prst="rect">
            <a:avLst/>
          </a:prstGeom>
          <a:noFill/>
        </p:spPr>
        <p:txBody>
          <a:bodyPr wrap="square" rtlCol="0">
            <a:spAutoFit/>
          </a:bodyPr>
          <a:lstStyle/>
          <a:p>
            <a:r>
              <a:rPr lang="en-US" altLang="zh-CN" dirty="0" smtClean="0"/>
              <a:t>	</a:t>
            </a:r>
            <a:r>
              <a:rPr lang="zh-CN" altLang="en-US" dirty="0" smtClean="0"/>
              <a:t>可推出其边界条件：</a:t>
            </a:r>
            <a:endParaRPr lang="en-US" altLang="zh-CN" dirty="0" smtClean="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799" y="3070956"/>
            <a:ext cx="4062652" cy="613420"/>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6848" y="3070956"/>
            <a:ext cx="2923401" cy="994829"/>
          </a:xfrm>
          <a:prstGeom prst="rect">
            <a:avLst/>
          </a:prstGeom>
        </p:spPr>
      </p:pic>
      <p:sp>
        <p:nvSpPr>
          <p:cNvPr id="14" name="文本框 13"/>
          <p:cNvSpPr txBox="1"/>
          <p:nvPr/>
        </p:nvSpPr>
        <p:spPr>
          <a:xfrm>
            <a:off x="1232799" y="4193800"/>
            <a:ext cx="10526810" cy="923330"/>
          </a:xfrm>
          <a:prstGeom prst="rect">
            <a:avLst/>
          </a:prstGeom>
          <a:noFill/>
        </p:spPr>
        <p:txBody>
          <a:bodyPr wrap="square" rtlCol="0">
            <a:spAutoFit/>
          </a:bodyPr>
          <a:lstStyle/>
          <a:p>
            <a:r>
              <a:rPr lang="en-US" altLang="zh-CN" dirty="0" smtClean="0"/>
              <a:t>	</a:t>
            </a:r>
            <a:r>
              <a:rPr lang="zh-CN" altLang="en-US" dirty="0" smtClean="0"/>
              <a:t>这其中的矛盾主要在于，可能存在某些人所借阅的书籍所有的备份都被其他人借走了，并在一段时间内持续需要。</a:t>
            </a:r>
            <a:r>
              <a:rPr lang="zh-CN" altLang="en-US" dirty="0" smtClean="0"/>
              <a:t>此时对目标恢复来说，其解决方法可以是暂时打破</a:t>
            </a:r>
            <a:r>
              <a:rPr lang="en-US" altLang="zh-CN" dirty="0" smtClean="0"/>
              <a:t>G2</a:t>
            </a:r>
            <a:r>
              <a:rPr lang="zh-CN" altLang="en-US" dirty="0"/>
              <a:t> </a:t>
            </a:r>
            <a:r>
              <a:rPr lang="en-US" altLang="zh-CN" dirty="0" smtClean="0"/>
              <a:t>—— </a:t>
            </a:r>
            <a:r>
              <a:rPr lang="zh-CN" altLang="en-US" dirty="0" smtClean="0"/>
              <a:t>让一些人归还书籍的备份（即使他们还需要）。</a:t>
            </a: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232799" y="1111696"/>
                <a:ext cx="10526810" cy="923330"/>
              </a:xfrm>
              <a:prstGeom prst="rect">
                <a:avLst/>
              </a:prstGeom>
              <a:noFill/>
            </p:spPr>
            <p:txBody>
              <a:bodyPr wrap="square" rtlCol="0">
                <a:spAutoFit/>
              </a:bodyPr>
              <a:lstStyle/>
              <a:p>
                <a:r>
                  <a:rPr lang="en-US" altLang="zh-CN" dirty="0" smtClean="0"/>
                  <a:t>	</a:t>
                </a:r>
                <a:r>
                  <a:rPr lang="zh-CN" altLang="en-US" dirty="0" smtClean="0"/>
                  <a:t>这种方法在如下情况使用：在某上下文</a:t>
                </a:r>
                <a:r>
                  <a:rPr lang="en-US" altLang="zh-CN" dirty="0" smtClean="0"/>
                  <a:t>C</a:t>
                </a:r>
                <a:r>
                  <a:rPr lang="zh-CN" altLang="en-US" dirty="0" smtClean="0"/>
                  <a:t>中，若条件</a:t>
                </a:r>
                <a:r>
                  <a:rPr lang="en-US" altLang="zh-CN" dirty="0" smtClean="0"/>
                  <a:t>P</a:t>
                </a:r>
                <a:r>
                  <a:rPr lang="zh-CN" altLang="en-US" dirty="0" smtClean="0"/>
                  <a:t>持续很久时间则不可避免地导致了冲突矛盾</a:t>
                </a:r>
                <a:r>
                  <a:rPr lang="zh-CN" altLang="en-US" dirty="0" smtClean="0"/>
                  <a:t>，即：</a:t>
                </a:r>
                <a:endParaRPr lang="en-US" altLang="zh-CN" dirty="0" smtClean="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m:t>
                          </m:r>
                        </m:sub>
                      </m:sSub>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𝐴</m:t>
                          </m:r>
                        </m:e>
                        <m:sub>
                          <m:r>
                            <a:rPr lang="en-US" altLang="zh-CN" i="1">
                              <a:latin typeface="Cambria Math" panose="02040503050406030204" pitchFamily="18" charset="0"/>
                              <a:ea typeface="Cambria Math" panose="02040503050406030204" pitchFamily="18" charset="0"/>
                            </a:rPr>
                            <m:t>𝑖</m:t>
                          </m:r>
                        </m:sub>
                      </m:sSub>
                    </m:oMath>
                  </m:oMathPara>
                </a14:m>
                <a:endParaRPr lang="en-US" altLang="zh-CN" b="0" dirty="0" smtClean="0">
                  <a:latin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232799" y="1111696"/>
                <a:ext cx="10526810" cy="923330"/>
              </a:xfrm>
              <a:prstGeom prst="rect">
                <a:avLst/>
              </a:prstGeom>
              <a:blipFill rotWithShape="1">
                <a:blip r:embed="rId1"/>
                <a:stretch>
                  <a:fillRect l="-463" t="-3947" r="-463"/>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1232799" y="711586"/>
            <a:ext cx="3881191" cy="400110"/>
          </a:xfrm>
          <a:prstGeom prst="rect">
            <a:avLst/>
          </a:prstGeom>
          <a:noFill/>
        </p:spPr>
        <p:txBody>
          <a:bodyPr wrap="none" rtlCol="0">
            <a:spAutoFit/>
          </a:bodyPr>
          <a:lstStyle/>
          <a:p>
            <a:r>
              <a:rPr lang="zh-CN" altLang="en-US" sz="2000" dirty="0" smtClean="0"/>
              <a:t>冲突预测</a:t>
            </a:r>
            <a:r>
              <a:rPr lang="zh-CN" altLang="en-US" sz="2000" dirty="0" smtClean="0"/>
              <a:t>（</a:t>
            </a:r>
            <a:r>
              <a:rPr lang="en-US" altLang="zh-CN" sz="2000" dirty="0" smtClean="0"/>
              <a:t>Conflict Anticipation</a:t>
            </a:r>
            <a:r>
              <a:rPr lang="zh-CN" altLang="en-US" sz="2000" dirty="0" smtClean="0"/>
              <a:t>）</a:t>
            </a:r>
            <a:endParaRPr lang="en-US" altLang="zh-CN" sz="2000" dirty="0"/>
          </a:p>
        </p:txBody>
      </p:sp>
      <p:sp>
        <p:nvSpPr>
          <p:cNvPr id="15" name="文本框 14"/>
          <p:cNvSpPr txBox="1"/>
          <p:nvPr/>
        </p:nvSpPr>
        <p:spPr>
          <a:xfrm>
            <a:off x="1232799" y="3241251"/>
            <a:ext cx="10526810" cy="646331"/>
          </a:xfrm>
          <a:prstGeom prst="rect">
            <a:avLst/>
          </a:prstGeom>
          <a:noFill/>
        </p:spPr>
        <p:txBody>
          <a:bodyPr wrap="square" rtlCol="0">
            <a:spAutoFit/>
          </a:bodyPr>
          <a:lstStyle/>
          <a:p>
            <a:r>
              <a:rPr lang="en-US" altLang="zh-CN" dirty="0" smtClean="0"/>
              <a:t>	</a:t>
            </a:r>
            <a:r>
              <a:rPr lang="zh-CN" altLang="en-US" dirty="0" smtClean="0"/>
              <a:t>即条件</a:t>
            </a:r>
            <a:r>
              <a:rPr lang="en-US" altLang="zh-CN" dirty="0" smtClean="0"/>
              <a:t>P</a:t>
            </a:r>
            <a:r>
              <a:rPr lang="zh-CN" altLang="en-US" dirty="0" smtClean="0"/>
              <a:t>会在可见的未来不再成立。一个例子是当</a:t>
            </a:r>
            <a:r>
              <a:rPr lang="en-US" altLang="zh-CN" dirty="0" smtClean="0"/>
              <a:t>C</a:t>
            </a:r>
            <a:r>
              <a:rPr lang="zh-CN" altLang="en-US" dirty="0" smtClean="0"/>
              <a:t>为“病人的监护正在工作”，</a:t>
            </a:r>
            <a:r>
              <a:rPr lang="en-US" altLang="zh-CN" dirty="0" smtClean="0"/>
              <a:t>P</a:t>
            </a:r>
            <a:r>
              <a:rPr lang="zh-CN" altLang="en-US" dirty="0" smtClean="0"/>
              <a:t>为“一些监测值超过了其阈值”，而</a:t>
            </a:r>
            <a:r>
              <a:rPr lang="en-US" altLang="zh-CN" dirty="0" smtClean="0"/>
              <a:t>A</a:t>
            </a:r>
            <a:r>
              <a:rPr lang="zh-CN" altLang="en-US" dirty="0" smtClean="0"/>
              <a:t>为“病人存活”的时候。</a:t>
            </a:r>
            <a:endParaRPr lang="en-US" altLang="zh-CN" b="0" dirty="0" smtClean="0">
              <a:latin typeface="+mn-ea"/>
            </a:endParaRPr>
          </a:p>
        </p:txBody>
      </p:sp>
      <mc:AlternateContent xmlns:mc="http://schemas.openxmlformats.org/markup-compatibility/2006">
        <mc:Choice xmlns:a14="http://schemas.microsoft.com/office/drawing/2010/main" Requires="a14">
          <p:sp>
            <p:nvSpPr>
              <p:cNvPr id="16" name="文本框 15"/>
              <p:cNvSpPr txBox="1"/>
              <p:nvPr/>
            </p:nvSpPr>
            <p:spPr>
              <a:xfrm>
                <a:off x="1232799" y="2314973"/>
                <a:ext cx="10526810" cy="646331"/>
              </a:xfrm>
              <a:prstGeom prst="rect">
                <a:avLst/>
              </a:prstGeom>
              <a:noFill/>
            </p:spPr>
            <p:txBody>
              <a:bodyPr wrap="square" rtlCol="0">
                <a:spAutoFit/>
              </a:bodyPr>
              <a:lstStyle/>
              <a:p>
                <a:r>
                  <a:rPr lang="en-US" altLang="zh-CN" dirty="0" smtClean="0"/>
                  <a:t>	</a:t>
                </a:r>
                <a:r>
                  <a:rPr lang="zh-CN" altLang="en-US" dirty="0" smtClean="0"/>
                  <a:t>此时可通过引入以下新目标来避免预测出的冲突：</a:t>
                </a:r>
                <a:endParaRPr lang="en-US" altLang="zh-CN" dirty="0" smtClean="0"/>
              </a:p>
              <a:p>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oMath>
                  </m:oMathPara>
                </a14:m>
                <a:endParaRPr lang="en-US" altLang="zh-CN" dirty="0" smtClean="0"/>
              </a:p>
            </p:txBody>
          </p:sp>
        </mc:Choice>
        <mc:Fallback>
          <p:sp>
            <p:nvSpPr>
              <p:cNvPr id="16" name="文本框 15"/>
              <p:cNvSpPr txBox="1">
                <a:spLocks noRot="1" noChangeAspect="1" noMove="1" noResize="1" noEditPoints="1" noAdjustHandles="1" noChangeArrowheads="1" noChangeShapeType="1" noTextEdit="1"/>
              </p:cNvSpPr>
              <p:nvPr/>
            </p:nvSpPr>
            <p:spPr>
              <a:xfrm>
                <a:off x="1232799" y="2314973"/>
                <a:ext cx="10526810" cy="646331"/>
              </a:xfrm>
              <a:prstGeom prst="rect">
                <a:avLst/>
              </a:prstGeom>
              <a:blipFill rotWithShape="1">
                <a:blip r:embed="rId2"/>
                <a:stretch>
                  <a:fillRect t="-4717"/>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646331"/>
          </a:xfrm>
          <a:prstGeom prst="rect">
            <a:avLst/>
          </a:prstGeom>
          <a:noFill/>
        </p:spPr>
        <p:txBody>
          <a:bodyPr wrap="square" rtlCol="0">
            <a:spAutoFit/>
          </a:bodyPr>
          <a:lstStyle/>
          <a:p>
            <a:r>
              <a:rPr lang="en-US" altLang="zh-CN" dirty="0" smtClean="0"/>
              <a:t>	</a:t>
            </a:r>
            <a:r>
              <a:rPr lang="zh-CN" altLang="en-US" dirty="0"/>
              <a:t>这可能</a:t>
            </a:r>
            <a:r>
              <a:rPr lang="zh-CN" altLang="en-US" dirty="0" smtClean="0"/>
              <a:t>是冲突消解中最常用的方法，它的原则是弱化一个或多个冲突中的目标，使得冲突不再成立。拿以下这个例子来说：</a:t>
            </a:r>
            <a:endParaRPr lang="en-US" altLang="zh-CN" b="0" dirty="0" smtClean="0">
              <a:latin typeface="+mn-ea"/>
            </a:endParaRPr>
          </a:p>
        </p:txBody>
      </p:sp>
      <p:sp>
        <p:nvSpPr>
          <p:cNvPr id="5" name="文本框 4"/>
          <p:cNvSpPr txBox="1"/>
          <p:nvPr/>
        </p:nvSpPr>
        <p:spPr>
          <a:xfrm>
            <a:off x="1232799" y="711586"/>
            <a:ext cx="3476657" cy="400110"/>
          </a:xfrm>
          <a:prstGeom prst="rect">
            <a:avLst/>
          </a:prstGeom>
          <a:noFill/>
        </p:spPr>
        <p:txBody>
          <a:bodyPr wrap="none" rtlCol="0">
            <a:spAutoFit/>
          </a:bodyPr>
          <a:lstStyle/>
          <a:p>
            <a:r>
              <a:rPr lang="zh-CN" altLang="en-US" sz="2000" dirty="0" smtClean="0"/>
              <a:t>目标弱化</a:t>
            </a:r>
            <a:r>
              <a:rPr lang="zh-CN" altLang="en-US" sz="2000" dirty="0" smtClean="0"/>
              <a:t>（</a:t>
            </a:r>
            <a:r>
              <a:rPr lang="en-US" altLang="zh-CN" sz="2000" dirty="0" smtClean="0"/>
              <a:t>Goal Weakening</a:t>
            </a:r>
            <a:r>
              <a:rPr lang="zh-CN" altLang="en-US" sz="2000" dirty="0" smtClean="0"/>
              <a:t>）</a:t>
            </a:r>
            <a:endParaRPr lang="en-US" altLang="zh-CN" sz="20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2798" y="1891437"/>
            <a:ext cx="4426785" cy="655820"/>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583" y="1891437"/>
            <a:ext cx="4285444" cy="655820"/>
          </a:xfrm>
          <a:prstGeom prst="rect">
            <a:avLst/>
          </a:prstGeom>
        </p:spPr>
      </p:pic>
      <p:sp>
        <p:nvSpPr>
          <p:cNvPr id="7" name="文本框 6"/>
          <p:cNvSpPr txBox="1"/>
          <p:nvPr/>
        </p:nvSpPr>
        <p:spPr>
          <a:xfrm>
            <a:off x="1232798" y="2680667"/>
            <a:ext cx="10526810" cy="369332"/>
          </a:xfrm>
          <a:prstGeom prst="rect">
            <a:avLst/>
          </a:prstGeom>
          <a:noFill/>
        </p:spPr>
        <p:txBody>
          <a:bodyPr wrap="square" rtlCol="0">
            <a:spAutoFit/>
          </a:bodyPr>
          <a:lstStyle/>
          <a:p>
            <a:r>
              <a:rPr lang="en-US" altLang="zh-CN" dirty="0" smtClean="0"/>
              <a:t>	</a:t>
            </a:r>
            <a:r>
              <a:rPr lang="zh-CN" altLang="en-US" dirty="0" smtClean="0"/>
              <a:t>可以根据之前的</a:t>
            </a:r>
            <a:r>
              <a:rPr lang="en-US" altLang="zh-CN" dirty="0" smtClean="0"/>
              <a:t>Divergence Patterns</a:t>
            </a:r>
            <a:r>
              <a:rPr lang="zh-CN" altLang="en-US" dirty="0" smtClean="0"/>
              <a:t>可以得出其对应的</a:t>
            </a:r>
            <a:r>
              <a:rPr lang="en-US" altLang="zh-CN" dirty="0" smtClean="0"/>
              <a:t>BC</a:t>
            </a:r>
            <a:r>
              <a:rPr lang="zh-CN" altLang="en-US" dirty="0" smtClean="0"/>
              <a:t>：</a:t>
            </a:r>
            <a:endParaRPr lang="en-US" altLang="zh-CN" b="0" dirty="0" smtClean="0">
              <a:latin typeface="+mn-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798" y="3183409"/>
            <a:ext cx="4855111" cy="357188"/>
          </a:xfrm>
          <a:prstGeom prst="rect">
            <a:avLst/>
          </a:prstGeom>
        </p:spPr>
      </p:pic>
      <p:sp>
        <p:nvSpPr>
          <p:cNvPr id="10" name="文本框 9"/>
          <p:cNvSpPr txBox="1"/>
          <p:nvPr/>
        </p:nvSpPr>
        <p:spPr>
          <a:xfrm>
            <a:off x="1232798" y="3674007"/>
            <a:ext cx="10526810" cy="369332"/>
          </a:xfrm>
          <a:prstGeom prst="rect">
            <a:avLst/>
          </a:prstGeom>
          <a:noFill/>
        </p:spPr>
        <p:txBody>
          <a:bodyPr wrap="square" rtlCol="0">
            <a:spAutoFit/>
          </a:bodyPr>
          <a:lstStyle/>
          <a:p>
            <a:r>
              <a:rPr lang="en-US" altLang="zh-CN" dirty="0" smtClean="0"/>
              <a:t>	</a:t>
            </a:r>
            <a:r>
              <a:rPr lang="zh-CN" altLang="en-US" dirty="0" smtClean="0"/>
              <a:t>消解此冲突可以通过弱化其第一个目标让它涵盖</a:t>
            </a:r>
            <a:r>
              <a:rPr lang="en-US" altLang="zh-CN" dirty="0" smtClean="0"/>
              <a:t>BC</a:t>
            </a:r>
            <a:r>
              <a:rPr lang="zh-CN" altLang="en-US" dirty="0" smtClean="0"/>
              <a:t>，得到一个新的目标：</a:t>
            </a:r>
            <a:endParaRPr lang="en-US" altLang="zh-CN" b="0" dirty="0" smtClean="0">
              <a:latin typeface="+mn-ea"/>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798" y="4176749"/>
            <a:ext cx="4227800" cy="490598"/>
          </a:xfrm>
          <a:prstGeom prst="rect">
            <a:avLst/>
          </a:prstGeom>
        </p:spPr>
      </p:pic>
      <p:sp>
        <p:nvSpPr>
          <p:cNvPr id="12" name="文本框 11"/>
          <p:cNvSpPr txBox="1"/>
          <p:nvPr/>
        </p:nvSpPr>
        <p:spPr>
          <a:xfrm>
            <a:off x="1232798" y="4800757"/>
            <a:ext cx="10526810" cy="923330"/>
          </a:xfrm>
          <a:prstGeom prst="rect">
            <a:avLst/>
          </a:prstGeom>
          <a:noFill/>
        </p:spPr>
        <p:txBody>
          <a:bodyPr wrap="square" rtlCol="0">
            <a:spAutoFit/>
          </a:bodyPr>
          <a:lstStyle/>
          <a:p>
            <a:r>
              <a:rPr lang="en-US" altLang="zh-CN" dirty="0" smtClean="0"/>
              <a:t>	</a:t>
            </a:r>
            <a:r>
              <a:rPr lang="zh-CN" altLang="en-US" dirty="0" smtClean="0"/>
              <a:t>因此，消解原则是使一些目标更自由（覆盖更多）以涵盖边界条件，这些目标被</a:t>
            </a:r>
            <a:r>
              <a:rPr lang="zh-CN" altLang="en-US" dirty="0"/>
              <a:t>用来</a:t>
            </a:r>
            <a:r>
              <a:rPr lang="zh-CN" altLang="en-US" dirty="0" smtClean="0"/>
              <a:t>替换冲突的</a:t>
            </a:r>
            <a:r>
              <a:rPr lang="zh-CN" altLang="en-US" dirty="0"/>
              <a:t>目标</a:t>
            </a:r>
            <a:r>
              <a:rPr lang="zh-CN" altLang="en-US" dirty="0" smtClean="0"/>
              <a:t>。同时，目标弱化通常需要通过引入新目标来弥补。在之前的“</a:t>
            </a:r>
            <a:r>
              <a:rPr lang="en-US" altLang="zh-CN" dirty="0" smtClean="0"/>
              <a:t>French reviewer</a:t>
            </a:r>
            <a:r>
              <a:rPr lang="zh-CN" altLang="en-US" dirty="0" smtClean="0"/>
              <a:t>”例子中，消解方法允许</a:t>
            </a:r>
            <a:r>
              <a:rPr lang="en-US" altLang="zh-CN" dirty="0" smtClean="0"/>
              <a:t>report</a:t>
            </a:r>
            <a:r>
              <a:rPr lang="zh-CN" altLang="en-US" dirty="0" smtClean="0"/>
              <a:t>被修订了，也就弱化了一致性目标。</a:t>
            </a:r>
            <a:endParaRPr lang="en-US" altLang="zh-CN" b="0" dirty="0" smtClean="0">
              <a:latin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923330"/>
          </a:xfrm>
          <a:prstGeom prst="rect">
            <a:avLst/>
          </a:prstGeom>
          <a:noFill/>
        </p:spPr>
        <p:txBody>
          <a:bodyPr wrap="square" rtlCol="0">
            <a:spAutoFit/>
          </a:bodyPr>
          <a:lstStyle/>
          <a:p>
            <a:r>
              <a:rPr lang="en-US" altLang="zh-CN" dirty="0" smtClean="0"/>
              <a:t>	</a:t>
            </a:r>
            <a:r>
              <a:rPr lang="zh-CN" altLang="en-US" dirty="0" smtClean="0"/>
              <a:t>有时其他方法可能真的无法令人满意的消解冲突，此时可能需要从比冲突产生的层面更高的层面去细化一些无</a:t>
            </a:r>
            <a:r>
              <a:rPr lang="zh-CN" altLang="en-US" dirty="0" smtClean="0"/>
              <a:t>冲突的或是冲突可用</a:t>
            </a:r>
            <a:r>
              <a:rPr lang="zh-CN" altLang="en-US" dirty="0"/>
              <a:t>其他方法消解</a:t>
            </a:r>
            <a:r>
              <a:rPr lang="zh-CN" altLang="en-US" dirty="0" smtClean="0"/>
              <a:t>的</a:t>
            </a:r>
            <a:r>
              <a:rPr lang="zh-CN" altLang="en-US" dirty="0" smtClean="0"/>
              <a:t>替代目标。</a:t>
            </a:r>
            <a:endParaRPr lang="en-US" altLang="zh-CN" dirty="0" smtClean="0"/>
          </a:p>
          <a:p>
            <a:r>
              <a:rPr lang="en-US" altLang="zh-CN" b="0" dirty="0">
                <a:latin typeface="+mn-ea"/>
              </a:rPr>
              <a:t>	</a:t>
            </a:r>
            <a:r>
              <a:rPr lang="zh-CN" altLang="en-US" b="0" dirty="0" smtClean="0">
                <a:latin typeface="+mn-ea"/>
              </a:rPr>
              <a:t>如在会议规划系统中可能有如下目标：</a:t>
            </a:r>
            <a:endParaRPr lang="en-US" altLang="zh-CN" b="0" dirty="0" smtClean="0">
              <a:latin typeface="+mn-ea"/>
            </a:endParaRPr>
          </a:p>
        </p:txBody>
      </p:sp>
      <p:sp>
        <p:nvSpPr>
          <p:cNvPr id="5" name="文本框 4"/>
          <p:cNvSpPr txBox="1"/>
          <p:nvPr/>
        </p:nvSpPr>
        <p:spPr>
          <a:xfrm>
            <a:off x="1232799" y="711586"/>
            <a:ext cx="5263044" cy="400110"/>
          </a:xfrm>
          <a:prstGeom prst="rect">
            <a:avLst/>
          </a:prstGeom>
          <a:noFill/>
        </p:spPr>
        <p:txBody>
          <a:bodyPr wrap="none" rtlCol="0">
            <a:spAutoFit/>
          </a:bodyPr>
          <a:lstStyle/>
          <a:p>
            <a:r>
              <a:rPr lang="zh-CN" altLang="en-US" sz="2000" dirty="0" smtClean="0"/>
              <a:t>替代目标细化</a:t>
            </a:r>
            <a:r>
              <a:rPr lang="zh-CN" altLang="en-US" sz="2000" dirty="0" smtClean="0"/>
              <a:t>（</a:t>
            </a:r>
            <a:r>
              <a:rPr lang="en-US" altLang="zh-CN" sz="2000" dirty="0" smtClean="0"/>
              <a:t>Alternative Goal Refinement</a:t>
            </a:r>
            <a:r>
              <a:rPr lang="zh-CN" altLang="en-US" sz="2000" dirty="0" smtClean="0"/>
              <a:t>）</a:t>
            </a:r>
            <a:endParaRPr lang="en-US" altLang="zh-CN" sz="2000"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32799" y="2149386"/>
            <a:ext cx="4640525" cy="78431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98" y="3048060"/>
            <a:ext cx="4640525" cy="417313"/>
          </a:xfrm>
          <a:prstGeom prst="rect">
            <a:avLst/>
          </a:prstGeom>
        </p:spPr>
      </p:pic>
      <p:sp>
        <p:nvSpPr>
          <p:cNvPr id="7" name="文本框 6"/>
          <p:cNvSpPr txBox="1"/>
          <p:nvPr/>
        </p:nvSpPr>
        <p:spPr>
          <a:xfrm>
            <a:off x="1232438" y="3579733"/>
            <a:ext cx="10526810" cy="369332"/>
          </a:xfrm>
          <a:prstGeom prst="rect">
            <a:avLst/>
          </a:prstGeom>
          <a:noFill/>
        </p:spPr>
        <p:txBody>
          <a:bodyPr wrap="square" rtlCol="0">
            <a:spAutoFit/>
          </a:bodyPr>
          <a:lstStyle/>
          <a:p>
            <a:r>
              <a:rPr lang="en-US" altLang="zh-CN" dirty="0" smtClean="0"/>
              <a:t>	</a:t>
            </a:r>
            <a:r>
              <a:rPr lang="zh-CN" altLang="en-US" dirty="0" smtClean="0"/>
              <a:t>一种消解方法是重新考虑如第一张图的父目标：</a:t>
            </a:r>
            <a:endParaRPr lang="en-US" altLang="zh-CN" b="0" dirty="0" smtClean="0">
              <a:latin typeface="+mn-ea"/>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438" y="4063425"/>
            <a:ext cx="4807416" cy="370943"/>
          </a:xfrm>
          <a:prstGeom prst="rect">
            <a:avLst/>
          </a:prstGeom>
        </p:spPr>
      </p:pic>
      <p:sp>
        <p:nvSpPr>
          <p:cNvPr id="9" name="文本框 8"/>
          <p:cNvSpPr txBox="1"/>
          <p:nvPr/>
        </p:nvSpPr>
        <p:spPr>
          <a:xfrm>
            <a:off x="1232438" y="4595098"/>
            <a:ext cx="10526810" cy="646331"/>
          </a:xfrm>
          <a:prstGeom prst="rect">
            <a:avLst/>
          </a:prstGeom>
          <a:noFill/>
        </p:spPr>
        <p:txBody>
          <a:bodyPr wrap="square" rtlCol="0">
            <a:spAutoFit/>
          </a:bodyPr>
          <a:lstStyle/>
          <a:p>
            <a:r>
              <a:rPr lang="en-US" altLang="zh-CN" dirty="0" smtClean="0"/>
              <a:t>	</a:t>
            </a:r>
            <a:r>
              <a:rPr lang="zh-CN" altLang="en-US" dirty="0" smtClean="0"/>
              <a:t>考虑让会议规划人员能够直接访问参加者的电子议程来知悉其参加限制以消解矛盾（从另一层面看待目标）。</a:t>
            </a:r>
            <a:endParaRPr lang="en-US" altLang="zh-CN" b="0" dirty="0" smtClean="0">
              <a:latin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4948" y="1250302"/>
            <a:ext cx="4441601" cy="400110"/>
          </a:xfrm>
          <a:prstGeom prst="rect">
            <a:avLst/>
          </a:prstGeom>
          <a:noFill/>
        </p:spPr>
        <p:txBody>
          <a:bodyPr wrap="none" rtlCol="0">
            <a:spAutoFit/>
          </a:bodyPr>
          <a:lstStyle/>
          <a:p>
            <a:r>
              <a:rPr lang="zh-CN" altLang="en-US" sz="2000" dirty="0"/>
              <a:t>二</a:t>
            </a:r>
            <a:r>
              <a:rPr lang="zh-CN" altLang="en-US" sz="2000" dirty="0" smtClean="0"/>
              <a:t>、对象变换（</a:t>
            </a:r>
            <a:r>
              <a:rPr lang="en-US" altLang="zh-CN" sz="2000" dirty="0" smtClean="0"/>
              <a:t>Object Transformation)</a:t>
            </a:r>
            <a:endParaRPr lang="zh-CN" altLang="en-US" sz="2000" dirty="0"/>
          </a:p>
        </p:txBody>
      </p:sp>
      <p:sp>
        <p:nvSpPr>
          <p:cNvPr id="3" name="文本框 2"/>
          <p:cNvSpPr txBox="1"/>
          <p:nvPr/>
        </p:nvSpPr>
        <p:spPr>
          <a:xfrm>
            <a:off x="1324948" y="1650412"/>
            <a:ext cx="9311950" cy="1754326"/>
          </a:xfrm>
          <a:prstGeom prst="rect">
            <a:avLst/>
          </a:prstGeom>
          <a:noFill/>
        </p:spPr>
        <p:txBody>
          <a:bodyPr wrap="square" rtlCol="0">
            <a:spAutoFit/>
          </a:bodyPr>
          <a:lstStyle/>
          <a:p>
            <a:pPr>
              <a:lnSpc>
                <a:spcPct val="150000"/>
              </a:lnSpc>
            </a:pPr>
            <a:r>
              <a:rPr lang="en-US" altLang="zh-CN" dirty="0" smtClean="0"/>
              <a:t>	</a:t>
            </a:r>
            <a:r>
              <a:rPr lang="zh-CN" altLang="en-US" dirty="0" smtClean="0"/>
              <a:t>这一类方法包含对象类型的创建、删除或修改，所以称作对象变换，在大类之下还可以分为多个小类别：</a:t>
            </a:r>
            <a:endParaRPr lang="en-US" altLang="zh-CN" dirty="0" smtClean="0"/>
          </a:p>
          <a:p>
            <a:pPr>
              <a:lnSpc>
                <a:spcPct val="150000"/>
              </a:lnSpc>
            </a:pPr>
            <a:r>
              <a:rPr lang="en-US" altLang="zh-CN" dirty="0"/>
              <a:t>	</a:t>
            </a:r>
            <a:r>
              <a:rPr lang="en-US" altLang="zh-CN" dirty="0" smtClean="0"/>
              <a:t>	1. </a:t>
            </a:r>
            <a:r>
              <a:rPr lang="zh-CN" altLang="en-US" dirty="0" smtClean="0"/>
              <a:t>对象细化（</a:t>
            </a:r>
            <a:r>
              <a:rPr lang="en-US" altLang="zh-CN" dirty="0" smtClean="0"/>
              <a:t>Object Refinement</a:t>
            </a:r>
            <a:r>
              <a:rPr lang="zh-CN" altLang="en-US" dirty="0" smtClean="0"/>
              <a:t>）</a:t>
            </a:r>
            <a:endParaRPr lang="en-US" altLang="zh-CN" dirty="0" smtClean="0"/>
          </a:p>
          <a:p>
            <a:pPr>
              <a:lnSpc>
                <a:spcPct val="150000"/>
              </a:lnSpc>
            </a:pPr>
            <a:r>
              <a:rPr lang="en-US" altLang="zh-CN" dirty="0"/>
              <a:t>	</a:t>
            </a:r>
            <a:r>
              <a:rPr lang="en-US" altLang="zh-CN" dirty="0" smtClean="0"/>
              <a:t>	2. </a:t>
            </a:r>
            <a:r>
              <a:rPr lang="en-US" altLang="zh-CN" dirty="0" smtClean="0"/>
              <a:t>Agent Refinement</a:t>
            </a: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369332"/>
          </a:xfrm>
          <a:prstGeom prst="rect">
            <a:avLst/>
          </a:prstGeom>
          <a:noFill/>
        </p:spPr>
        <p:txBody>
          <a:bodyPr wrap="square" rtlCol="0">
            <a:spAutoFit/>
          </a:bodyPr>
          <a:lstStyle/>
          <a:p>
            <a:r>
              <a:rPr lang="en-US" altLang="zh-CN" dirty="0" smtClean="0"/>
              <a:t>	</a:t>
            </a:r>
            <a:endParaRPr lang="en-US" altLang="zh-CN" b="0" dirty="0" smtClean="0">
              <a:latin typeface="+mn-ea"/>
            </a:endParaRPr>
          </a:p>
        </p:txBody>
      </p:sp>
      <p:sp>
        <p:nvSpPr>
          <p:cNvPr id="5" name="文本框 4"/>
          <p:cNvSpPr txBox="1"/>
          <p:nvPr/>
        </p:nvSpPr>
        <p:spPr>
          <a:xfrm>
            <a:off x="1232799" y="711586"/>
            <a:ext cx="3734036" cy="400110"/>
          </a:xfrm>
          <a:prstGeom prst="rect">
            <a:avLst/>
          </a:prstGeom>
          <a:noFill/>
        </p:spPr>
        <p:txBody>
          <a:bodyPr wrap="none" rtlCol="0">
            <a:spAutoFit/>
          </a:bodyPr>
          <a:lstStyle/>
          <a:p>
            <a:r>
              <a:rPr lang="zh-CN" altLang="en-US" sz="2000" dirty="0" smtClean="0"/>
              <a:t>对象细化（</a:t>
            </a:r>
            <a:r>
              <a:rPr lang="en-US" altLang="zh-CN" sz="2000" dirty="0" smtClean="0"/>
              <a:t>Object Refinement</a:t>
            </a:r>
            <a:r>
              <a:rPr lang="zh-CN" altLang="en-US" sz="2000" dirty="0" smtClean="0"/>
              <a:t>）</a:t>
            </a:r>
            <a:endParaRPr lang="en-US" altLang="zh-CN" sz="2000" dirty="0"/>
          </a:p>
        </p:txBody>
      </p:sp>
      <p:sp>
        <p:nvSpPr>
          <p:cNvPr id="6" name="文本框 5"/>
          <p:cNvSpPr txBox="1"/>
          <p:nvPr/>
        </p:nvSpPr>
        <p:spPr>
          <a:xfrm>
            <a:off x="1232799" y="1111696"/>
            <a:ext cx="10526810" cy="2308324"/>
          </a:xfrm>
          <a:prstGeom prst="rect">
            <a:avLst/>
          </a:prstGeom>
          <a:noFill/>
        </p:spPr>
        <p:txBody>
          <a:bodyPr wrap="square" rtlCol="0">
            <a:spAutoFit/>
          </a:bodyPr>
          <a:lstStyle/>
          <a:p>
            <a:r>
              <a:rPr lang="en-US" altLang="zh-CN" dirty="0" smtClean="0"/>
              <a:t>	</a:t>
            </a:r>
            <a:r>
              <a:rPr lang="zh-CN" altLang="en-US" dirty="0" smtClean="0"/>
              <a:t>这种方法是对产生分歧的目标断言对应的对象类型进行处理，将其分离为不相交的子类型，并将不同的断言限制为相应的子类型。</a:t>
            </a:r>
            <a:endParaRPr lang="en-US" altLang="zh-CN" dirty="0" smtClean="0"/>
          </a:p>
          <a:p>
            <a:r>
              <a:rPr lang="en-US" altLang="zh-CN" b="0" dirty="0">
                <a:latin typeface="+mn-ea"/>
              </a:rPr>
              <a:t>	</a:t>
            </a:r>
            <a:r>
              <a:rPr lang="zh-CN" altLang="en-US" dirty="0">
                <a:latin typeface="+mn-ea"/>
              </a:rPr>
              <a:t>举例</a:t>
            </a:r>
            <a:r>
              <a:rPr lang="zh-CN" altLang="en-US" dirty="0" smtClean="0">
                <a:latin typeface="+mn-ea"/>
              </a:rPr>
              <a:t>如下：</a:t>
            </a:r>
            <a:r>
              <a:rPr lang="zh-CN" altLang="en-US" b="0" dirty="0" smtClean="0">
                <a:latin typeface="+mn-ea"/>
              </a:rPr>
              <a:t>在目标 </a:t>
            </a:r>
            <a:r>
              <a:rPr lang="en-US" altLang="zh-CN" b="0" dirty="0" smtClean="0">
                <a:latin typeface="+mn-ea"/>
              </a:rPr>
              <a:t>Maintain[</a:t>
            </a:r>
            <a:r>
              <a:rPr lang="en-US" altLang="zh-CN" b="0" dirty="0" err="1" smtClean="0">
                <a:latin typeface="+mn-ea"/>
              </a:rPr>
              <a:t>ReviewerAnonymity</a:t>
            </a:r>
            <a:r>
              <a:rPr lang="en-US" altLang="zh-CN" b="0" dirty="0" smtClean="0">
                <a:latin typeface="+mn-ea"/>
              </a:rPr>
              <a:t>] </a:t>
            </a:r>
            <a:r>
              <a:rPr lang="zh-CN" altLang="en-US" b="0" dirty="0" smtClean="0">
                <a:latin typeface="+mn-ea"/>
              </a:rPr>
              <a:t>和 </a:t>
            </a:r>
            <a:r>
              <a:rPr lang="en-US" altLang="zh-CN" b="0" dirty="0" smtClean="0">
                <a:latin typeface="+mn-ea"/>
              </a:rPr>
              <a:t>Achieve[</a:t>
            </a:r>
            <a:r>
              <a:rPr lang="en-US" altLang="zh-CN" b="0" dirty="0" err="1" smtClean="0">
                <a:latin typeface="+mn-ea"/>
              </a:rPr>
              <a:t>EditorialBoardInformed</a:t>
            </a:r>
            <a:r>
              <a:rPr lang="en-US" altLang="zh-CN" b="0" dirty="0" smtClean="0">
                <a:latin typeface="+mn-ea"/>
              </a:rPr>
              <a:t>] </a:t>
            </a:r>
            <a:r>
              <a:rPr lang="zh-CN" altLang="en-US" b="0" dirty="0" smtClean="0">
                <a:latin typeface="+mn-ea"/>
              </a:rPr>
              <a:t>之间存在分歧，其边界条件是这样一种情况：编委会的成员在提交论文，此时存在一个 </a:t>
            </a:r>
            <a:r>
              <a:rPr lang="en-US" altLang="zh-CN" b="0" dirty="0" err="1" smtClean="0">
                <a:latin typeface="+mn-ea"/>
              </a:rPr>
              <a:t>PaperStatusFile</a:t>
            </a:r>
            <a:r>
              <a:rPr lang="en-US" altLang="zh-CN" b="0" dirty="0" smtClean="0">
                <a:latin typeface="+mn-ea"/>
              </a:rPr>
              <a:t> </a:t>
            </a:r>
            <a:r>
              <a:rPr lang="zh-CN" altLang="en-US" b="0" dirty="0" smtClean="0">
                <a:latin typeface="+mn-ea"/>
              </a:rPr>
              <a:t>的对象记录了论文评定的信息（包括审阅人），若审阅人可以随意查看这个对象的记录，就无法保证评定的匿名性。此时根据对象细化的方法，需要将对象 </a:t>
            </a:r>
            <a:r>
              <a:rPr lang="en-US" altLang="zh-CN" b="0" dirty="0" err="1" smtClean="0">
                <a:latin typeface="+mn-ea"/>
              </a:rPr>
              <a:t>PaperStatusFile</a:t>
            </a:r>
            <a:r>
              <a:rPr lang="en-US" altLang="zh-CN" b="0" dirty="0" smtClean="0">
                <a:latin typeface="+mn-ea"/>
              </a:rPr>
              <a:t> </a:t>
            </a:r>
            <a:r>
              <a:rPr lang="zh-CN" altLang="en-US" dirty="0">
                <a:latin typeface="+mn-ea"/>
              </a:rPr>
              <a:t>分离</a:t>
            </a:r>
            <a:r>
              <a:rPr lang="zh-CN" altLang="en-US" dirty="0" smtClean="0">
                <a:latin typeface="+mn-ea"/>
              </a:rPr>
              <a:t>为两个子类型：</a:t>
            </a:r>
            <a:r>
              <a:rPr lang="en-US" altLang="zh-CN" dirty="0" smtClean="0">
                <a:latin typeface="+mn-ea"/>
              </a:rPr>
              <a:t>EIC-</a:t>
            </a:r>
            <a:r>
              <a:rPr lang="en-US" altLang="zh-CN" dirty="0" err="1" smtClean="0">
                <a:latin typeface="+mn-ea"/>
              </a:rPr>
              <a:t>StatusFile</a:t>
            </a:r>
            <a:r>
              <a:rPr lang="zh-CN" altLang="en-US" dirty="0" smtClean="0">
                <a:latin typeface="+mn-ea"/>
              </a:rPr>
              <a:t>（只允许主编查看）与</a:t>
            </a:r>
            <a:r>
              <a:rPr lang="en-US" altLang="zh-CN" dirty="0" err="1" smtClean="0">
                <a:latin typeface="+mn-ea"/>
              </a:rPr>
              <a:t>EdBoard-StatusFile</a:t>
            </a:r>
            <a:r>
              <a:rPr lang="zh-CN" altLang="en-US" dirty="0" smtClean="0">
                <a:latin typeface="+mn-ea"/>
              </a:rPr>
              <a:t>（不包含评定者的名字）。这样就可以避免分歧。</a:t>
            </a:r>
            <a:endParaRPr lang="en-US" altLang="zh-CN" dirty="0" smtClean="0">
              <a:latin typeface="+mn-ea"/>
            </a:endParaRPr>
          </a:p>
          <a:p>
            <a:r>
              <a:rPr lang="en-US" altLang="zh-CN" b="0" dirty="0">
                <a:latin typeface="+mn-ea"/>
              </a:rPr>
              <a:t>	</a:t>
            </a:r>
            <a:r>
              <a:rPr lang="zh-CN" altLang="en-US" b="0" dirty="0" smtClean="0">
                <a:latin typeface="+mn-ea"/>
              </a:rPr>
              <a:t>细化后，还要将目标中对应的类型替换成相应子类型。</a:t>
            </a:r>
            <a:endParaRPr lang="en-US" altLang="zh-CN" b="0" dirty="0" smtClean="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2799" y="1111696"/>
            <a:ext cx="10526810" cy="369332"/>
          </a:xfrm>
          <a:prstGeom prst="rect">
            <a:avLst/>
          </a:prstGeom>
          <a:noFill/>
        </p:spPr>
        <p:txBody>
          <a:bodyPr wrap="square" rtlCol="0">
            <a:spAutoFit/>
          </a:bodyPr>
          <a:lstStyle/>
          <a:p>
            <a:r>
              <a:rPr lang="en-US" altLang="zh-CN" dirty="0" smtClean="0"/>
              <a:t>	</a:t>
            </a:r>
            <a:endParaRPr lang="en-US" altLang="zh-CN" b="0" dirty="0" smtClean="0">
              <a:latin typeface="+mn-ea"/>
            </a:endParaRPr>
          </a:p>
        </p:txBody>
      </p:sp>
      <p:sp>
        <p:nvSpPr>
          <p:cNvPr id="5" name="文本框 4"/>
          <p:cNvSpPr txBox="1"/>
          <p:nvPr/>
        </p:nvSpPr>
        <p:spPr>
          <a:xfrm>
            <a:off x="1232799" y="711586"/>
            <a:ext cx="2122697" cy="400110"/>
          </a:xfrm>
          <a:prstGeom prst="rect">
            <a:avLst/>
          </a:prstGeom>
          <a:noFill/>
        </p:spPr>
        <p:txBody>
          <a:bodyPr wrap="none" rtlCol="0">
            <a:spAutoFit/>
          </a:bodyPr>
          <a:lstStyle/>
          <a:p>
            <a:r>
              <a:rPr lang="en-US" altLang="zh-CN" sz="2000" dirty="0" smtClean="0"/>
              <a:t>Agent Refinement</a:t>
            </a:r>
            <a:endParaRPr lang="en-US" altLang="zh-CN" sz="2000" dirty="0"/>
          </a:p>
        </p:txBody>
      </p:sp>
      <p:sp>
        <p:nvSpPr>
          <p:cNvPr id="6" name="文本框 5"/>
          <p:cNvSpPr txBox="1"/>
          <p:nvPr/>
        </p:nvSpPr>
        <p:spPr>
          <a:xfrm>
            <a:off x="1232799" y="1111696"/>
            <a:ext cx="10526810" cy="1754326"/>
          </a:xfrm>
          <a:prstGeom prst="rect">
            <a:avLst/>
          </a:prstGeom>
          <a:noFill/>
        </p:spPr>
        <p:txBody>
          <a:bodyPr wrap="square" rtlCol="0">
            <a:spAutoFit/>
          </a:bodyPr>
          <a:lstStyle/>
          <a:p>
            <a:r>
              <a:rPr lang="en-US" altLang="zh-CN" dirty="0" smtClean="0"/>
              <a:t>	</a:t>
            </a:r>
            <a:r>
              <a:rPr lang="zh-CN" altLang="en-US" dirty="0"/>
              <a:t>这种</a:t>
            </a:r>
            <a:r>
              <a:rPr lang="zh-CN" altLang="en-US" dirty="0" smtClean="0"/>
              <a:t>方法与上一种差不多，区别在于这种方法不是应用于对象而是应用于</a:t>
            </a:r>
            <a:r>
              <a:rPr lang="en-US" altLang="zh-CN" dirty="0" smtClean="0"/>
              <a:t>Agent</a:t>
            </a:r>
            <a:r>
              <a:rPr lang="zh-CN" altLang="en-US" dirty="0"/>
              <a:t>。</a:t>
            </a:r>
            <a:r>
              <a:rPr lang="zh-CN" altLang="en-US" dirty="0" smtClean="0"/>
              <a:t>对</a:t>
            </a:r>
            <a:r>
              <a:rPr lang="zh-CN" altLang="en-US" dirty="0"/>
              <a:t>产生分歧的目标断言对应</a:t>
            </a:r>
            <a:r>
              <a:rPr lang="zh-CN" altLang="en-US" dirty="0" smtClean="0"/>
              <a:t>的</a:t>
            </a:r>
            <a:r>
              <a:rPr lang="en-US" altLang="zh-CN" dirty="0"/>
              <a:t>Agent</a:t>
            </a:r>
            <a:r>
              <a:rPr lang="zh-CN" altLang="en-US" dirty="0" smtClean="0"/>
              <a:t>进行</a:t>
            </a:r>
            <a:r>
              <a:rPr lang="zh-CN" altLang="en-US" dirty="0"/>
              <a:t>处理，将其分离为不相交的子类型，并将不同的断言限制为相应的子类型。</a:t>
            </a:r>
            <a:endParaRPr lang="en-US" altLang="zh-CN" dirty="0"/>
          </a:p>
          <a:p>
            <a:r>
              <a:rPr lang="en-US" altLang="zh-CN" dirty="0">
                <a:latin typeface="+mn-ea"/>
              </a:rPr>
              <a:t>	</a:t>
            </a:r>
            <a:r>
              <a:rPr lang="zh-CN" altLang="en-US" dirty="0">
                <a:latin typeface="+mn-ea"/>
              </a:rPr>
              <a:t>举例如下：在目标 </a:t>
            </a:r>
            <a:r>
              <a:rPr lang="en-US" altLang="zh-CN" dirty="0" smtClean="0">
                <a:latin typeface="+mn-ea"/>
              </a:rPr>
              <a:t>Maintain[</a:t>
            </a:r>
            <a:r>
              <a:rPr lang="en-US" altLang="zh-CN" dirty="0" err="1" smtClean="0">
                <a:latin typeface="+mn-ea"/>
              </a:rPr>
              <a:t>MedicalSecret</a:t>
            </a:r>
            <a:r>
              <a:rPr lang="en-US" altLang="zh-CN" dirty="0" smtClean="0">
                <a:latin typeface="+mn-ea"/>
              </a:rPr>
              <a:t>] </a:t>
            </a:r>
            <a:r>
              <a:rPr lang="zh-CN" altLang="en-US" dirty="0">
                <a:latin typeface="+mn-ea"/>
              </a:rPr>
              <a:t>和 </a:t>
            </a:r>
            <a:r>
              <a:rPr lang="en-US" altLang="zh-CN" dirty="0" smtClean="0">
                <a:latin typeface="+mn-ea"/>
              </a:rPr>
              <a:t>Achieve[</a:t>
            </a:r>
            <a:r>
              <a:rPr lang="en-US" altLang="zh-CN" dirty="0" err="1" smtClean="0">
                <a:latin typeface="+mn-ea"/>
              </a:rPr>
              <a:t>PatientInformed</a:t>
            </a:r>
            <a:r>
              <a:rPr lang="en-US" altLang="zh-CN" dirty="0" smtClean="0">
                <a:latin typeface="+mn-ea"/>
              </a:rPr>
              <a:t>] </a:t>
            </a:r>
            <a:r>
              <a:rPr lang="zh-CN" altLang="en-US" dirty="0">
                <a:latin typeface="+mn-ea"/>
              </a:rPr>
              <a:t>之间存在分歧</a:t>
            </a:r>
            <a:r>
              <a:rPr lang="zh-CN" altLang="en-US" dirty="0" smtClean="0">
                <a:latin typeface="+mn-ea"/>
              </a:rPr>
              <a:t>，即无法同时保证病人了解病情与维持医疗信息保密。此时可让病人的父母（</a:t>
            </a:r>
            <a:r>
              <a:rPr lang="en-US" altLang="zh-CN" dirty="0" smtClean="0">
                <a:latin typeface="+mn-ea"/>
              </a:rPr>
              <a:t>Agent</a:t>
            </a:r>
            <a:r>
              <a:rPr lang="zh-CN" altLang="en-US" dirty="0" smtClean="0">
                <a:latin typeface="+mn-ea"/>
              </a:rPr>
              <a:t>）能够接触一些特定的病人相关文件。这里既存在</a:t>
            </a:r>
            <a:r>
              <a:rPr lang="en-US" altLang="zh-CN" dirty="0" smtClean="0">
                <a:latin typeface="+mn-ea"/>
              </a:rPr>
              <a:t>Object Refinement</a:t>
            </a:r>
            <a:r>
              <a:rPr lang="zh-CN" altLang="en-US" dirty="0" smtClean="0">
                <a:latin typeface="+mn-ea"/>
              </a:rPr>
              <a:t>也存在</a:t>
            </a:r>
            <a:r>
              <a:rPr lang="en-US" altLang="zh-CN" dirty="0" smtClean="0">
                <a:latin typeface="+mn-ea"/>
              </a:rPr>
              <a:t>Agent Refinement</a:t>
            </a:r>
            <a:r>
              <a:rPr lang="zh-CN" altLang="en-US" dirty="0" smtClean="0">
                <a:latin typeface="+mn-ea"/>
              </a:rPr>
              <a:t>。</a:t>
            </a:r>
            <a:endParaRPr lang="en-US" altLang="zh-CN" dirty="0" smtClean="0">
              <a:latin typeface="+mn-ea"/>
            </a:endParaRPr>
          </a:p>
          <a:p>
            <a:r>
              <a:rPr lang="en-US" altLang="zh-CN" dirty="0">
                <a:latin typeface="+mn-ea"/>
              </a:rPr>
              <a:t>	</a:t>
            </a:r>
            <a:r>
              <a:rPr lang="zh-CN" altLang="en-US" dirty="0">
                <a:latin typeface="+mn-ea"/>
              </a:rPr>
              <a:t>细化后</a:t>
            </a:r>
            <a:r>
              <a:rPr lang="zh-CN" altLang="en-US" dirty="0" smtClean="0">
                <a:latin typeface="+mn-ea"/>
              </a:rPr>
              <a:t>，一些域描述（</a:t>
            </a:r>
            <a:r>
              <a:rPr lang="en-US" altLang="zh-CN" dirty="0" smtClean="0">
                <a:latin typeface="+mn-ea"/>
              </a:rPr>
              <a:t>domain descriptions</a:t>
            </a:r>
            <a:r>
              <a:rPr lang="zh-CN" altLang="en-US" dirty="0" smtClean="0">
                <a:latin typeface="+mn-ea"/>
              </a:rPr>
              <a:t>）可能也需要做相应更改。</a:t>
            </a:r>
            <a:endParaRPr lang="en-US" altLang="zh-CN"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Assertions(1)</a:t>
            </a:r>
            <a:endParaRPr lang="en-US" altLang="zh-CN"/>
          </a:p>
        </p:txBody>
      </p:sp>
      <p:pic>
        <p:nvPicPr>
          <p:cNvPr id="9" name="内容占位符 8"/>
          <p:cNvPicPr>
            <a:picLocks noChangeAspect="1"/>
          </p:cNvPicPr>
          <p:nvPr>
            <p:ph idx="1"/>
          </p:nvPr>
        </p:nvPicPr>
        <p:blipFill>
          <a:blip r:embed="rId1"/>
          <a:srcRect t="24235"/>
          <a:stretch>
            <a:fillRect/>
          </a:stretch>
        </p:blipFill>
        <p:spPr>
          <a:xfrm>
            <a:off x="608965" y="2874645"/>
            <a:ext cx="10013950" cy="2781300"/>
          </a:xfrm>
          <a:prstGeom prst="rect">
            <a:avLst/>
          </a:prstGeom>
        </p:spPr>
      </p:pic>
      <p:sp>
        <p:nvSpPr>
          <p:cNvPr id="10" name="文本框 9"/>
          <p:cNvSpPr txBox="1"/>
          <p:nvPr/>
        </p:nvSpPr>
        <p:spPr>
          <a:xfrm>
            <a:off x="838200" y="2216150"/>
            <a:ext cx="2709545" cy="768350"/>
          </a:xfrm>
          <a:prstGeom prst="rect">
            <a:avLst/>
          </a:prstGeom>
          <a:noFill/>
        </p:spPr>
        <p:txBody>
          <a:bodyPr wrap="square" rtlCol="0">
            <a:spAutoFit/>
          </a:bodyPr>
          <a:p>
            <a:r>
              <a:rPr lang="zh-CN" altLang="en-US" sz="4400">
                <a:solidFill>
                  <a:schemeClr val="tx1"/>
                </a:solidFill>
                <a:effectLst>
                  <a:outerShdw blurRad="38100" dist="19050" dir="2700000" algn="tl" rotWithShape="0">
                    <a:schemeClr val="dk1">
                      <a:alpha val="40000"/>
                    </a:schemeClr>
                  </a:outerShdw>
                </a:effectLst>
              </a:rPr>
              <a:t>目标</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Assertions(2</a:t>
            </a:r>
            <a:r>
              <a:rPr lang="en-US" altLang="zh-CN"/>
              <a:t>)</a:t>
            </a:r>
            <a:endParaRPr lang="en-US" altLang="zh-CN"/>
          </a:p>
        </p:txBody>
      </p:sp>
      <p:pic>
        <p:nvPicPr>
          <p:cNvPr id="4" name="内容占位符 3"/>
          <p:cNvPicPr>
            <a:picLocks noChangeAspect="1"/>
          </p:cNvPicPr>
          <p:nvPr>
            <p:ph idx="1"/>
          </p:nvPr>
        </p:nvPicPr>
        <p:blipFill>
          <a:blip r:embed="rId1"/>
          <a:stretch>
            <a:fillRect/>
          </a:stretch>
        </p:blipFill>
        <p:spPr>
          <a:xfrm>
            <a:off x="1816735" y="2453640"/>
            <a:ext cx="5116195" cy="37401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Assertions(3</a:t>
            </a:r>
            <a:r>
              <a:rPr lang="en-US" altLang="zh-CN"/>
              <a:t>)</a:t>
            </a:r>
            <a:endParaRPr lang="en-US" altLang="zh-CN"/>
          </a:p>
        </p:txBody>
      </p:sp>
      <p:pic>
        <p:nvPicPr>
          <p:cNvPr id="5" name="内容占位符 4"/>
          <p:cNvPicPr>
            <a:picLocks noChangeAspect="1"/>
          </p:cNvPicPr>
          <p:nvPr>
            <p:ph idx="1"/>
          </p:nvPr>
        </p:nvPicPr>
        <p:blipFill>
          <a:blip r:embed="rId1"/>
          <a:stretch>
            <a:fillRect/>
          </a:stretch>
        </p:blipFill>
        <p:spPr>
          <a:xfrm>
            <a:off x="1611630" y="2132330"/>
            <a:ext cx="7070725" cy="29470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Assertions(4)</a:t>
            </a:r>
            <a:endParaRPr lang="en-US" altLang="zh-CN"/>
          </a:p>
        </p:txBody>
      </p:sp>
      <p:pic>
        <p:nvPicPr>
          <p:cNvPr id="4" name="内容占位符 3"/>
          <p:cNvPicPr>
            <a:picLocks noChangeAspect="1"/>
          </p:cNvPicPr>
          <p:nvPr>
            <p:ph idx="1"/>
          </p:nvPr>
        </p:nvPicPr>
        <p:blipFill>
          <a:blip r:embed="rId1"/>
          <a:stretch>
            <a:fillRect/>
          </a:stretch>
        </p:blipFill>
        <p:spPr>
          <a:xfrm>
            <a:off x="871220" y="2160270"/>
            <a:ext cx="9495155" cy="3345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Assertions(5</a:t>
            </a:r>
            <a:r>
              <a:rPr lang="en-US" altLang="zh-CN"/>
              <a:t>)</a:t>
            </a:r>
            <a:endParaRPr lang="en-US" altLang="zh-CN"/>
          </a:p>
        </p:txBody>
      </p:sp>
      <p:sp>
        <p:nvSpPr>
          <p:cNvPr id="3" name="内容占位符 2"/>
          <p:cNvSpPr/>
          <p:nvPr>
            <p:ph idx="1"/>
          </p:nvPr>
        </p:nvSpPr>
        <p:spPr/>
        <p:txBody>
          <a:bodyPr/>
          <a:p>
            <a:r>
              <a:rPr lang="zh-CN" altLang="en-US"/>
              <a:t>初始化：</a:t>
            </a:r>
            <a:endParaRPr lang="zh-CN" altLang="en-US"/>
          </a:p>
          <a:p>
            <a:endParaRPr lang="zh-CN" altLang="en-US"/>
          </a:p>
        </p:txBody>
      </p:sp>
      <p:pic>
        <p:nvPicPr>
          <p:cNvPr id="5" name="图片 4"/>
          <p:cNvPicPr>
            <a:picLocks noChangeAspect="1"/>
          </p:cNvPicPr>
          <p:nvPr/>
        </p:nvPicPr>
        <p:blipFill>
          <a:blip r:embed="rId1"/>
          <a:srcRect l="4632"/>
          <a:stretch>
            <a:fillRect/>
          </a:stretch>
        </p:blipFill>
        <p:spPr>
          <a:xfrm>
            <a:off x="958850" y="2599055"/>
            <a:ext cx="6959600" cy="2398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Assertions(6)</a:t>
            </a:r>
            <a:endParaRPr lang="en-US" altLang="zh-CN"/>
          </a:p>
        </p:txBody>
      </p:sp>
      <p:pic>
        <p:nvPicPr>
          <p:cNvPr id="5" name="内容占位符 4"/>
          <p:cNvPicPr>
            <a:picLocks noChangeAspect="1"/>
          </p:cNvPicPr>
          <p:nvPr>
            <p:ph idx="1"/>
          </p:nvPr>
        </p:nvPicPr>
        <p:blipFill>
          <a:blip r:embed="rId1"/>
          <a:stretch>
            <a:fillRect/>
          </a:stretch>
        </p:blipFill>
        <p:spPr>
          <a:xfrm>
            <a:off x="1511935" y="2220595"/>
            <a:ext cx="7879080" cy="3060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Regressing Negated Assertions(7)</a:t>
            </a:r>
            <a:endParaRPr lang="en-US" altLang="zh-CN"/>
          </a:p>
        </p:txBody>
      </p:sp>
      <p:pic>
        <p:nvPicPr>
          <p:cNvPr id="4" name="内容占位符 3"/>
          <p:cNvPicPr>
            <a:picLocks noChangeAspect="1"/>
          </p:cNvPicPr>
          <p:nvPr>
            <p:ph idx="1"/>
          </p:nvPr>
        </p:nvPicPr>
        <p:blipFill>
          <a:blip r:embed="rId1"/>
          <a:stretch>
            <a:fillRect/>
          </a:stretch>
        </p:blipFill>
        <p:spPr>
          <a:xfrm>
            <a:off x="847725" y="2321560"/>
            <a:ext cx="8413750" cy="2401570"/>
          </a:xfrm>
          <a:prstGeom prst="rect">
            <a:avLst/>
          </a:prstGeom>
        </p:spPr>
      </p:pic>
      <p:pic>
        <p:nvPicPr>
          <p:cNvPr id="6" name="图片 5"/>
          <p:cNvPicPr>
            <a:picLocks noChangeAspect="1"/>
          </p:cNvPicPr>
          <p:nvPr/>
        </p:nvPicPr>
        <p:blipFill>
          <a:blip r:embed="rId2"/>
          <a:stretch>
            <a:fillRect/>
          </a:stretch>
        </p:blipFill>
        <p:spPr>
          <a:xfrm>
            <a:off x="942340" y="4603750"/>
            <a:ext cx="8619490" cy="142494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2620</Words>
  <Application>WPS 演示</Application>
  <PresentationFormat>宽屏</PresentationFormat>
  <Paragraphs>134</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Calibri</vt:lpstr>
      <vt:lpstr>微软雅黑</vt:lpstr>
      <vt:lpstr>Arial Unicode MS</vt:lpstr>
      <vt:lpstr>Cambria Math</vt:lpstr>
      <vt:lpstr>Office 主题</vt:lpstr>
      <vt:lpstr>PowerPoint 演示文稿</vt:lpstr>
      <vt:lpstr>Divergence Detection</vt:lpstr>
      <vt:lpstr>Regressing Negated Assertions(1)</vt:lpstr>
      <vt:lpstr>Regressing Negated Assertions(2)</vt:lpstr>
      <vt:lpstr>Regressing Negated Assertions(3)</vt:lpstr>
      <vt:lpstr>Regressing Negated Assertions(4)</vt:lpstr>
      <vt:lpstr>Regressing Negated Assertions(5)</vt:lpstr>
      <vt:lpstr>Regressing Negated Assertions(6)</vt:lpstr>
      <vt:lpstr>Regressing Negated Assertions(7)</vt:lpstr>
      <vt:lpstr>Regressing Negated Assertions(8)</vt:lpstr>
      <vt:lpstr>Divergence Patterns</vt:lpstr>
      <vt:lpstr>Divergence Patterns(1)</vt:lpstr>
      <vt:lpstr>Divergence Patterns(2)</vt:lpstr>
      <vt:lpstr>Divergence Patterns(3)</vt:lpstr>
      <vt:lpstr>Divergence Patterns(4)</vt:lpstr>
      <vt:lpstr>Divergence Patterns(5)</vt:lpstr>
      <vt:lpstr>Divergence Patterns(6)</vt:lpstr>
      <vt:lpstr>Divergence Patterns(7)</vt:lpstr>
      <vt:lpstr>Divergence Patterns(8)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6</cp:revision>
  <dcterms:created xsi:type="dcterms:W3CDTF">2019-04-12T05:00:00Z</dcterms:created>
  <dcterms:modified xsi:type="dcterms:W3CDTF">2019-04-14T09:07:06Z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