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320" r:id="rId4"/>
    <p:sldId id="325" r:id="rId5"/>
    <p:sldId id="319" r:id="rId6"/>
    <p:sldId id="329" r:id="rId7"/>
    <p:sldId id="309" r:id="rId8"/>
    <p:sldId id="330" r:id="rId9"/>
    <p:sldId id="321" r:id="rId10"/>
    <p:sldId id="327" r:id="rId11"/>
    <p:sldId id="322" r:id="rId12"/>
    <p:sldId id="326" r:id="rId13"/>
    <p:sldId id="328" r:id="rId14"/>
    <p:sldId id="334" r:id="rId15"/>
    <p:sldId id="336" r:id="rId16"/>
    <p:sldId id="338" r:id="rId17"/>
    <p:sldId id="339" r:id="rId18"/>
    <p:sldId id="337" r:id="rId19"/>
    <p:sldId id="335" r:id="rId20"/>
    <p:sldId id="323" r:id="rId21"/>
    <p:sldId id="31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2393" autoAdjust="0"/>
  </p:normalViewPr>
  <p:slideViewPr>
    <p:cSldViewPr>
      <p:cViewPr varScale="1">
        <p:scale>
          <a:sx n="73" d="100"/>
          <a:sy n="73" d="100"/>
        </p:scale>
        <p:origin x="1254" y="72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5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36B74-EFAF-428F-864C-13388A33303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5BEF6-5375-4C45-9BE1-6745D0F1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5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6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1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3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0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6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9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0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6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95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29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0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我将从以下四个方面进行介绍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7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7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4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5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4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3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3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5BEF6-5375-4C45-9BE1-6745D0F13E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69317"/>
            <a:ext cx="7772400" cy="21876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Neural Motifs: Scene Graph Parsing with Global Context</a:t>
            </a:r>
            <a:endParaRPr lang="en-US" altLang="zh-CN" sz="36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77737" y="3501008"/>
            <a:ext cx="4388533" cy="1752600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Baoyi Wang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School of Data and Computer Science</a:t>
            </a:r>
          </a:p>
          <a:p>
            <a:r>
              <a:rPr lang="en-US" altLang="zh-CN" sz="18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Dec </a:t>
            </a:r>
            <a:r>
              <a:rPr lang="en-US" altLang="zh-CN" sz="180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19, </a:t>
            </a:r>
            <a:r>
              <a:rPr lang="en-US" altLang="zh-CN" sz="18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2018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673224" y="1375984"/>
            <a:ext cx="2026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Object Context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210" y="1263549"/>
            <a:ext cx="4699050" cy="5942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224" y="2045712"/>
            <a:ext cx="202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Object Decoding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210" y="1857352"/>
            <a:ext cx="5880899" cy="1139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2944" y="3642456"/>
            <a:ext cx="2136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Relations Context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17" y="3497736"/>
            <a:ext cx="5256584" cy="658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865" y="4301227"/>
            <a:ext cx="5965615" cy="8559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2944" y="4354055"/>
            <a:ext cx="223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Relations Decoding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10/21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Experiment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81911"/>
              </p:ext>
            </p:extLst>
          </p:nvPr>
        </p:nvGraphicFramePr>
        <p:xfrm>
          <a:off x="611560" y="3068290"/>
          <a:ext cx="7992000" cy="25209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36304"/>
                <a:gridCol w="2591696"/>
                <a:gridCol w="2664000"/>
              </a:tblGrid>
              <a:tr h="539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Evaluation mode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539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Predicate classification 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(PREDCLS)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with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boxes and labels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edge labels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6038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Scene graph classification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(SGCLS)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with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boxes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box labels, edge labels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71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Scene graph detection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(SGDET)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boxes, box labels, edge labels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51050" y="1125779"/>
            <a:ext cx="80169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Constrains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With graph constrains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head-tail pair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only has a specific relation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Without graph constrains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allowing a head-tail pair to have multiple edge labels in system output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11/21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Experiment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29" y="2088827"/>
            <a:ext cx="8485751" cy="35724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New baselines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FREQ/FREQ+OVERLAPE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12/21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551050" y="1125779"/>
            <a:ext cx="80169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Scene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graph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parsing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 task of producing graph representations of real-world images that provide semantic summaries of objects and their relationships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Scene graph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generation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 task of generating a visually-grounded scene graph that most accurately correlates with an image</a:t>
            </a: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Visual relation/relationship detection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 task of capturing a wide variety of interactions between pairs of objects in an image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13/21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Predicate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detection(PREDDET)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Image with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head-tail boxes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and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edge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Condition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correct predicate</a:t>
            </a: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880" y="2796057"/>
            <a:ext cx="3621088" cy="2667421"/>
          </a:xfrm>
          <a:prstGeom prst="rect">
            <a:avLst/>
          </a:prstGeom>
          <a:noFill/>
        </p:spPr>
      </p:pic>
      <p:pic>
        <p:nvPicPr>
          <p:cNvPr id="11" name="图片 1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48028" y="2796058"/>
            <a:ext cx="3619972" cy="2667421"/>
          </a:xfrm>
          <a:prstGeom prst="rect">
            <a:avLst/>
          </a:prstGeom>
          <a:noFill/>
        </p:spPr>
      </p:pic>
      <p:sp>
        <p:nvSpPr>
          <p:cNvPr id="12" name="TextBox 28"/>
          <p:cNvSpPr txBox="1"/>
          <p:nvPr/>
        </p:nvSpPr>
        <p:spPr>
          <a:xfrm>
            <a:off x="5652120" y="5342273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-next to-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1390009" y="5342273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-?-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14/21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Predicate classification(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PREDCLS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Image with boxes(not distinguish head or tail) and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edge labels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Condition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correct predicate</a:t>
            </a: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8028" y="2796058"/>
            <a:ext cx="3619972" cy="2667421"/>
          </a:xfrm>
          <a:prstGeom prst="rect">
            <a:avLst/>
          </a:prstGeom>
          <a:noFill/>
        </p:spPr>
      </p:pic>
      <p:sp>
        <p:nvSpPr>
          <p:cNvPr id="12" name="TextBox 28"/>
          <p:cNvSpPr txBox="1"/>
          <p:nvPr/>
        </p:nvSpPr>
        <p:spPr>
          <a:xfrm>
            <a:off x="5652120" y="5342273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-next to-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880" y="2796057"/>
            <a:ext cx="3621088" cy="2667421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15/21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1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Phrase detection(PHRDET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Image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union box, entity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labels, edge labels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Condition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correct predicate, subject, and object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&amp; </a:t>
            </a:r>
            <a:r>
              <a:rPr lang="en-US" altLang="zh-CN" sz="20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IoU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of ROI &gt;0.5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652120" y="5342273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-next to-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7912" y="2796999"/>
            <a:ext cx="3606056" cy="2648579"/>
          </a:xfrm>
          <a:prstGeom prst="rect">
            <a:avLst/>
          </a:prstGeom>
          <a:noFill/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40388" y="2780579"/>
            <a:ext cx="3627612" cy="2659315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16/21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Scene graph detection(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SGDET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) / Relationship detection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Image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boxes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box labels, edge labels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Condition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correct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predicate, subject, and object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&amp;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IoUs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&gt;0.5 &amp; 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IoUo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&gt;0.5</a:t>
            </a: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8028" y="2796058"/>
            <a:ext cx="3619972" cy="2667421"/>
          </a:xfrm>
          <a:prstGeom prst="rect">
            <a:avLst/>
          </a:prstGeom>
          <a:noFill/>
        </p:spPr>
      </p:pic>
      <p:sp>
        <p:nvSpPr>
          <p:cNvPr id="12" name="TextBox 28"/>
          <p:cNvSpPr txBox="1"/>
          <p:nvPr/>
        </p:nvSpPr>
        <p:spPr>
          <a:xfrm>
            <a:off x="5652120" y="5342273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-next to-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912" y="2796999"/>
            <a:ext cx="3606056" cy="2648579"/>
          </a:xfrm>
          <a:prstGeom prst="rect">
            <a:avLst/>
          </a:prstGeom>
          <a:noFill/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912" y="2796058"/>
            <a:ext cx="3606056" cy="2594612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7911" y="2805061"/>
            <a:ext cx="3606057" cy="2537212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17/21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551050" y="1125779"/>
            <a:ext cx="80169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Scene graph classification(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SGCLS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Image with boxes(not distinguish head or tail) 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box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labels, edge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Condition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correct predicate, subject, and object </a:t>
            </a: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8028" y="2796058"/>
            <a:ext cx="3619972" cy="2667421"/>
          </a:xfrm>
          <a:prstGeom prst="rect">
            <a:avLst/>
          </a:prstGeom>
          <a:noFill/>
        </p:spPr>
      </p:pic>
      <p:sp>
        <p:nvSpPr>
          <p:cNvPr id="12" name="TextBox 28"/>
          <p:cNvSpPr txBox="1"/>
          <p:nvPr/>
        </p:nvSpPr>
        <p:spPr>
          <a:xfrm>
            <a:off x="5652120" y="5342273"/>
            <a:ext cx="2512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-next to-</a:t>
            </a:r>
            <a:r>
              <a:rPr lang="en-US" altLang="zh-CN" sz="20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endParaRPr lang="zh-CN" altLang="en-US" sz="2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7910" y="2821828"/>
            <a:ext cx="3606058" cy="2623749"/>
            <a:chOff x="5430773" y="1124744"/>
            <a:chExt cx="1733516" cy="1298978"/>
          </a:xfrm>
        </p:grpSpPr>
        <p:pic>
          <p:nvPicPr>
            <p:cNvPr id="22" name="图片 21"/>
            <p:cNvPicPr/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30773" y="1124744"/>
              <a:ext cx="1733516" cy="1296143"/>
            </a:xfrm>
            <a:prstGeom prst="rect">
              <a:avLst/>
            </a:prstGeom>
            <a:noFill/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30773" y="1125527"/>
              <a:ext cx="1732206" cy="1298195"/>
            </a:xfrm>
            <a:prstGeom prst="rect">
              <a:avLst/>
            </a:prstGeom>
            <a:noFill/>
          </p:spPr>
        </p:pic>
        <p:sp>
          <p:nvSpPr>
            <p:cNvPr id="24" name="矩形 23"/>
            <p:cNvSpPr/>
            <p:nvPr/>
          </p:nvSpPr>
          <p:spPr>
            <a:xfrm>
              <a:off x="5436235" y="1412875"/>
              <a:ext cx="647700" cy="935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52135" y="1701165"/>
              <a:ext cx="1080135" cy="647700"/>
            </a:xfrm>
            <a:prstGeom prst="rect">
              <a:avLst/>
            </a:prstGeom>
            <a:noFill/>
            <a:ln w="38100">
              <a:solidFill>
                <a:srgbClr val="0000F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18/21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2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08098"/>
              </p:ext>
            </p:extLst>
          </p:nvPr>
        </p:nvGraphicFramePr>
        <p:xfrm>
          <a:off x="576000" y="2142648"/>
          <a:ext cx="7992000" cy="371931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36304"/>
                <a:gridCol w="2591696"/>
                <a:gridCol w="2664000"/>
              </a:tblGrid>
              <a:tr h="457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Evaluation mode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543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Predicate detection 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(PREDDET)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800" dirty="0" smtClean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Image with head-tail boxes and labels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edge labels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</a:tr>
              <a:tr h="543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Predicate classification 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(PREDCLS)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 with boxes and labels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edge labels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430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Phrase detection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(PHRDET)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 </a:t>
                      </a:r>
                    </a:p>
                    <a:p>
                      <a:pPr algn="ctr"/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union box, box labels, edge labels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947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Scene graph detection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(SGDET)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boxes, box labels, edge labels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</a:tr>
              <a:tr h="543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Scene graph classification</a:t>
                      </a:r>
                    </a:p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(SGCLS)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Image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 with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boxes</a:t>
                      </a:r>
                      <a:endParaRPr lang="zh-CN" altLang="en-US" sz="2000" b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box labels, edge labels</a:t>
                      </a:r>
                      <a:endParaRPr lang="zh-CN" altLang="en-US" sz="1800" b="0" i="0" kern="12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1050" y="1125779"/>
            <a:ext cx="80169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Scene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graph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parsing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/ generation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PREDCLS, SGDET, SGCLS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Visual relation detection</a:t>
            </a: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PREDDET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PHRDET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SGDET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19/21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Outline 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836712"/>
            <a:ext cx="8229600" cy="49685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Experiment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nalysis</a:t>
            </a:r>
          </a:p>
          <a:p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963" y="1104900"/>
            <a:ext cx="8446072" cy="48893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20/21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2732150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/>
              <a:t>Thanks!</a:t>
            </a:r>
          </a:p>
          <a:p>
            <a:pPr algn="just"/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611564" y="6480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51050" y="1125779"/>
            <a:ext cx="40231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Scene Graph Parsing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he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task of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producing graph representations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of real-world images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that provide semantic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summaries of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objects and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their relationships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Input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An image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Output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All triplets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(head, edge, tail)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157" y="1029616"/>
            <a:ext cx="4079133" cy="2553292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572000" y="3561534"/>
            <a:ext cx="4023107" cy="1929097"/>
            <a:chOff x="4597630" y="3794537"/>
            <a:chExt cx="4023107" cy="1929097"/>
          </a:xfrm>
        </p:grpSpPr>
        <p:grpSp>
          <p:nvGrpSpPr>
            <p:cNvPr id="19" name="组合 18"/>
            <p:cNvGrpSpPr/>
            <p:nvPr/>
          </p:nvGrpSpPr>
          <p:grpSpPr>
            <a:xfrm>
              <a:off x="5164005" y="3794537"/>
              <a:ext cx="2922910" cy="669748"/>
              <a:chOff x="5061281" y="3467365"/>
              <a:chExt cx="2922910" cy="66974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653585" y="3758884"/>
                <a:ext cx="216024" cy="22279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348967" y="3758884"/>
                <a:ext cx="216024" cy="22279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016245" y="3758884"/>
                <a:ext cx="216024" cy="222791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>
                <a:stCxn id="14" idx="2"/>
                <a:endCxn id="11" idx="6"/>
              </p:cNvCxnSpPr>
              <p:nvPr/>
            </p:nvCxnSpPr>
            <p:spPr>
              <a:xfrm flipH="1">
                <a:off x="5869609" y="3870280"/>
                <a:ext cx="47935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4" idx="6"/>
                <a:endCxn id="15" idx="2"/>
              </p:cNvCxnSpPr>
              <p:nvPr/>
            </p:nvCxnSpPr>
            <p:spPr>
              <a:xfrm>
                <a:off x="6564991" y="3870280"/>
                <a:ext cx="45125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6204549" y="3467365"/>
                <a:ext cx="605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man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539489" y="3829336"/>
                <a:ext cx="605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has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901617" y="3829336"/>
                <a:ext cx="605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has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221521" y="3706825"/>
                <a:ext cx="762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shorts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061281" y="3706826"/>
                <a:ext cx="7626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shirt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7630" y="4464286"/>
              <a:ext cx="4023107" cy="1259348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3</a:t>
            </a:r>
            <a:r>
              <a:rPr lang="en-US" altLang="zh-CN" dirty="0" smtClean="0">
                <a:solidFill>
                  <a:srgbClr val="FFFFFF"/>
                </a:solidFill>
              </a:rPr>
              <a:t>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51050" y="1125779"/>
            <a:ext cx="394894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Dataset analysis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VG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150 entities &amp; 50 relations</a:t>
            </a:r>
            <a:r>
              <a:rPr lang="zh-CN" altLang="en-US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12 entity categories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4 relation categories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949110"/>
            <a:ext cx="4392489" cy="5072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4</a:t>
            </a:r>
            <a:r>
              <a:rPr lang="en-US" altLang="zh-CN" dirty="0" smtClean="0">
                <a:solidFill>
                  <a:srgbClr val="FFFFFF"/>
                </a:solidFill>
              </a:rPr>
              <a:t>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2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r="50427"/>
          <a:stretch/>
        </p:blipFill>
        <p:spPr>
          <a:xfrm>
            <a:off x="4029842" y="1093683"/>
            <a:ext cx="4718622" cy="48336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1050" y="1125779"/>
            <a:ext cx="34787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Dataset analysis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“clothes”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and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“part”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entities are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mainly linked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through possessive relations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“furniture”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and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“building”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entities are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mainly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linked through geometric relations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Most semantic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relationship are headed by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“person”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5/21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9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52137"/>
          <a:stretch/>
        </p:blipFill>
        <p:spPr>
          <a:xfrm>
            <a:off x="4211960" y="1131816"/>
            <a:ext cx="4608512" cy="48894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1050" y="1125779"/>
            <a:ext cx="34787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Dataset analysis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neither head nor tail labels are strongly determined by other labels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dge labels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are strongly determined by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head and tail labels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6/21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232" y="1125779"/>
            <a:ext cx="4068008" cy="48252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1050" y="1125779"/>
            <a:ext cx="411118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Motif</a:t>
            </a:r>
            <a:endParaRPr lang="en-US" altLang="zh-CN" sz="20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Substructures that regularly appear in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scene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graph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Combinations of graph elements were selected as motifs if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met conditions. 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7/21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Motivation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551050" y="1125779"/>
            <a:ext cx="80169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Dataset analysis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relation label has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 strong correlation with the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labels 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of the object pair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there are many identical substructures in the </a:t>
            </a:r>
            <a:r>
              <a:rPr lang="en-US" altLang="zh-CN" sz="2000" dirty="0" smtClean="0">
                <a:latin typeface="等线" panose="02010600030101010101" pitchFamily="2" charset="-122"/>
                <a:ea typeface="等线" panose="02010600030101010101" pitchFamily="2" charset="-122"/>
              </a:rPr>
              <a:t>images</a:t>
            </a:r>
          </a:p>
          <a:p>
            <a:pPr lvl="1"/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A new baseline</a:t>
            </a:r>
          </a:p>
          <a:p>
            <a:pPr marL="800100" lvl="1" indent="-342900">
              <a:buFont typeface="等线" panose="02010600030101010101" pitchFamily="2" charset="-122"/>
              <a:buChar char="–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given object detections, predict the most frequent relation between object pairs with the given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MotifNet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8/21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45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88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Model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021288"/>
            <a:ext cx="9144001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http://www.sysu.edu.cn/2012/images/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861" y="6021289"/>
            <a:ext cx="2447925" cy="809627"/>
          </a:xfrm>
          <a:prstGeom prst="rect">
            <a:avLst/>
          </a:prstGeom>
          <a:noFill/>
        </p:spPr>
      </p:pic>
      <p:pic>
        <p:nvPicPr>
          <p:cNvPr id="9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00" y="890720"/>
            <a:ext cx="7992000" cy="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4" y="985010"/>
            <a:ext cx="7672909" cy="49599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9904" y="63000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FF"/>
                </a:solidFill>
              </a:rPr>
              <a:t>9/21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62"/>
    </mc:Choice>
    <mc:Fallback xmlns="">
      <p:transition advTm="4062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674</Words>
  <Application>Microsoft Office PowerPoint</Application>
  <PresentationFormat>全屏显示(4:3)</PresentationFormat>
  <Paragraphs>199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宋体</vt:lpstr>
      <vt:lpstr>Arial</vt:lpstr>
      <vt:lpstr>Calibri</vt:lpstr>
      <vt:lpstr>Office 主题</vt:lpstr>
      <vt:lpstr>Neural Motifs: Scene Graph Parsing with Global Context</vt:lpstr>
      <vt:lpstr>Outline </vt:lpstr>
      <vt:lpstr>Motivation</vt:lpstr>
      <vt:lpstr>Motivation</vt:lpstr>
      <vt:lpstr>Motivation</vt:lpstr>
      <vt:lpstr>Motivation</vt:lpstr>
      <vt:lpstr>Motivation</vt:lpstr>
      <vt:lpstr>Motivation</vt:lpstr>
      <vt:lpstr>Model</vt:lpstr>
      <vt:lpstr>Model</vt:lpstr>
      <vt:lpstr>Experiment</vt:lpstr>
      <vt:lpstr>Experiment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基于翻译模型的视觉关系检测 Visual Relationship Detection based on Translation Embedding</dc:title>
  <dc:creator>咖喱</dc:creator>
  <cp:lastModifiedBy>wang baoyi</cp:lastModifiedBy>
  <cp:revision>545</cp:revision>
  <dcterms:created xsi:type="dcterms:W3CDTF">2018-09-27T12:38:00Z</dcterms:created>
  <dcterms:modified xsi:type="dcterms:W3CDTF">2018-12-19T01:53:06Z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