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media/image10.jpg" ContentType="image/gif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3" r:id="rId1"/>
  </p:sldMasterIdLst>
  <p:notesMasterIdLst>
    <p:notesMasterId r:id="rId43"/>
  </p:notesMasterIdLst>
  <p:handoutMasterIdLst>
    <p:handoutMasterId r:id="rId44"/>
  </p:handoutMasterIdLst>
  <p:sldIdLst>
    <p:sldId id="256" r:id="rId2"/>
    <p:sldId id="569" r:id="rId3"/>
    <p:sldId id="543" r:id="rId4"/>
    <p:sldId id="518" r:id="rId5"/>
    <p:sldId id="521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80" r:id="rId14"/>
    <p:sldId id="551" r:id="rId15"/>
    <p:sldId id="552" r:id="rId16"/>
    <p:sldId id="581" r:id="rId17"/>
    <p:sldId id="553" r:id="rId18"/>
    <p:sldId id="582" r:id="rId19"/>
    <p:sldId id="558" r:id="rId20"/>
    <p:sldId id="557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70" r:id="rId31"/>
    <p:sldId id="568" r:id="rId32"/>
    <p:sldId id="571" r:id="rId33"/>
    <p:sldId id="573" r:id="rId34"/>
    <p:sldId id="572" r:id="rId35"/>
    <p:sldId id="574" r:id="rId36"/>
    <p:sldId id="575" r:id="rId37"/>
    <p:sldId id="576" r:id="rId38"/>
    <p:sldId id="577" r:id="rId39"/>
    <p:sldId id="578" r:id="rId40"/>
    <p:sldId id="579" r:id="rId41"/>
    <p:sldId id="520" r:id="rId42"/>
  </p:sldIdLst>
  <p:sldSz cx="10082213" cy="7561263"/>
  <p:notesSz cx="6858000" cy="9144000"/>
  <p:defaultTextStyle>
    <a:defPPr>
      <a:defRPr lang="zh-CN"/>
    </a:defPPr>
    <a:lvl1pPr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1pPr>
    <a:lvl2pPr marL="520700" indent="-63500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2pPr>
    <a:lvl3pPr marL="1042988" indent="-128588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3pPr>
    <a:lvl4pPr marL="1563688" indent="-192088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4pPr>
    <a:lvl5pPr marL="2085975" indent="-257175" algn="l" defTabSz="1042988" rtl="0" fontAlgn="base">
      <a:spcBef>
        <a:spcPct val="20000"/>
      </a:spcBef>
      <a:spcAft>
        <a:spcPts val="600"/>
      </a:spcAft>
      <a:buClr>
        <a:srgbClr val="7030A0"/>
      </a:buClr>
      <a:buFont typeface="Arial" pitchFamily="34" charset="0"/>
      <a:buChar char="−"/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FF6600"/>
    <a:srgbClr val="CDCDDE"/>
    <a:srgbClr val="E7EEF5"/>
    <a:srgbClr val="FF9933"/>
    <a:srgbClr val="009A00"/>
    <a:srgbClr val="00009A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6657" autoAdjust="0"/>
  </p:normalViewPr>
  <p:slideViewPr>
    <p:cSldViewPr>
      <p:cViewPr varScale="1">
        <p:scale>
          <a:sx n="90" d="100"/>
          <a:sy n="90" d="100"/>
        </p:scale>
        <p:origin x="1704" y="102"/>
      </p:cViewPr>
      <p:guideLst>
        <p:guide orient="horz" pos="2382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711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fld id="{A7A1C712-3E2B-48BA-8D21-34F4E7ABFBAA}" type="datetimeFigureOut">
              <a:rPr lang="zh-CN" altLang="en-US"/>
              <a:pPr>
                <a:defRPr/>
              </a:pPr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56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fld id="{BA3E1EE0-4E46-415D-A726-242459F2B8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97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88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2988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aseline="0" dirty="0" smtClean="0"/>
              <a:t>4G</a:t>
            </a:r>
            <a:r>
              <a:rPr lang="zh-CN" altLang="en-US" sz="2000" baseline="0" dirty="0" smtClean="0"/>
              <a:t>，速度，换卡，实名制，新闻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760659-5783-4D5B-B9E3-E53A225DEC6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2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aseline="0" dirty="0" smtClean="0"/>
              <a:t>4G</a:t>
            </a:r>
            <a:r>
              <a:rPr lang="zh-CN" altLang="en-US" sz="2000" baseline="0" dirty="0" smtClean="0"/>
              <a:t>，速度，换卡，实名制，新闻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760659-5783-4D5B-B9E3-E53A225DEC6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2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4G </a:t>
            </a:r>
            <a:r>
              <a:rPr lang="zh-CN" altLang="en-US" dirty="0" smtClean="0"/>
              <a:t>带宽：移动 </a:t>
            </a:r>
            <a:r>
              <a:rPr lang="en-US" altLang="zh-CN" dirty="0" smtClean="0"/>
              <a:t>135M</a:t>
            </a:r>
            <a:r>
              <a:rPr lang="zh-CN" altLang="en-US" dirty="0" smtClean="0"/>
              <a:t>，电信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，联通</a:t>
            </a:r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7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aseline="0" dirty="0" smtClean="0"/>
              <a:t>4G</a:t>
            </a:r>
            <a:r>
              <a:rPr lang="zh-CN" altLang="en-US" sz="2000" baseline="0" dirty="0" smtClean="0"/>
              <a:t>，速度，换卡，实名制，新闻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760659-5783-4D5B-B9E3-E53A225DEC6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08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1EE0-4E46-415D-A726-242459F2B846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6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166" y="2348894"/>
            <a:ext cx="8569881" cy="1620771"/>
          </a:xfrm>
          <a:prstGeom prst="rect">
            <a:avLst/>
          </a:prstGeom>
        </p:spPr>
        <p:txBody>
          <a:bodyPr lIns="104306" tIns="52153" rIns="104306" bIns="52153"/>
          <a:lstStyle>
            <a:lvl1pPr algn="ctr">
              <a:defRPr sz="4337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332" y="4284717"/>
            <a:ext cx="7057549" cy="1932323"/>
          </a:xfrm>
        </p:spPr>
        <p:txBody>
          <a:bodyPr/>
          <a:lstStyle>
            <a:lvl1pPr marL="0" indent="0" algn="ctr">
              <a:buNone/>
              <a:defRPr/>
            </a:lvl1pPr>
            <a:lvl2pPr marL="491697" indent="0" algn="ctr">
              <a:buNone/>
              <a:defRPr/>
            </a:lvl2pPr>
            <a:lvl3pPr marL="983393" indent="0" algn="ctr">
              <a:buNone/>
              <a:defRPr/>
            </a:lvl3pPr>
            <a:lvl4pPr marL="1475090" indent="0" algn="ctr">
              <a:buNone/>
              <a:defRPr/>
            </a:lvl4pPr>
            <a:lvl5pPr marL="1966786" indent="0" algn="ctr">
              <a:buNone/>
              <a:defRPr/>
            </a:lvl5pPr>
            <a:lvl6pPr marL="2458483" indent="0" algn="ctr">
              <a:buNone/>
              <a:defRPr/>
            </a:lvl6pPr>
            <a:lvl7pPr marL="2950180" indent="0" algn="ctr">
              <a:buNone/>
              <a:defRPr/>
            </a:lvl7pPr>
            <a:lvl8pPr marL="3441876" indent="0" algn="ctr">
              <a:buNone/>
              <a:defRPr/>
            </a:lvl8pPr>
            <a:lvl9pPr marL="3933573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0E8FC-2E53-4F01-AAE3-B57A220CA91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249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ba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" y="120651"/>
            <a:ext cx="5984069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302803"/>
            <a:ext cx="8678429" cy="669517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3394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defRPr sz="2640" b="1">
                <a:latin typeface="黑体" pitchFamily="49" charset="-122"/>
                <a:ea typeface="黑体" pitchFamily="49" charset="-122"/>
              </a:defRPr>
            </a:lvl1pPr>
            <a:lvl2pPr>
              <a:spcAft>
                <a:spcPts val="566"/>
              </a:spcAft>
              <a:defRPr sz="1886"/>
            </a:lvl2pPr>
            <a:lvl3pPr>
              <a:spcAft>
                <a:spcPts val="566"/>
              </a:spcAft>
              <a:defRPr sz="1697"/>
            </a:lvl3pPr>
            <a:lvl4pPr>
              <a:spcAft>
                <a:spcPts val="566"/>
              </a:spcAft>
              <a:defRPr sz="1697"/>
            </a:lvl4pPr>
            <a:lvl5pPr>
              <a:spcAft>
                <a:spcPts val="566"/>
              </a:spcAft>
              <a:defRPr sz="1697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17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55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411" y="1398588"/>
            <a:ext cx="9073393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058" y="6884988"/>
            <a:ext cx="3194098" cy="5254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ctr" defTabSz="983393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508">
                <a:latin typeface="+mn-lt"/>
                <a:ea typeface="+mn-ea"/>
                <a:sym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888" y="6884988"/>
            <a:ext cx="2352916" cy="5254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508">
                <a:latin typeface="Arial" charset="0"/>
                <a:ea typeface="宋体" pitchFamily="2" charset="-122"/>
                <a:sym typeface="Arial" charset="0"/>
              </a:defRPr>
            </a:lvl1pPr>
          </a:lstStyle>
          <a:p>
            <a:pPr>
              <a:defRPr/>
            </a:pPr>
            <a:fld id="{5B79FF9F-0BA2-4C0A-BA34-627B9DA11D3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/59</a:t>
            </a:r>
            <a:endParaRPr lang="zh-CN" altLang="en-US" dirty="0"/>
          </a:p>
        </p:txBody>
      </p:sp>
      <p:sp>
        <p:nvSpPr>
          <p:cNvPr id="2" name="Line 52"/>
          <p:cNvSpPr>
            <a:spLocks noChangeShapeType="1"/>
          </p:cNvSpPr>
          <p:nvPr/>
        </p:nvSpPr>
        <p:spPr bwMode="auto">
          <a:xfrm>
            <a:off x="416101" y="1160464"/>
            <a:ext cx="9160205" cy="1587"/>
          </a:xfrm>
          <a:prstGeom prst="line">
            <a:avLst/>
          </a:prstGeom>
          <a:noFill/>
          <a:ln w="57150" cmpd="thinThick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8344" tIns="49172" rIns="98344" bIns="49172" anchor="ctr"/>
          <a:lstStyle/>
          <a:p>
            <a:endParaRPr lang="zh-CN" altLang="en-US" sz="188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9169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8339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47509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96678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46" b="1">
          <a:solidFill>
            <a:srgbClr val="FFCC00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68187" indent="-368187" algn="l" defTabSz="0" rtl="0" eaLnBrk="0" fontAlgn="base" hangingPunct="0">
        <a:spcBef>
          <a:spcPct val="20000"/>
        </a:spcBef>
        <a:spcAft>
          <a:spcPct val="0"/>
        </a:spcAft>
        <a:buClr>
          <a:srgbClr val="00009A"/>
        </a:buClr>
        <a:buFont typeface="Wingdings" pitchFamily="2" charset="2"/>
        <a:buChar char="Ø"/>
        <a:defRPr sz="3488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97739" indent="-306823" algn="l" defTabSz="0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Font typeface="Arial" pitchFamily="34" charset="0"/>
        <a:buChar char="−"/>
        <a:defRPr sz="3017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228787" indent="-245458" algn="l" defTabSz="0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u"/>
        <a:defRPr sz="2546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719703" indent="-245458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212115" indent="-245458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704331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3196028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687724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4179421" indent="-245848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68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491697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83393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475090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1966786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58483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50180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441876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933573" algn="l" defTabSz="98339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wmf"/><Relationship Id="rId2" Type="http://schemas.openxmlformats.org/officeDocument/2006/relationships/tags" Target="../tags/tag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7.png"/><Relationship Id="rId10" Type="http://schemas.openxmlformats.org/officeDocument/2006/relationships/image" Target="../media/image35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6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5.png"/><Relationship Id="rId2" Type="http://schemas.openxmlformats.org/officeDocument/2006/relationships/tags" Target="../tags/tag7.xml"/><Relationship Id="rId16" Type="http://schemas.openxmlformats.org/officeDocument/2006/relationships/image" Target="../media/image11.jp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4.png"/><Relationship Id="rId5" Type="http://schemas.openxmlformats.org/officeDocument/2006/relationships/tags" Target="../tags/tag10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ctrTitle"/>
          </p:nvPr>
        </p:nvSpPr>
        <p:spPr bwMode="auto">
          <a:xfrm>
            <a:off x="220750" y="2151215"/>
            <a:ext cx="9776497" cy="15281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509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509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509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509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09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MIMO&amp;OFDM</a:t>
            </a:r>
            <a:endParaRPr lang="zh-CN" altLang="en-US" sz="33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1511733" y="3848524"/>
            <a:ext cx="7058746" cy="1821563"/>
          </a:xfrm>
        </p:spPr>
        <p:txBody>
          <a:bodyPr/>
          <a:lstStyle/>
          <a:p>
            <a:pPr eaLnBrk="1" hangingPunct="1"/>
            <a:r>
              <a:rPr lang="en-US" altLang="zh-CN" sz="1886" dirty="0">
                <a:latin typeface="+mj-lt"/>
                <a:ea typeface="黑体" pitchFamily="49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04602" y="6300911"/>
            <a:ext cx="9289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66FF"/>
                </a:solidFill>
              </a:rPr>
              <a:t>Refer </a:t>
            </a:r>
            <a:r>
              <a:rPr lang="en-US" altLang="zh-CN" dirty="0">
                <a:solidFill>
                  <a:srgbClr val="0066FF"/>
                </a:solidFill>
              </a:rPr>
              <a:t>to &lt;&lt;Fundamentals of </a:t>
            </a:r>
            <a:r>
              <a:rPr lang="en-US" altLang="zh-CN" dirty="0" smtClean="0">
                <a:solidFill>
                  <a:srgbClr val="0066FF"/>
                </a:solidFill>
              </a:rPr>
              <a:t> Wireless </a:t>
            </a:r>
            <a:r>
              <a:rPr lang="en-US" altLang="zh-CN" dirty="0">
                <a:solidFill>
                  <a:srgbClr val="0066FF"/>
                </a:solidFill>
              </a:rPr>
              <a:t>Communication</a:t>
            </a:r>
            <a:r>
              <a:rPr lang="en-US" altLang="zh-CN" dirty="0" smtClean="0">
                <a:solidFill>
                  <a:srgbClr val="0066FF"/>
                </a:solidFill>
              </a:rPr>
              <a:t>&gt;&gt; Chapter 7.1 &amp; 8 &amp; 3.4.4</a:t>
            </a:r>
            <a:endParaRPr lang="zh-CN" alt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MIMO </a:t>
            </a:r>
            <a:r>
              <a:rPr lang="en-US" altLang="zh-CN" dirty="0" smtClean="0">
                <a:ea typeface="宋体" panose="02010600030101010101" pitchFamily="2" charset="-122"/>
              </a:rPr>
              <a:t>Capacity </a:t>
            </a:r>
            <a:r>
              <a:rPr lang="en-US" altLang="zh-CN" sz="3600" dirty="0">
                <a:solidFill>
                  <a:srgbClr val="0066FF"/>
                </a:solidFill>
                <a:cs typeface="Arial" panose="020B0604020202020204" pitchFamily="34" charset="0"/>
              </a:rPr>
              <a:t>by </a:t>
            </a:r>
            <a:r>
              <a:rPr lang="en-US" altLang="zh-CN" sz="3600" dirty="0" err="1">
                <a:cs typeface="Arial" panose="020B0604020202020204" pitchFamily="34" charset="0"/>
              </a:rPr>
              <a:t>waterfilling</a:t>
            </a:r>
            <a:r>
              <a:rPr lang="en-US" altLang="zh-CN" sz="3600" dirty="0">
                <a:solidFill>
                  <a:srgbClr val="0066FF"/>
                </a:solidFill>
                <a:cs typeface="Arial" panose="020B0604020202020204" pitchFamily="34" charset="0"/>
              </a:rPr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0" y="1980431"/>
            <a:ext cx="8410875" cy="403244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0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673" y="302803"/>
            <a:ext cx="8821953" cy="669517"/>
          </a:xfrm>
        </p:spPr>
        <p:txBody>
          <a:bodyPr/>
          <a:lstStyle/>
          <a:p>
            <a:r>
              <a:rPr lang="en-US" altLang="zh-CN" sz="3200" b="0" dirty="0"/>
              <a:t>The SVD </a:t>
            </a:r>
            <a:r>
              <a:rPr lang="en-US" altLang="zh-CN" sz="3200" b="0" dirty="0" smtClean="0"/>
              <a:t>architecture </a:t>
            </a:r>
            <a:r>
              <a:rPr lang="en-US" altLang="zh-CN" sz="3200" b="0" dirty="0"/>
              <a:t>for MIMO communication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78" y="1908423"/>
            <a:ext cx="9180952" cy="433333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5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Rank and Condition </a:t>
            </a:r>
            <a:r>
              <a:rPr lang="en-US" altLang="zh-CN" dirty="0" smtClean="0">
                <a:ea typeface="宋体" panose="02010600030101010101" pitchFamily="2" charset="-122"/>
              </a:rPr>
              <a:t>Number (1)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38200" y="1371600"/>
            <a:ext cx="72907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At </a:t>
            </a:r>
            <a:r>
              <a:rPr lang="en-US" altLang="zh-CN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high SNR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, equal power allocation is near optimal:</a:t>
            </a:r>
          </a:p>
        </p:txBody>
      </p:sp>
      <p:pic>
        <p:nvPicPr>
          <p:cNvPr id="16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7" y="2269390"/>
            <a:ext cx="7803466" cy="93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833473" y="3718446"/>
            <a:ext cx="80193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where </a:t>
            </a:r>
            <a:r>
              <a:rPr lang="en-US" altLang="zh-CN" sz="2400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 is the number of nonzero </a:t>
            </a:r>
            <a:r>
              <a:rPr lang="en-US" altLang="zh-CN" sz="2400" dirty="0" smtClean="0">
                <a:solidFill>
                  <a:srgbClr val="0066FF"/>
                </a:solidFill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2400" i="1" baseline="-25000" dirty="0" smtClean="0">
                <a:solidFill>
                  <a:srgbClr val="0066FF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400" baseline="30000" dirty="0" smtClean="0">
                <a:solidFill>
                  <a:srgbClr val="0066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 's, i.e.  the </a:t>
            </a:r>
            <a:r>
              <a:rPr lang="en-US" altLang="zh-CN" sz="2400" dirty="0" smtClean="0">
                <a:solidFill>
                  <a:srgbClr val="FF3300"/>
                </a:solidFill>
                <a:cs typeface="Arial" panose="020B0604020202020204" pitchFamily="34" charset="0"/>
              </a:rPr>
              <a:t>rank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of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矩形 20"/>
          <p:cNvSpPr/>
          <p:nvPr/>
        </p:nvSpPr>
        <p:spPr>
          <a:xfrm>
            <a:off x="899673" y="4698215"/>
            <a:ext cx="8208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i="1" dirty="0">
                <a:solidFill>
                  <a:srgbClr val="0066FF"/>
                </a:solidFill>
                <a:latin typeface="+mn-lt"/>
              </a:rPr>
              <a:t>The parameter k is the number of spatial degrees of freedom per second </a:t>
            </a:r>
            <a:r>
              <a:rPr lang="en-US" altLang="zh-CN" sz="2400" i="1" dirty="0" smtClean="0">
                <a:solidFill>
                  <a:srgbClr val="0066FF"/>
                </a:solidFill>
                <a:latin typeface="+mn-lt"/>
              </a:rPr>
              <a:t>per hertz</a:t>
            </a:r>
            <a:r>
              <a:rPr lang="en-US" altLang="zh-CN" sz="2400" dirty="0">
                <a:solidFill>
                  <a:srgbClr val="0066FF"/>
                </a:solidFill>
                <a:latin typeface="intirr"/>
              </a:rPr>
              <a:t>.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0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2568" y="2526407"/>
            <a:ext cx="4038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68187" indent="-368187" algn="l" defTabSz="0" rtl="0" eaLnBrk="0" fontAlgn="base" hangingPunct="0"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buClr>
                <a:srgbClr val="00009A"/>
              </a:buClr>
              <a:buFont typeface="Wingdings" pitchFamily="2" charset="2"/>
              <a:buChar char="Ø"/>
              <a:defRPr sz="264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Arial" pitchFamily="34" charset="0"/>
              </a:defRPr>
            </a:lvl1pPr>
            <a:lvl2pPr marL="797739" indent="-306823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7030A0"/>
              </a:buClr>
              <a:buFont typeface="Arial" pitchFamily="34" charset="0"/>
              <a:buChar char="−"/>
              <a:defRPr sz="1886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2pPr>
            <a:lvl3pPr marL="1228787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002060"/>
              </a:buClr>
              <a:buFont typeface="Wingdings" pitchFamily="2" charset="2"/>
              <a:buChar char="u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3pPr>
            <a:lvl4pPr marL="1719703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–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4pPr>
            <a:lvl5pPr marL="2212115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»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5pPr>
            <a:lvl6pPr marL="270433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3196028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687724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417942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kern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1512714" y="360729"/>
            <a:ext cx="7560840" cy="61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394" kern="0" dirty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High SNR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0471"/>
            <a:ext cx="9958179" cy="32403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6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Rank and Condition </a:t>
            </a:r>
            <a:r>
              <a:rPr lang="en-US" altLang="zh-CN" dirty="0" smtClean="0">
                <a:ea typeface="宋体" panose="02010600030101010101" pitchFamily="2" charset="-122"/>
              </a:rPr>
              <a:t>Number (2)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38200" y="1371600"/>
            <a:ext cx="32901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By Jensen’s inequality,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833473" y="3466988"/>
            <a:ext cx="80193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Note</a:t>
            </a:r>
            <a:endParaRPr lang="en-US" altLang="zh-CN" sz="24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33473" y="5105176"/>
            <a:ext cx="462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The closer the </a:t>
            </a:r>
            <a:r>
              <a:rPr lang="en-US" altLang="zh-CN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condition number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9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314" y="5830033"/>
            <a:ext cx="1280480" cy="85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833473" y="6738899"/>
            <a:ext cx="401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to 1, the higher the capacity.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746" y="2035626"/>
            <a:ext cx="6451616" cy="11408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152" y="3862734"/>
            <a:ext cx="3622513" cy="97478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96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Rank and Condition </a:t>
            </a:r>
            <a:r>
              <a:rPr lang="en-US" altLang="zh-CN" dirty="0" smtClean="0">
                <a:ea typeface="宋体" panose="02010600030101010101" pitchFamily="2" charset="-122"/>
              </a:rPr>
              <a:t>Number (3)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38201" y="1371600"/>
            <a:ext cx="86674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At 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low SNR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,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the near 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optimal policy is to allocate power only to the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strongest </a:t>
            </a:r>
            <a:r>
              <a:rPr lang="en-US" altLang="zh-CN" sz="2400" dirty="0" err="1" smtClean="0">
                <a:solidFill>
                  <a:srgbClr val="0066FF"/>
                </a:solidFill>
                <a:cs typeface="Arial" panose="020B0604020202020204" pitchFamily="34" charset="0"/>
              </a:rPr>
              <a:t>Eigenmode.There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rgbClr val="0066FF"/>
                </a:solidFill>
                <a:cs typeface="Arial" panose="020B0604020202020204" pitchFamily="34" charset="0"/>
              </a:rPr>
              <a:t>sulting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capacity is,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899673" y="3758962"/>
            <a:ext cx="86721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In this regime,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the rank 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or condition number of the channel matrix is less relevant. 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  <a:p>
            <a:pPr marL="342900" indent="-342900" defTabSz="9144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  <a:p>
            <a:pPr marL="342900" indent="-342900" defTabSz="9144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What matters is 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how much energy gets transferred from the transmitter to the receiver.</a:t>
            </a:r>
            <a:endParaRPr lang="en-US" altLang="zh-CN" sz="24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11" y="2498245"/>
            <a:ext cx="4427454" cy="95360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7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2568" y="2526407"/>
            <a:ext cx="4038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68187" indent="-368187" algn="l" defTabSz="0" rtl="0" eaLnBrk="0" fontAlgn="base" hangingPunct="0">
              <a:lnSpc>
                <a:spcPct val="120000"/>
              </a:lnSpc>
              <a:spcBef>
                <a:spcPts val="283"/>
              </a:spcBef>
              <a:spcAft>
                <a:spcPts val="283"/>
              </a:spcAft>
              <a:buClr>
                <a:srgbClr val="00009A"/>
              </a:buClr>
              <a:buFont typeface="Wingdings" pitchFamily="2" charset="2"/>
              <a:buChar char="Ø"/>
              <a:defRPr sz="264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  <a:sym typeface="Arial" pitchFamily="34" charset="0"/>
              </a:defRPr>
            </a:lvl1pPr>
            <a:lvl2pPr marL="797739" indent="-306823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7030A0"/>
              </a:buClr>
              <a:buFont typeface="Arial" pitchFamily="34" charset="0"/>
              <a:buChar char="−"/>
              <a:defRPr sz="1886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2pPr>
            <a:lvl3pPr marL="1228787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Clr>
                <a:srgbClr val="002060"/>
              </a:buClr>
              <a:buFont typeface="Wingdings" pitchFamily="2" charset="2"/>
              <a:buChar char="u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3pPr>
            <a:lvl4pPr marL="1719703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–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4pPr>
            <a:lvl5pPr marL="2212115" indent="-245458" algn="l" defTabSz="0" rtl="0" eaLnBrk="0" fontAlgn="base" hangingPunct="0">
              <a:spcBef>
                <a:spcPct val="20000"/>
              </a:spcBef>
              <a:spcAft>
                <a:spcPts val="566"/>
              </a:spcAft>
              <a:buFont typeface="Arial" pitchFamily="34" charset="0"/>
              <a:buChar char="»"/>
              <a:defRPr sz="1697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5pPr>
            <a:lvl6pPr marL="270433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3196028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687724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4179421" indent="-245848" algn="l" defTabSz="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68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kern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1512714" y="360729"/>
            <a:ext cx="7560840" cy="61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394" kern="0" dirty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Low SNR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02" y="1660388"/>
            <a:ext cx="7809524" cy="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351"/>
            <a:ext cx="10082213" cy="322344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7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V-BLAST architecture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70907" y="4415686"/>
            <a:ext cx="951130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If 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Q = V 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and the powers are given by the </a:t>
            </a:r>
            <a:r>
              <a:rPr lang="en-US" altLang="zh-CN" sz="2400" dirty="0" err="1" smtClean="0">
                <a:solidFill>
                  <a:srgbClr val="0066FF"/>
                </a:solidFill>
                <a:cs typeface="Arial" panose="020B0604020202020204" pitchFamily="34" charset="0"/>
              </a:rPr>
              <a:t>waterfilling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 allocations.</a:t>
            </a:r>
          </a:p>
          <a:p>
            <a:pPr marL="342900" indent="-342900" defTabSz="9144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  <a:p>
            <a:pPr marL="342900" indent="-342900" defTabSz="9144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If 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Q = </a:t>
            </a:r>
            <a:r>
              <a:rPr lang="en-US" altLang="zh-CN" sz="2400" dirty="0" err="1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altLang="zh-CN" sz="1600" dirty="0" err="1">
                <a:solidFill>
                  <a:srgbClr val="FF0000"/>
                </a:solidFill>
                <a:cs typeface="Arial" panose="020B0604020202020204" pitchFamily="34" charset="0"/>
              </a:rPr>
              <a:t>nr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, then independent data streams are sent on the different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transmit antennas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0" y="1463359"/>
            <a:ext cx="9374298" cy="246128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36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Capacity with precoding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274" y="4508575"/>
            <a:ext cx="4185064" cy="792088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38200" y="1371600"/>
            <a:ext cx="8379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The rate achieved in a given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channel state </a:t>
            </a:r>
            <a:r>
              <a:rPr lang="en-US" altLang="zh-CN" sz="2400" b="1" dirty="0">
                <a:solidFill>
                  <a:srgbClr val="FF0000"/>
                </a:solidFill>
                <a:cs typeface="Arial" panose="020B0604020202020204" pitchFamily="34" charset="0"/>
              </a:rPr>
              <a:t>H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 is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274" y="2221557"/>
            <a:ext cx="3886992" cy="1070152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99672" y="3640775"/>
            <a:ext cx="86781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err="1" smtClean="0">
                <a:solidFill>
                  <a:srgbClr val="0066FF"/>
                </a:solidFill>
                <a:cs typeface="Arial" panose="020B0604020202020204" pitchFamily="34" charset="0"/>
              </a:rPr>
              <a:t>K</a:t>
            </a:r>
            <a:r>
              <a:rPr lang="en-US" altLang="zh-CN" sz="1600" dirty="0" err="1" smtClean="0">
                <a:solidFill>
                  <a:srgbClr val="0066FF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= E{x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x’} is 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the covariance matrix of the transmitted signal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x: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96569" y="5862067"/>
            <a:ext cx="8379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We call the </a:t>
            </a:r>
            <a:r>
              <a:rPr lang="en-US" altLang="zh-CN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precoder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 as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425950" y="5707063"/>
          <a:ext cx="40243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6" imgW="1587240" imgH="304560" progId="Equation.DSMT4">
                  <p:embed/>
                </p:oleObj>
              </mc:Choice>
              <mc:Fallback>
                <p:oleObj name="Equation" r:id="rId6" imgW="1587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5950" y="5707063"/>
                        <a:ext cx="4024313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pic>
        <p:nvPicPr>
          <p:cNvPr id="11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94" y="305347"/>
            <a:ext cx="2863573" cy="45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77158"/>
              </p:ext>
            </p:extLst>
          </p:nvPr>
        </p:nvGraphicFramePr>
        <p:xfrm>
          <a:off x="4425950" y="6683154"/>
          <a:ext cx="1576621" cy="63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9" imgW="596880" imgH="241200" progId="Equation.DSMT4">
                  <p:embed/>
                </p:oleObj>
              </mc:Choice>
              <mc:Fallback>
                <p:oleObj name="Equation" r:id="rId9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5950" y="6683154"/>
                        <a:ext cx="1576621" cy="637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69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Precoding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8" y="1980431"/>
            <a:ext cx="8245889" cy="4396630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8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ctrTitle"/>
          </p:nvPr>
        </p:nvSpPr>
        <p:spPr bwMode="auto">
          <a:xfrm>
            <a:off x="220750" y="2151215"/>
            <a:ext cx="9776497" cy="15281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509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509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09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1: </a:t>
            </a:r>
            <a:r>
              <a:rPr lang="en-US" altLang="zh-CN" sz="509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MIMO</a:t>
            </a:r>
            <a:endParaRPr lang="zh-CN" altLang="en-US" sz="33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1511733" y="3848524"/>
            <a:ext cx="7058746" cy="1821563"/>
          </a:xfrm>
        </p:spPr>
        <p:txBody>
          <a:bodyPr/>
          <a:lstStyle/>
          <a:p>
            <a:pPr eaLnBrk="1" hangingPunct="1"/>
            <a:r>
              <a:rPr lang="en-US" altLang="zh-CN" sz="1886" dirty="0">
                <a:latin typeface="+mj-lt"/>
                <a:ea typeface="黑体" pitchFamily="49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04602" y="6300911"/>
            <a:ext cx="928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66FF"/>
                </a:solidFill>
              </a:rPr>
              <a:t>Refer </a:t>
            </a:r>
            <a:r>
              <a:rPr lang="en-US" altLang="zh-CN" dirty="0">
                <a:solidFill>
                  <a:srgbClr val="0066FF"/>
                </a:solidFill>
              </a:rPr>
              <a:t>to &lt;&lt;Fundamentals of </a:t>
            </a:r>
            <a:r>
              <a:rPr lang="en-US" altLang="zh-CN" dirty="0" smtClean="0">
                <a:solidFill>
                  <a:srgbClr val="0066FF"/>
                </a:solidFill>
              </a:rPr>
              <a:t> Wireless </a:t>
            </a:r>
            <a:r>
              <a:rPr lang="en-US" altLang="zh-CN" dirty="0">
                <a:solidFill>
                  <a:srgbClr val="0066FF"/>
                </a:solidFill>
              </a:rPr>
              <a:t>Communication</a:t>
            </a:r>
            <a:r>
              <a:rPr lang="en-US" altLang="zh-CN" dirty="0" smtClean="0">
                <a:solidFill>
                  <a:srgbClr val="0066FF"/>
                </a:solidFill>
              </a:rPr>
              <a:t>&gt;&gt; Chapter 7.1 &amp; 8</a:t>
            </a:r>
            <a:endParaRPr lang="zh-CN" alt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Capacity with non-AWGN</a:t>
            </a:r>
            <a:endParaRPr lang="zh-CN" alt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38200" y="1371600"/>
            <a:ext cx="8379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If w is non-AWGN, 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and its covariance matrix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is R=E{w*w’}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546590"/>
              </p:ext>
            </p:extLst>
          </p:nvPr>
        </p:nvGraphicFramePr>
        <p:xfrm>
          <a:off x="2808858" y="3962346"/>
          <a:ext cx="41529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4" imgW="1638000" imgH="279360" progId="Equation.DSMT4">
                  <p:embed/>
                </p:oleObj>
              </mc:Choice>
              <mc:Fallback>
                <p:oleObj name="Equation" r:id="rId4" imgW="1638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8858" y="3962346"/>
                        <a:ext cx="41529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019" y="2239400"/>
            <a:ext cx="2863573" cy="45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57449" y="3101401"/>
            <a:ext cx="8379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The rate achieved in a given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channel state </a:t>
            </a:r>
            <a:r>
              <a:rPr lang="en-US" altLang="zh-CN" sz="2400" b="1" dirty="0">
                <a:solidFill>
                  <a:srgbClr val="FF0000"/>
                </a:solidFill>
                <a:cs typeface="Arial" panose="020B0604020202020204" pitchFamily="34" charset="0"/>
              </a:rPr>
              <a:t>H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 is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99673" y="4993194"/>
            <a:ext cx="8379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Proof: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fading MIMO </a:t>
            </a:r>
            <a:r>
              <a:rPr lang="en-US" altLang="zh-CN" dirty="0" smtClean="0"/>
              <a:t>channel with </a:t>
            </a:r>
            <a:r>
              <a:rPr lang="en-US" altLang="en-US" dirty="0"/>
              <a:t>Receiver CSI Only</a:t>
            </a:r>
            <a:endParaRPr lang="zh-CN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23429" y="2350021"/>
            <a:ext cx="8379370" cy="98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where </a:t>
            </a:r>
            <a:r>
              <a:rPr lang="en-US" altLang="zh-CN" sz="2400" dirty="0" smtClean="0">
                <a:solidFill>
                  <a:srgbClr val="0066FF"/>
                </a:solidFill>
              </a:rPr>
              <a:t>{H[m]} </a:t>
            </a:r>
            <a:r>
              <a:rPr lang="en-US" altLang="zh-CN" sz="2400" dirty="0">
                <a:solidFill>
                  <a:srgbClr val="0066FF"/>
                </a:solidFill>
              </a:rPr>
              <a:t>is a random fading process</a:t>
            </a:r>
            <a:r>
              <a:rPr lang="en-US" altLang="zh-CN" sz="2400" dirty="0" smtClean="0">
                <a:solidFill>
                  <a:srgbClr val="0066FF"/>
                </a:solidFill>
              </a:rPr>
              <a:t>. 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66FF"/>
                </a:solidFill>
              </a:rPr>
              <a:t>A long-term </a:t>
            </a:r>
            <a:r>
              <a:rPr lang="en-US" altLang="zh-CN" sz="2400" dirty="0">
                <a:solidFill>
                  <a:srgbClr val="0066FF"/>
                </a:solidFill>
              </a:rPr>
              <a:t>rate of reliable communication equal to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918800" y="4877575"/>
            <a:ext cx="86590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We can now choose the covariance </a:t>
            </a:r>
            <a:r>
              <a:rPr lang="en-US" altLang="zh-CN" sz="2400" dirty="0" err="1">
                <a:solidFill>
                  <a:srgbClr val="0066FF"/>
                </a:solidFill>
                <a:cs typeface="Arial" panose="020B0604020202020204" pitchFamily="34" charset="0"/>
              </a:rPr>
              <a:t>Kx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 as a function of the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channel </a:t>
            </a:r>
            <a:r>
              <a:rPr lang="en-US" altLang="zh-CN" sz="2400" i="1" dirty="0">
                <a:solidFill>
                  <a:srgbClr val="FF0000"/>
                </a:solidFill>
                <a:cs typeface="Arial" panose="020B0604020202020204" pitchFamily="34" charset="0"/>
              </a:rPr>
              <a:t>statistics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 to achieve a reliable communication rate of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98" y="1379215"/>
            <a:ext cx="7488832" cy="7434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0" y="3487075"/>
            <a:ext cx="4752528" cy="1169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604" y="5884294"/>
            <a:ext cx="6876565" cy="100069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1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i.i.d</a:t>
            </a:r>
            <a:r>
              <a:rPr lang="en-US" altLang="zh-CN" dirty="0"/>
              <a:t>. Rayleigh fading model</a:t>
            </a:r>
            <a:endParaRPr lang="zh-CN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95920" y="1398565"/>
            <a:ext cx="86590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For  </a:t>
            </a:r>
            <a:r>
              <a:rPr lang="en-US" altLang="zh-CN" sz="2400" dirty="0" err="1">
                <a:solidFill>
                  <a:srgbClr val="0066FF"/>
                </a:solidFill>
              </a:rPr>
              <a:t>i.i.d</a:t>
            </a:r>
            <a:r>
              <a:rPr lang="en-US" altLang="zh-CN" sz="2400" dirty="0">
                <a:solidFill>
                  <a:srgbClr val="0066FF"/>
                </a:solidFill>
              </a:rPr>
              <a:t>. Rayleigh fading </a:t>
            </a:r>
            <a:r>
              <a:rPr lang="en-US" altLang="zh-CN" sz="2400" dirty="0" smtClean="0">
                <a:solidFill>
                  <a:srgbClr val="0066FF"/>
                </a:solidFill>
              </a:rPr>
              <a:t>model, </a:t>
            </a:r>
            <a:r>
              <a:rPr lang="en-US" altLang="zh-CN" sz="2400" dirty="0">
                <a:solidFill>
                  <a:srgbClr val="FF0000"/>
                </a:solidFill>
              </a:rPr>
              <a:t>equal </a:t>
            </a:r>
            <a:r>
              <a:rPr lang="en-US" altLang="zh-CN" sz="2400" dirty="0" smtClean="0">
                <a:solidFill>
                  <a:srgbClr val="FF0000"/>
                </a:solidFill>
              </a:rPr>
              <a:t>powers </a:t>
            </a:r>
            <a:r>
              <a:rPr lang="en-US" altLang="zh-CN" sz="2400" dirty="0" smtClean="0">
                <a:solidFill>
                  <a:srgbClr val="0066FF"/>
                </a:solidFill>
              </a:rPr>
              <a:t>are the optimal: 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909383" y="3547267"/>
            <a:ext cx="91728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where SNR = P/N</a:t>
            </a:r>
            <a:r>
              <a:rPr lang="en-US" altLang="zh-CN" sz="1600" dirty="0">
                <a:solidFill>
                  <a:srgbClr val="0066FF"/>
                </a:solidFill>
                <a:cs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 is the common SNR at each receive antenna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10" y="2127480"/>
            <a:ext cx="5040560" cy="11496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451" y="4283361"/>
            <a:ext cx="4896544" cy="256737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08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SNR regime</a:t>
            </a:r>
            <a:endParaRPr lang="zh-CN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95920" y="1398565"/>
            <a:ext cx="86590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For  </a:t>
            </a:r>
            <a:r>
              <a:rPr lang="en-US" altLang="zh-CN" sz="2400" dirty="0" err="1">
                <a:solidFill>
                  <a:srgbClr val="0066FF"/>
                </a:solidFill>
              </a:rPr>
              <a:t>i.i.d</a:t>
            </a:r>
            <a:r>
              <a:rPr lang="en-US" altLang="zh-CN" sz="2400" dirty="0">
                <a:solidFill>
                  <a:srgbClr val="0066FF"/>
                </a:solidFill>
              </a:rPr>
              <a:t>. Rayleigh fading </a:t>
            </a:r>
            <a:r>
              <a:rPr lang="en-US" altLang="zh-CN" sz="2400" dirty="0" smtClean="0">
                <a:solidFill>
                  <a:srgbClr val="0066FF"/>
                </a:solidFill>
              </a:rPr>
              <a:t>model, </a:t>
            </a:r>
            <a:r>
              <a:rPr lang="en-US" altLang="zh-CN" sz="2400" dirty="0" smtClean="0">
                <a:solidFill>
                  <a:srgbClr val="FF0000"/>
                </a:solidFill>
              </a:rPr>
              <a:t>at high </a:t>
            </a:r>
            <a:r>
              <a:rPr lang="en-US" altLang="zh-CN" sz="2400" dirty="0">
                <a:solidFill>
                  <a:srgbClr val="FF0000"/>
                </a:solidFill>
              </a:rPr>
              <a:t>SNR,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capacity is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95920" y="3984305"/>
            <a:ext cx="88842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The asymptotic slope of capacity versus SNR in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dB scale 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is 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proportional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to n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, which means that the capacity scales with SNR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like n 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log SNR.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26" y="2353178"/>
            <a:ext cx="5034767" cy="113817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4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sz="3600" b="0" kern="1200" dirty="0">
                <a:cs typeface="Arial"/>
              </a:rPr>
              <a:t>Fast Fading Capacity for I.I.D. Rayleigh Fading</a:t>
            </a:r>
            <a:r>
              <a:rPr lang="en-US" altLang="en-US" sz="3600" b="0" kern="1200" dirty="0">
                <a:solidFill>
                  <a:srgbClr val="333399"/>
                </a:solidFill>
                <a:cs typeface="Arial"/>
              </a:rPr>
              <a:t/>
            </a:r>
            <a:br>
              <a:rPr lang="en-US" altLang="en-US" sz="3600" b="0" kern="1200" dirty="0">
                <a:solidFill>
                  <a:srgbClr val="333399"/>
                </a:solidFill>
                <a:cs typeface="Arial"/>
              </a:rPr>
            </a:br>
            <a:r>
              <a:rPr lang="en-US" altLang="en-US" sz="3600" b="0" kern="1200" dirty="0">
                <a:solidFill>
                  <a:srgbClr val="333399"/>
                </a:solidFill>
                <a:cs typeface="Arial"/>
              </a:rPr>
              <a:t/>
            </a:r>
            <a:br>
              <a:rPr lang="en-US" altLang="en-US" sz="3600" b="0" kern="1200" dirty="0">
                <a:solidFill>
                  <a:srgbClr val="333399"/>
                </a:solidFill>
                <a:cs typeface="Arial"/>
              </a:rPr>
            </a:br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4038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64" y="1447799"/>
            <a:ext cx="7815186" cy="543718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94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sz="3600" b="0" kern="1200" dirty="0">
                <a:cs typeface="Arial"/>
              </a:rPr>
              <a:t>Fast Fading Capacity for I.I.D. Rayleigh Fading</a:t>
            </a:r>
            <a:r>
              <a:rPr lang="en-US" altLang="en-US" sz="3600" b="0" kern="1200" dirty="0">
                <a:solidFill>
                  <a:srgbClr val="333399"/>
                </a:solidFill>
                <a:cs typeface="Arial"/>
              </a:rPr>
              <a:t/>
            </a:r>
            <a:br>
              <a:rPr lang="en-US" altLang="en-US" sz="3600" b="0" kern="1200" dirty="0">
                <a:solidFill>
                  <a:srgbClr val="333399"/>
                </a:solidFill>
                <a:cs typeface="Arial"/>
              </a:rPr>
            </a:br>
            <a:r>
              <a:rPr lang="en-US" altLang="en-US" sz="3600" b="0" kern="1200" dirty="0">
                <a:solidFill>
                  <a:srgbClr val="333399"/>
                </a:solidFill>
                <a:cs typeface="Arial"/>
              </a:rPr>
              <a:t/>
            </a:r>
            <a:br>
              <a:rPr lang="en-US" altLang="en-US" sz="3600" b="0" kern="1200" dirty="0">
                <a:solidFill>
                  <a:srgbClr val="333399"/>
                </a:solidFill>
                <a:cs typeface="Arial"/>
              </a:rPr>
            </a:br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4038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50" y="1420120"/>
            <a:ext cx="7743904" cy="549204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031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SNR regime</a:t>
            </a:r>
            <a:endParaRPr lang="zh-CN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95920" y="1398565"/>
            <a:ext cx="86590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For  </a:t>
            </a:r>
            <a:r>
              <a:rPr lang="en-US" altLang="zh-CN" sz="2400" dirty="0" err="1">
                <a:solidFill>
                  <a:srgbClr val="0066FF"/>
                </a:solidFill>
              </a:rPr>
              <a:t>i.i.d</a:t>
            </a:r>
            <a:r>
              <a:rPr lang="en-US" altLang="zh-CN" sz="2400" dirty="0">
                <a:solidFill>
                  <a:srgbClr val="0066FF"/>
                </a:solidFill>
              </a:rPr>
              <a:t>. Rayleigh fading </a:t>
            </a:r>
            <a:r>
              <a:rPr lang="en-US" altLang="zh-CN" sz="2400" dirty="0" smtClean="0">
                <a:solidFill>
                  <a:srgbClr val="0066FF"/>
                </a:solidFill>
              </a:rPr>
              <a:t>model, </a:t>
            </a:r>
            <a:r>
              <a:rPr lang="en-US" altLang="zh-CN" sz="2400" dirty="0" smtClean="0">
                <a:solidFill>
                  <a:srgbClr val="FF0000"/>
                </a:solidFill>
              </a:rPr>
              <a:t>at Low </a:t>
            </a:r>
            <a:r>
              <a:rPr lang="en-US" altLang="zh-CN" sz="2400" dirty="0">
                <a:solidFill>
                  <a:srgbClr val="FF0000"/>
                </a:solidFill>
              </a:rPr>
              <a:t>SNR,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capacity is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95920" y="6301147"/>
            <a:ext cx="88842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Thus, at low SNR, an </a:t>
            </a:r>
            <a:r>
              <a:rPr lang="en-US" altLang="zh-CN" sz="2400" dirty="0" err="1">
                <a:solidFill>
                  <a:srgbClr val="0066FF"/>
                </a:solidFill>
                <a:cs typeface="Arial" panose="020B0604020202020204" pitchFamily="34" charset="0"/>
              </a:rPr>
              <a:t>n</a:t>
            </a:r>
            <a:r>
              <a:rPr lang="en-US" altLang="zh-CN" sz="1600" dirty="0" err="1">
                <a:solidFill>
                  <a:srgbClr val="0066FF"/>
                </a:solidFill>
                <a:cs typeface="Arial" panose="020B0604020202020204" pitchFamily="34" charset="0"/>
              </a:rPr>
              <a:t>t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 by n</a:t>
            </a:r>
            <a:r>
              <a:rPr lang="en-US" altLang="zh-CN" sz="1600" dirty="0">
                <a:solidFill>
                  <a:srgbClr val="0066FF"/>
                </a:solidFill>
                <a:cs typeface="Arial" panose="020B0604020202020204" pitchFamily="34" charset="0"/>
              </a:rPr>
              <a:t>r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 system yields a power gain of n</a:t>
            </a:r>
            <a:r>
              <a:rPr lang="en-US" altLang="zh-CN" sz="1600" dirty="0">
                <a:solidFill>
                  <a:srgbClr val="0066FF"/>
                </a:solidFill>
                <a:cs typeface="Arial" panose="020B0604020202020204" pitchFamily="34" charset="0"/>
              </a:rPr>
              <a:t>r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 over a 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single antenna </a:t>
            </a:r>
            <a:r>
              <a:rPr lang="en-US" altLang="zh-CN" sz="2400" dirty="0">
                <a:solidFill>
                  <a:srgbClr val="0066FF"/>
                </a:solidFill>
                <a:cs typeface="Arial" panose="020B0604020202020204" pitchFamily="34" charset="0"/>
              </a:rPr>
              <a:t>system.</a:t>
            </a:r>
            <a:endParaRPr lang="en-US" altLang="zh-CN" sz="2400" dirty="0" smtClean="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14" y="1860230"/>
            <a:ext cx="3911974" cy="444091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Fading Capacity: Low SNR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22325" y="1487488"/>
            <a:ext cx="444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fold power gain at low SNR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78" y="1949626"/>
            <a:ext cx="6912768" cy="497033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93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fading MIMO channel with </a:t>
            </a:r>
            <a:r>
              <a:rPr lang="en-US" altLang="zh-CN" dirty="0" smtClean="0"/>
              <a:t>full CSI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22325" y="1487488"/>
            <a:ext cx="48413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66FF"/>
                </a:solidFill>
                <a:ea typeface="+mn-ea"/>
              </a:rPr>
              <a:t>Decompose </a:t>
            </a:r>
            <a:r>
              <a:rPr lang="en-US" altLang="en-US" kern="0" dirty="0">
                <a:solidFill>
                  <a:srgbClr val="0066FF"/>
                </a:solidFill>
                <a:ea typeface="+mn-ea"/>
              </a:rPr>
              <a:t>the channel matrix as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74" y="2052439"/>
            <a:ext cx="3908181" cy="599254"/>
          </a:xfrm>
          <a:prstGeom prst="rect">
            <a:avLst/>
          </a:prstGeom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44048" y="2798439"/>
            <a:ext cx="2635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66FF"/>
                </a:solidFill>
                <a:ea typeface="+mn-ea"/>
              </a:rPr>
              <a:t>A </a:t>
            </a:r>
            <a:r>
              <a:rPr lang="en-US" altLang="en-US" kern="0" dirty="0">
                <a:solidFill>
                  <a:srgbClr val="0066FF"/>
                </a:solidFill>
                <a:ea typeface="+mn-ea"/>
              </a:rPr>
              <a:t>parallel channel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98" y="3419334"/>
            <a:ext cx="7768457" cy="775485"/>
          </a:xfrm>
          <a:prstGeom prst="rect">
            <a:avLst/>
          </a:prstGeom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44048" y="4354049"/>
            <a:ext cx="2515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err="1">
                <a:solidFill>
                  <a:srgbClr val="0066FF"/>
                </a:solidFill>
                <a:ea typeface="+mn-ea"/>
              </a:rPr>
              <a:t>waterfilling</a:t>
            </a:r>
            <a:r>
              <a:rPr lang="en-US" altLang="en-US" kern="0" dirty="0">
                <a:solidFill>
                  <a:srgbClr val="0066FF"/>
                </a:solidFill>
                <a:ea typeface="+mn-ea"/>
              </a:rPr>
              <a:t> policy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874" y="4843813"/>
            <a:ext cx="2880320" cy="912693"/>
          </a:xfrm>
          <a:prstGeom prst="rect">
            <a:avLst/>
          </a:prstGeom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44048" y="5908233"/>
            <a:ext cx="1314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>
                <a:solidFill>
                  <a:srgbClr val="0066FF"/>
                </a:solidFill>
                <a:ea typeface="+mn-ea"/>
              </a:rPr>
              <a:t>capacity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842" y="6031252"/>
            <a:ext cx="4736625" cy="122116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6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Receiver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99673" y="2434423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L</a:t>
            </a:r>
            <a:r>
              <a:rPr lang="en-US" altLang="en-US" kern="0" dirty="0" smtClean="0">
                <a:solidFill>
                  <a:srgbClr val="0066FF"/>
                </a:solidFill>
                <a:ea typeface="+mn-ea"/>
              </a:rPr>
              <a:t>inear </a:t>
            </a:r>
            <a:r>
              <a:rPr lang="en-US" altLang="en-US" kern="0" dirty="0">
                <a:solidFill>
                  <a:srgbClr val="0066FF"/>
                </a:solidFill>
                <a:ea typeface="+mn-ea"/>
              </a:rPr>
              <a:t>MMSE (minimum </a:t>
            </a:r>
            <a:r>
              <a:rPr lang="en-US" altLang="en-US" kern="0" dirty="0" smtClean="0">
                <a:solidFill>
                  <a:srgbClr val="0066FF"/>
                </a:solidFill>
                <a:ea typeface="+mn-ea"/>
              </a:rPr>
              <a:t>mean squared </a:t>
            </a:r>
            <a:r>
              <a:rPr lang="en-US" altLang="en-US" kern="0" dirty="0">
                <a:solidFill>
                  <a:srgbClr val="0066FF"/>
                </a:solidFill>
                <a:ea typeface="+mn-ea"/>
              </a:rPr>
              <a:t>error) </a:t>
            </a:r>
            <a:r>
              <a:rPr lang="en-US" altLang="en-US" kern="0" dirty="0" smtClean="0">
                <a:solidFill>
                  <a:srgbClr val="0066FF"/>
                </a:solidFill>
                <a:ea typeface="+mn-ea"/>
              </a:rPr>
              <a:t>receiver </a:t>
            </a:r>
            <a:r>
              <a:rPr lang="en-US" altLang="en-US" kern="0" dirty="0" smtClean="0">
                <a:solidFill>
                  <a:srgbClr val="FF0000"/>
                </a:solidFill>
                <a:ea typeface="+mn-ea"/>
              </a:rPr>
              <a:t>D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27" y="1664436"/>
            <a:ext cx="2863573" cy="45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526174"/>
              </p:ext>
            </p:extLst>
          </p:nvPr>
        </p:nvGraphicFramePr>
        <p:xfrm>
          <a:off x="3211027" y="3118236"/>
          <a:ext cx="3565839" cy="81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5" imgW="1117440" imgH="253800" progId="Equation.DSMT4">
                  <p:embed/>
                </p:oleObj>
              </mc:Choice>
              <mc:Fallback>
                <p:oleObj name="Equation" r:id="rId5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1027" y="3118236"/>
                        <a:ext cx="3565839" cy="810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93445" y="4127358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>
                <a:solidFill>
                  <a:srgbClr val="0066FF"/>
                </a:solidFill>
                <a:ea typeface="+mn-ea"/>
              </a:rPr>
              <a:t>M</a:t>
            </a:r>
            <a:r>
              <a:rPr lang="en-US" altLang="en-US" kern="0" dirty="0" smtClean="0">
                <a:solidFill>
                  <a:srgbClr val="0066FF"/>
                </a:solidFill>
                <a:ea typeface="+mn-ea"/>
              </a:rPr>
              <a:t>ean squared error (MSE)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500368"/>
              </p:ext>
            </p:extLst>
          </p:nvPr>
        </p:nvGraphicFramePr>
        <p:xfrm>
          <a:off x="2592388" y="4676775"/>
          <a:ext cx="50609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7" imgW="1866600" imgH="355320" progId="Equation.DSMT4">
                  <p:embed/>
                </p:oleObj>
              </mc:Choice>
              <mc:Fallback>
                <p:oleObj name="Equation" r:id="rId7" imgW="1866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2388" y="4676775"/>
                        <a:ext cx="506095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93445" y="5871666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66FF"/>
                </a:solidFill>
                <a:ea typeface="+mn-ea"/>
              </a:rPr>
              <a:t>Optimal D to minimize MSE is 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404539"/>
              </p:ext>
            </p:extLst>
          </p:nvPr>
        </p:nvGraphicFramePr>
        <p:xfrm>
          <a:off x="5257130" y="5697237"/>
          <a:ext cx="3476838" cy="78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9" imgW="1346040" imgH="304560" progId="Equation.DSMT4">
                  <p:embed/>
                </p:oleObj>
              </mc:Choice>
              <mc:Fallback>
                <p:oleObj name="Equation" r:id="rId9" imgW="1346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7130" y="5697237"/>
                        <a:ext cx="3476838" cy="78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91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Capacity of </a:t>
            </a:r>
            <a:r>
              <a:rPr lang="en-US" altLang="zh-CN" i="1" dirty="0" smtClean="0">
                <a:ea typeface="宋体" panose="02010600030101010101" pitchFamily="2" charset="-122"/>
              </a:rPr>
              <a:t>SISO</a:t>
            </a:r>
            <a:r>
              <a:rPr lang="en-US" altLang="zh-CN" dirty="0" smtClean="0">
                <a:ea typeface="宋体" panose="02010600030101010101" pitchFamily="2" charset="-122"/>
              </a:rPr>
              <a:t> AWGN </a:t>
            </a:r>
            <a:r>
              <a:rPr lang="en-US" altLang="zh-CN" dirty="0">
                <a:ea typeface="宋体" panose="02010600030101010101" pitchFamily="2" charset="-122"/>
              </a:rPr>
              <a:t>Channel</a:t>
            </a:r>
            <a:endParaRPr lang="zh-CN" alt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38200" y="1600200"/>
            <a:ext cx="4872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66FF"/>
                </a:solidFill>
              </a:rPr>
              <a:t>Capacity of AWGN channel</a:t>
            </a:r>
          </a:p>
        </p:txBody>
      </p:sp>
      <p:pic>
        <p:nvPicPr>
          <p:cNvPr id="6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14" y="2716309"/>
            <a:ext cx="6227116" cy="38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38" y="3267989"/>
            <a:ext cx="4833337" cy="3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99672" y="4439150"/>
            <a:ext cx="86781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66FF"/>
                </a:solidFill>
              </a:rPr>
              <a:t>If average transmit power constraint is     watts and noise </a:t>
            </a:r>
            <a:r>
              <a:rPr lang="en-US" altLang="zh-CN" sz="2800" dirty="0" err="1">
                <a:solidFill>
                  <a:srgbClr val="0066FF"/>
                </a:solidFill>
              </a:rPr>
              <a:t>psd</a:t>
            </a:r>
            <a:r>
              <a:rPr lang="en-US" altLang="zh-CN" sz="2800" dirty="0">
                <a:solidFill>
                  <a:srgbClr val="0066FF"/>
                </a:solidFill>
              </a:rPr>
              <a:t> is        watts/Hz,</a:t>
            </a:r>
          </a:p>
        </p:txBody>
      </p:sp>
      <p:pic>
        <p:nvPicPr>
          <p:cNvPr id="9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52" y="5703201"/>
            <a:ext cx="6006878" cy="86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74" y="4585459"/>
            <a:ext cx="238125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30" y="5018536"/>
            <a:ext cx="374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8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ctrTitle"/>
          </p:nvPr>
        </p:nvSpPr>
        <p:spPr bwMode="auto">
          <a:xfrm>
            <a:off x="220750" y="2151215"/>
            <a:ext cx="9776497" cy="15281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509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509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09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2: </a:t>
            </a:r>
            <a:r>
              <a:rPr lang="en-US" altLang="zh-CN" sz="509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OFDM</a:t>
            </a:r>
            <a:endParaRPr lang="zh-CN" altLang="en-US" sz="33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1511733" y="3848524"/>
            <a:ext cx="7058746" cy="1821563"/>
          </a:xfrm>
        </p:spPr>
        <p:txBody>
          <a:bodyPr/>
          <a:lstStyle/>
          <a:p>
            <a:pPr eaLnBrk="1" hangingPunct="1"/>
            <a:r>
              <a:rPr lang="en-US" altLang="zh-CN" sz="1886" dirty="0">
                <a:latin typeface="+mj-lt"/>
                <a:ea typeface="黑体" pitchFamily="49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04602" y="6300911"/>
            <a:ext cx="928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66FF"/>
                </a:solidFill>
              </a:rPr>
              <a:t>Refer </a:t>
            </a:r>
            <a:r>
              <a:rPr lang="en-US" altLang="zh-CN" dirty="0">
                <a:solidFill>
                  <a:srgbClr val="0066FF"/>
                </a:solidFill>
              </a:rPr>
              <a:t>to &lt;&lt;Fundamentals of </a:t>
            </a:r>
            <a:r>
              <a:rPr lang="en-US" altLang="zh-CN" dirty="0" smtClean="0">
                <a:solidFill>
                  <a:srgbClr val="0066FF"/>
                </a:solidFill>
              </a:rPr>
              <a:t> Wireless </a:t>
            </a:r>
            <a:r>
              <a:rPr lang="en-US" altLang="zh-CN" dirty="0">
                <a:solidFill>
                  <a:srgbClr val="0066FF"/>
                </a:solidFill>
              </a:rPr>
              <a:t>Communication</a:t>
            </a:r>
            <a:r>
              <a:rPr lang="en-US" altLang="zh-CN" dirty="0" smtClean="0">
                <a:solidFill>
                  <a:srgbClr val="0066FF"/>
                </a:solidFill>
              </a:rPr>
              <a:t>&gt;&gt; Chapter 3.4.4</a:t>
            </a:r>
            <a:endParaRPr lang="zh-CN" alt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Frequency-Selective Channel</a:t>
            </a: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13729" y="3191483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Assuming a finite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number of non-zero taps </a:t>
            </a:r>
            <a:r>
              <a:rPr lang="en-US" altLang="zh-CN" kern="0" dirty="0" smtClean="0">
                <a:solidFill>
                  <a:srgbClr val="FF0000"/>
                </a:solidFill>
                <a:ea typeface="+mn-ea"/>
              </a:rPr>
              <a:t>L: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13729" y="5079814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66FF"/>
                </a:solidFill>
                <a:ea typeface="+mn-ea"/>
              </a:rPr>
              <a:t>We </a:t>
            </a:r>
            <a:r>
              <a:rPr lang="en-US" altLang="en-US" kern="0" dirty="0">
                <a:solidFill>
                  <a:srgbClr val="0066FF"/>
                </a:solidFill>
                <a:ea typeface="+mn-ea"/>
              </a:rPr>
              <a:t>transmit over only a finite duration, say </a:t>
            </a:r>
            <a:r>
              <a:rPr lang="en-US" altLang="en-US" kern="0" dirty="0" err="1">
                <a:solidFill>
                  <a:srgbClr val="0066FF"/>
                </a:solidFill>
                <a:ea typeface="+mn-ea"/>
              </a:rPr>
              <a:t>Nc</a:t>
            </a:r>
            <a:r>
              <a:rPr lang="en-US" altLang="en-US" kern="0" dirty="0">
                <a:solidFill>
                  <a:srgbClr val="0066FF"/>
                </a:solidFill>
                <a:ea typeface="+mn-ea"/>
              </a:rPr>
              <a:t> </a:t>
            </a:r>
            <a:r>
              <a:rPr lang="en-US" altLang="en-US" kern="0" dirty="0" smtClean="0">
                <a:solidFill>
                  <a:srgbClr val="0066FF"/>
                </a:solidFill>
                <a:ea typeface="+mn-ea"/>
              </a:rPr>
              <a:t>symbols: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86" y="2015632"/>
            <a:ext cx="5055413" cy="11090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086" y="3842892"/>
            <a:ext cx="4479349" cy="11701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18" y="5715206"/>
            <a:ext cx="4608512" cy="637347"/>
          </a:xfrm>
          <a:prstGeom prst="rect">
            <a:avLst/>
          </a:prstGeom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913729" y="1457688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Frequency-Selective 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Channel: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053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Cyclic Prefix (CP)</a:t>
            </a: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13729" y="3001556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An Nc+L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−1 input 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block: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66224" y="4667463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66FF"/>
                </a:solidFill>
                <a:ea typeface="+mn-ea"/>
              </a:rPr>
              <a:t>The output </a:t>
            </a:r>
            <a:r>
              <a:rPr lang="en-US" altLang="en-US" kern="0" dirty="0">
                <a:solidFill>
                  <a:srgbClr val="0066FF"/>
                </a:solidFill>
                <a:ea typeface="+mn-ea"/>
              </a:rPr>
              <a:t>to the </a:t>
            </a:r>
            <a:r>
              <a:rPr lang="en-US" altLang="en-US" kern="0" dirty="0" smtClean="0">
                <a:solidFill>
                  <a:srgbClr val="0066FF"/>
                </a:solidFill>
                <a:ea typeface="+mn-ea"/>
              </a:rPr>
              <a:t>channel: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913729" y="1457688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A </a:t>
            </a:r>
            <a:r>
              <a:rPr lang="en-US" altLang="zh-CN" i="1" kern="0" dirty="0">
                <a:solidFill>
                  <a:srgbClr val="FF0000"/>
                </a:solidFill>
                <a:ea typeface="+mn-ea"/>
              </a:rPr>
              <a:t>prefix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 of length </a:t>
            </a:r>
            <a:r>
              <a:rPr lang="en-US" altLang="zh-CN" i="1" kern="0" dirty="0">
                <a:solidFill>
                  <a:srgbClr val="FF0000"/>
                </a:solidFill>
                <a:ea typeface="+mn-ea"/>
              </a:rPr>
              <a:t>L−1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 consisting of data 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symbols: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7" y="3616062"/>
            <a:ext cx="9865642" cy="5672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46" y="5277941"/>
            <a:ext cx="7776864" cy="10143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738" y="2246847"/>
            <a:ext cx="6480720" cy="530358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020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Cyclic Prefix (CP)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70" y="1210278"/>
            <a:ext cx="6048672" cy="617898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82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Removing Cyclic Prefix</a:t>
            </a:r>
            <a:endParaRPr lang="zh-CN" altLang="en-US" dirty="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913729" y="1457688"/>
            <a:ext cx="85198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The ISI extends over the first </a:t>
            </a:r>
            <a:r>
              <a:rPr lang="en-US" altLang="zh-CN" kern="0" dirty="0">
                <a:solidFill>
                  <a:srgbClr val="FF0000"/>
                </a:solidFill>
                <a:ea typeface="+mn-ea"/>
              </a:rPr>
              <a:t>L−1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 symbols and the receiver ignores it 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by considering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only the output over the time interval </a:t>
            </a:r>
            <a:r>
              <a:rPr lang="en-US" altLang="zh-CN" kern="0" dirty="0">
                <a:solidFill>
                  <a:srgbClr val="FF0000"/>
                </a:solidFill>
                <a:ea typeface="+mn-ea"/>
              </a:rPr>
              <a:t>m ∈ </a:t>
            </a:r>
            <a:r>
              <a:rPr lang="en-US" altLang="zh-CN" kern="0" dirty="0" smtClean="0">
                <a:solidFill>
                  <a:srgbClr val="FF0000"/>
                </a:solidFill>
                <a:ea typeface="+mn-ea"/>
              </a:rPr>
              <a:t>[L, Nc+L</a:t>
            </a:r>
            <a:r>
              <a:rPr lang="en-US" altLang="zh-CN" kern="0" dirty="0">
                <a:solidFill>
                  <a:srgbClr val="FF0000"/>
                </a:solidFill>
                <a:ea typeface="+mn-ea"/>
              </a:rPr>
              <a:t>−</a:t>
            </a:r>
            <a:r>
              <a:rPr lang="en-US" altLang="zh-CN" kern="0" dirty="0" smtClean="0">
                <a:solidFill>
                  <a:srgbClr val="FF0000"/>
                </a:solidFill>
                <a:ea typeface="+mn-ea"/>
              </a:rPr>
              <a:t>1]: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29" y="2681941"/>
            <a:ext cx="6696745" cy="104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42" y="3661938"/>
            <a:ext cx="4733333" cy="387619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118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Cyclic Convolution</a:t>
            </a: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99673" y="1332359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Denoting the output of length </a:t>
            </a:r>
            <a:r>
              <a:rPr lang="en-US" altLang="zh-CN" kern="0" dirty="0" err="1">
                <a:solidFill>
                  <a:srgbClr val="0066FF"/>
                </a:solidFill>
                <a:ea typeface="+mn-ea"/>
              </a:rPr>
              <a:t>Nc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 by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70" y="1955282"/>
            <a:ext cx="4752528" cy="726081"/>
          </a:xfrm>
          <a:prstGeom prst="rect">
            <a:avLst/>
          </a:prstGeom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18475" y="2842621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The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channel by a vector of length </a:t>
            </a:r>
            <a:r>
              <a:rPr lang="en-US" altLang="zh-CN" kern="0" dirty="0" err="1">
                <a:solidFill>
                  <a:srgbClr val="0066FF"/>
                </a:solidFill>
                <a:ea typeface="+mn-ea"/>
              </a:rPr>
              <a:t>Nc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70" y="3545330"/>
            <a:ext cx="4978061" cy="766822"/>
          </a:xfrm>
          <a:prstGeom prst="rect">
            <a:avLst/>
          </a:prstGeom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928109" y="4551664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The output by </a:t>
            </a:r>
            <a:r>
              <a:rPr lang="en-US" altLang="zh-CN" i="1" kern="0" dirty="0">
                <a:solidFill>
                  <a:srgbClr val="FF0000"/>
                </a:solidFill>
                <a:ea typeface="+mn-ea"/>
              </a:rPr>
              <a:t>cyclic convolution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766" y="5090971"/>
            <a:ext cx="2696068" cy="64338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626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Discrete </a:t>
            </a:r>
            <a:r>
              <a:rPr lang="en-US" altLang="zh-CN" b="0" dirty="0"/>
              <a:t>Fourier transform (DFT)</a:t>
            </a: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99673" y="1332359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DFT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of 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d: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99672" y="3436040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DFT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of both 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sides of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915695" y="5064678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 smtClean="0">
                <a:solidFill>
                  <a:srgbClr val="0066FF"/>
                </a:solidFill>
                <a:ea typeface="+mn-ea"/>
              </a:rPr>
              <a:t>Nc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 parallel </a:t>
            </a:r>
            <a:r>
              <a:rPr lang="en-US" altLang="zh-CN" kern="0" dirty="0" err="1" smtClean="0">
                <a:solidFill>
                  <a:srgbClr val="0066FF"/>
                </a:solidFill>
                <a:ea typeface="+mn-ea"/>
              </a:rPr>
              <a:t>subchannel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70" y="3403635"/>
            <a:ext cx="1800200" cy="429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07" y="1962908"/>
            <a:ext cx="8308919" cy="10646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58" y="4165665"/>
            <a:ext cx="8306628" cy="6458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658" y="5779532"/>
            <a:ext cx="6120680" cy="779957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065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673" y="302803"/>
            <a:ext cx="8749945" cy="669517"/>
          </a:xfrm>
        </p:spPr>
        <p:txBody>
          <a:bodyPr/>
          <a:lstStyle/>
          <a:p>
            <a:r>
              <a:rPr lang="en-US" altLang="zh-CN" b="0" dirty="0" smtClean="0"/>
              <a:t>Connection </a:t>
            </a:r>
            <a:r>
              <a:rPr lang="en-US" altLang="zh-CN" b="0" dirty="0"/>
              <a:t>between </a:t>
            </a:r>
            <a:r>
              <a:rPr lang="en-US" altLang="zh-CN" b="0" dirty="0" smtClean="0"/>
              <a:t>the frequency-selective </a:t>
            </a:r>
            <a:r>
              <a:rPr lang="en-US" altLang="zh-CN" b="0" dirty="0"/>
              <a:t>channel and the MIMO </a:t>
            </a:r>
            <a:r>
              <a:rPr lang="en-US" altLang="zh-CN" b="0" dirty="0" smtClean="0"/>
              <a:t>channel (1)</a:t>
            </a: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99673" y="1332359"/>
            <a:ext cx="81018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The circular 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convolution </a:t>
            </a:r>
            <a:r>
              <a:rPr lang="en-US" altLang="zh-CN" kern="0" dirty="0" err="1" smtClean="0">
                <a:solidFill>
                  <a:srgbClr val="0066FF"/>
                </a:solidFill>
                <a:ea typeface="+mn-ea"/>
              </a:rPr>
              <a:t>peration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u = </a:t>
            </a:r>
            <a:r>
              <a:rPr lang="en-US" altLang="zh-CN" kern="0" dirty="0" err="1">
                <a:solidFill>
                  <a:srgbClr val="0066FF"/>
                </a:solidFill>
                <a:ea typeface="+mn-ea"/>
              </a:rPr>
              <a:t>h⊗d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 can be viewed as a linear 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transformation: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08658" y="3060336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where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42795" y="5885297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C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is a </a:t>
            </a:r>
            <a:r>
              <a:rPr lang="en-US" altLang="zh-CN" i="1" kern="0" dirty="0" err="1">
                <a:solidFill>
                  <a:srgbClr val="FF0000"/>
                </a:solidFill>
                <a:ea typeface="+mn-ea"/>
              </a:rPr>
              <a:t>circulant</a:t>
            </a:r>
            <a:r>
              <a:rPr lang="en-US" altLang="zh-CN" i="1" kern="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altLang="zh-CN" i="1" kern="0" dirty="0" smtClean="0">
                <a:solidFill>
                  <a:srgbClr val="FF0000"/>
                </a:solidFill>
                <a:ea typeface="+mn-ea"/>
              </a:rPr>
              <a:t>matrix.</a:t>
            </a:r>
            <a:endParaRPr kumimoji="0" lang="en-US" alt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938" y="2211905"/>
            <a:ext cx="1909624" cy="7206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49" y="3548963"/>
            <a:ext cx="7070090" cy="2154065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64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673" y="302803"/>
            <a:ext cx="8749945" cy="669517"/>
          </a:xfrm>
        </p:spPr>
        <p:txBody>
          <a:bodyPr/>
          <a:lstStyle/>
          <a:p>
            <a:r>
              <a:rPr lang="en-US" altLang="zh-CN" b="0" dirty="0" smtClean="0"/>
              <a:t>Connection </a:t>
            </a:r>
            <a:r>
              <a:rPr lang="en-US" altLang="zh-CN" b="0" dirty="0"/>
              <a:t>between </a:t>
            </a:r>
            <a:r>
              <a:rPr lang="en-US" altLang="zh-CN" b="0" dirty="0" smtClean="0"/>
              <a:t>the frequency-selective </a:t>
            </a:r>
            <a:r>
              <a:rPr lang="en-US" altLang="zh-CN" b="0" dirty="0"/>
              <a:t>channel and the MIMO </a:t>
            </a:r>
            <a:r>
              <a:rPr lang="en-US" altLang="zh-CN" b="0" dirty="0" smtClean="0"/>
              <a:t>channel (2)</a:t>
            </a: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99673" y="1332359"/>
            <a:ext cx="84619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The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DFT of </a:t>
            </a:r>
            <a:r>
              <a:rPr lang="en-US" altLang="zh-CN" kern="0" dirty="0">
                <a:solidFill>
                  <a:srgbClr val="FF0000"/>
                </a:solidFill>
                <a:ea typeface="+mn-ea"/>
              </a:rPr>
              <a:t>d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 can be represented as an </a:t>
            </a:r>
            <a:r>
              <a:rPr lang="en-US" altLang="zh-CN" kern="0" dirty="0" err="1">
                <a:solidFill>
                  <a:srgbClr val="0066FF"/>
                </a:solidFill>
                <a:ea typeface="+mn-ea"/>
              </a:rPr>
              <a:t>Nc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-length vector </a:t>
            </a:r>
            <a:r>
              <a:rPr lang="en-US" altLang="zh-CN" kern="0" dirty="0" err="1">
                <a:solidFill>
                  <a:srgbClr val="FF0000"/>
                </a:solidFill>
                <a:ea typeface="+mn-ea"/>
              </a:rPr>
              <a:t>Ud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, where 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U is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the unitary matrix with its 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(</a:t>
            </a:r>
            <a:r>
              <a:rPr lang="en-US" altLang="zh-CN" kern="0" dirty="0" err="1" smtClean="0">
                <a:solidFill>
                  <a:srgbClr val="0066FF"/>
                </a:solidFill>
                <a:ea typeface="+mn-ea"/>
              </a:rPr>
              <a:t>k,n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)</a:t>
            </a:r>
            <a:r>
              <a:rPr lang="en-US" altLang="zh-CN" kern="0" dirty="0" err="1" smtClean="0">
                <a:solidFill>
                  <a:srgbClr val="0066FF"/>
                </a:solidFill>
                <a:ea typeface="+mn-ea"/>
              </a:rPr>
              <a:t>th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entry equal to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2795" y="4024376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Then                                                     is equivalent to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42795" y="5683550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where</a:t>
            </a:r>
            <a:endParaRPr kumimoji="0" lang="en-US" alt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62" y="2488049"/>
            <a:ext cx="6768665" cy="10273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273" y="4020035"/>
            <a:ext cx="4174173" cy="538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922" y="4667785"/>
            <a:ext cx="2172232" cy="7086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877" y="6167779"/>
            <a:ext cx="7040553" cy="8123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8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673" y="302803"/>
            <a:ext cx="8749945" cy="669517"/>
          </a:xfrm>
        </p:spPr>
        <p:txBody>
          <a:bodyPr/>
          <a:lstStyle/>
          <a:p>
            <a:r>
              <a:rPr lang="en-US" altLang="zh-CN" b="0" dirty="0" smtClean="0"/>
              <a:t>Connection </a:t>
            </a:r>
            <a:r>
              <a:rPr lang="en-US" altLang="zh-CN" b="0" dirty="0"/>
              <a:t>between </a:t>
            </a:r>
            <a:r>
              <a:rPr lang="en-US" altLang="zh-CN" b="0" dirty="0" smtClean="0"/>
              <a:t>the frequency-selective </a:t>
            </a:r>
            <a:r>
              <a:rPr lang="en-US" altLang="zh-CN" b="0" dirty="0"/>
              <a:t>channel and the MIMO </a:t>
            </a:r>
            <a:r>
              <a:rPr lang="en-US" altLang="zh-CN" b="0" dirty="0" smtClean="0"/>
              <a:t>channel (3)</a:t>
            </a: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99673" y="1332359"/>
            <a:ext cx="8461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We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come to the conclusion that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99673" y="3391465"/>
            <a:ext cx="810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Then                         </a:t>
            </a:r>
            <a:r>
              <a:rPr lang="en-US" altLang="zh-CN" kern="0" dirty="0" smtClean="0">
                <a:solidFill>
                  <a:srgbClr val="0066FF"/>
                </a:solidFill>
                <a:ea typeface="+mn-ea"/>
              </a:rPr>
              <a:t>is </a:t>
            </a:r>
            <a:r>
              <a:rPr lang="en-US" altLang="zh-CN" kern="0" dirty="0">
                <a:solidFill>
                  <a:srgbClr val="0066FF"/>
                </a:solidFill>
                <a:ea typeface="+mn-ea"/>
              </a:rPr>
              <a:t>equivalent to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06" y="2191787"/>
            <a:ext cx="2453658" cy="7252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38" y="3402747"/>
            <a:ext cx="1950537" cy="4616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098" y="4288120"/>
            <a:ext cx="6035248" cy="720626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7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3600" dirty="0" smtClean="0">
                <a:ea typeface="宋体" panose="02010600030101010101" pitchFamily="2" charset="-122"/>
              </a:rPr>
              <a:t>Multiple-Antenna System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53" y="2597689"/>
            <a:ext cx="5393070" cy="2847541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" y="1592584"/>
            <a:ext cx="4467225" cy="4857750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9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OFDM transmission and reception schemes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3" y="2124447"/>
            <a:ext cx="10047629" cy="272661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779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375" y="330416"/>
            <a:ext cx="8678429" cy="669517"/>
          </a:xfrm>
        </p:spPr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595" y="1398588"/>
            <a:ext cx="9145210" cy="6011862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,                  , the noise power N</a:t>
            </a:r>
            <a:r>
              <a:rPr lang="en-US" altLang="zh-CN" sz="16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=0dB, compute the capacity of the AWGN MIMO channel.</a:t>
            </a:r>
          </a:p>
          <a:p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For the MIMO channel                             ,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how 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parallelize it?</a:t>
            </a:r>
          </a:p>
          <a:p>
            <a:endParaRPr lang="en-US" altLang="zh-CN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For Q1, see </a:t>
            </a:r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P18; </a:t>
            </a:r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Q2, see </a:t>
            </a:r>
            <a:r>
              <a:rPr lang="en-US" altLang="zh-CN" sz="240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7-9</a:t>
            </a:r>
            <a:endParaRPr lang="en-US" altLang="zh-CN" sz="24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Submitted next week.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092607"/>
              </p:ext>
            </p:extLst>
          </p:nvPr>
        </p:nvGraphicFramePr>
        <p:xfrm>
          <a:off x="1660972" y="1332359"/>
          <a:ext cx="1291902" cy="78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5" imgW="749160" imgH="457200" progId="Equation.DSMT4">
                  <p:embed/>
                </p:oleObj>
              </mc:Choice>
              <mc:Fallback>
                <p:oleObj name="Equation" r:id="rId5" imgW="749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0972" y="1332359"/>
                        <a:ext cx="1291902" cy="788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3191"/>
              </p:ext>
            </p:extLst>
          </p:nvPr>
        </p:nvGraphicFramePr>
        <p:xfrm>
          <a:off x="3259138" y="1331913"/>
          <a:ext cx="14017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7" imgW="812520" imgH="457200" progId="Equation.DSMT4">
                  <p:embed/>
                </p:oleObj>
              </mc:Choice>
              <mc:Fallback>
                <p:oleObj name="Equation" r:id="rId7" imgW="812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9138" y="1331913"/>
                        <a:ext cx="1401762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14" y="2628503"/>
            <a:ext cx="226162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3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MIMO Channel</a:t>
            </a: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6610" y="1332359"/>
            <a:ext cx="8229600" cy="685800"/>
          </a:xfrm>
          <a:prstGeom prst="rect">
            <a:avLst/>
          </a:prstGeom>
        </p:spPr>
        <p:txBody>
          <a:bodyPr lIns="104306" tIns="52153" rIns="104306" bIns="52153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394" b="1">
                <a:solidFill>
                  <a:srgbClr val="FF0000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  <a:lvl6pPr marL="49169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6pPr>
            <a:lvl7pPr marL="983393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7pPr>
            <a:lvl8pPr marL="147509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8pPr>
            <a:lvl9pPr marL="1966786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9pPr>
          </a:lstStyle>
          <a:p>
            <a:pPr defTabSz="914400">
              <a:buClrTx/>
              <a:buFontTx/>
              <a:buNone/>
            </a:pPr>
            <a:r>
              <a:rPr lang="en-US" altLang="zh-CN" kern="0" dirty="0" smtClean="0">
                <a:solidFill>
                  <a:srgbClr val="0066FF"/>
                </a:solidFill>
                <a:ea typeface="宋体" panose="02010600030101010101" pitchFamily="2" charset="-122"/>
              </a:rPr>
              <a:t>Right</a:t>
            </a:r>
            <a:endParaRPr lang="en-US" altLang="zh-CN" kern="0" dirty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7" y="1846542"/>
            <a:ext cx="5181600" cy="285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46" y="4783936"/>
            <a:ext cx="4391025" cy="24669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8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MIMO Channel</a:t>
            </a:r>
            <a: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66FF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6610" y="1332359"/>
            <a:ext cx="8229600" cy="685800"/>
          </a:xfrm>
          <a:prstGeom prst="rect">
            <a:avLst/>
          </a:prstGeom>
        </p:spPr>
        <p:txBody>
          <a:bodyPr lIns="104306" tIns="52153" rIns="104306" bIns="52153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394" b="1">
                <a:solidFill>
                  <a:srgbClr val="FF0000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  <a:lvl6pPr marL="49169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6pPr>
            <a:lvl7pPr marL="983393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7pPr>
            <a:lvl8pPr marL="147509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8pPr>
            <a:lvl9pPr marL="1966786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546" b="1">
                <a:solidFill>
                  <a:srgbClr val="FFCC00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9pPr>
          </a:lstStyle>
          <a:p>
            <a:pPr defTabSz="914400">
              <a:buClrTx/>
              <a:buFontTx/>
              <a:buNone/>
            </a:pPr>
            <a:r>
              <a:rPr lang="en-US" altLang="zh-CN" kern="0" dirty="0" smtClean="0">
                <a:solidFill>
                  <a:srgbClr val="0066FF"/>
                </a:solidFill>
                <a:ea typeface="宋体" panose="02010600030101010101" pitchFamily="2" charset="-122"/>
              </a:rPr>
              <a:t>2x2 Example</a:t>
            </a:r>
            <a:endParaRPr lang="en-US" altLang="zh-CN" kern="0" dirty="0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98" y="2599531"/>
            <a:ext cx="7080133" cy="323961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5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MIMO Capacity via SVD 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62000" y="15240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Narrowband MIMO channel:</a:t>
            </a:r>
          </a:p>
        </p:txBody>
      </p:sp>
      <p:pic>
        <p:nvPicPr>
          <p:cNvPr id="22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62" y="2268463"/>
            <a:ext cx="2863573" cy="45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762000" y="2971800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    is      by     , fixed  channel matrix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zh-CN" sz="24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Singular value decomposition (</a:t>
            </a:r>
            <a:r>
              <a:rPr lang="en-US" altLang="zh-CN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SVD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2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19600"/>
            <a:ext cx="2662851" cy="44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762000" y="5181600"/>
            <a:ext cx="6934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          are complex orthogonal matrices and      real diagonal (singular values).</a:t>
            </a:r>
          </a:p>
        </p:txBody>
      </p:sp>
      <p:pic>
        <p:nvPicPr>
          <p:cNvPr id="26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24606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290513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2635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72866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7800"/>
            <a:ext cx="217488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87" y="1603607"/>
            <a:ext cx="3600400" cy="164741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4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66FF"/>
                </a:solidFill>
                <a:cs typeface="Arial" panose="020B0604020202020204" pitchFamily="34" charset="0"/>
              </a:rPr>
              <a:t>Singular </a:t>
            </a:r>
            <a:r>
              <a:rPr lang="en-US" altLang="zh-CN" sz="3600" dirty="0" smtClean="0">
                <a:solidFill>
                  <a:srgbClr val="0066FF"/>
                </a:solidFill>
                <a:cs typeface="Arial" panose="020B0604020202020204" pitchFamily="34" charset="0"/>
              </a:rPr>
              <a:t>Value Decomposition: </a:t>
            </a:r>
            <a:r>
              <a:rPr lang="en-US" altLang="zh-CN" dirty="0" smtClean="0"/>
              <a:t>SVD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73" y="1332359"/>
            <a:ext cx="7237777" cy="590686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3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Spatial Parallel Channel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4038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ClrTx/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1" name="Picture 7" descr="fig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18047"/>
            <a:ext cx="80772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85800" y="6285364"/>
            <a:ext cx="83157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Capacity is achieved by </a:t>
            </a:r>
            <a:r>
              <a:rPr lang="en-US" altLang="zh-CN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waterfilling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 over the </a:t>
            </a:r>
            <a:r>
              <a:rPr lang="en-US" altLang="zh-CN" sz="2400" dirty="0" err="1" smtClean="0">
                <a:solidFill>
                  <a:srgbClr val="0066FF"/>
                </a:solidFill>
                <a:cs typeface="Arial" panose="020B0604020202020204" pitchFamily="34" charset="0"/>
              </a:rPr>
              <a:t>eigenmodes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 of </a:t>
            </a:r>
            <a:r>
              <a:rPr lang="en-US" altLang="zh-CN" sz="24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altLang="zh-CN" sz="2400" dirty="0" smtClean="0">
                <a:solidFill>
                  <a:srgbClr val="0066FF"/>
                </a:solidFill>
                <a:cs typeface="Arial" panose="020B0604020202020204" pitchFamily="34" charset="0"/>
              </a:rPr>
              <a:t>. (Analogy to frequency-selective channels.)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002" y="5024416"/>
            <a:ext cx="5687211" cy="67887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935590"/>
            <a:ext cx="2295824" cy="83341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9CAD4-7317-412C-9D91-74F31C1FB39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3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\bears&#10;\cawgn = \log (1+\SNR ) \quad \mbox{bits/s/Hz}\\&#10;\ears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38.875"/>
  <p:tag name="PICTUREFILESIZE" val="27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n_t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3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U}$, $\mathbf{V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49.875"/>
  <p:tag name="PICTUREFILESIZE" val="4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\Lambda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4.875"/>
  <p:tag name="PICTUREFILESIZE" val="28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C \approx \sum_{i=1}^k \log \lp 1 +&#10;\frac{P\lambda_i^2}{kN_0}\rp &#10;\approx k \log \SNR + \sum_{i=1}^{k} \log\lp\frac{\lambda_i^2}{k}\rp&#10;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475.875"/>
  <p:tag name="PICTUREFILESIZE" val="655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frac{\max_i \lambda_i}{\min_i \lambda_i}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13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vy = \mH\vx + \vw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18.75"/>
  <p:tag name="PICTUREFILESIZE" val="70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vy = \mH\vx + \vw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18.75"/>
  <p:tag name="PICTUREFILESIZE" val="70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vy = \mH\vx + \vw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18.75"/>
  <p:tag name="PICTUREFILESIZE" val="70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vy = \mH\vx + \vw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18.75"/>
  <p:tag name="PICTUREFILESIZE" val="70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\bears&#10;=  W \log (1+ \SNR) \quad \mbox{bits/s}&#10;\ears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60.875"/>
  <p:tag name="PICTUREFILESIZE" val="20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Bbb{E}}&#10;\newcommand{\prob}[1]{\Bbb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cawgn = W \log \l(1+\frac{\bP}{N_0 W} \r) \quad \mbox{bits/s}.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361"/>
  <p:tag name="PICTUREFILESIZE" val="39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bar P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5.875"/>
  <p:tag name="PICTUREFILESIZE" val="2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N_0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25.875"/>
  <p:tag name="PICTUREFILESIZE" val="4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vy = \mH\vx + \vw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18.75"/>
  <p:tag name="PICTUREFILESIZE" val="7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newcommand{\sumspace}{\vspace{0.2in} \noindent}&#10;\newcommand{\bc}{\begin{center}}&#10;\newcommand{\ec}{\end{center}}&#10;%%\newcommand{\bfl}{\begin{flushleft}}&#10;%%\newcommand{\efl}{\end{flushleft}}&#10;\newcommand{\blob}{\hfill \rule{.1in}{0.1in}}&#10;&#10;\newcommand{\blist}{    \begin{list}{$\bullet$}{\topsep 0.0in \partopsep &#10;0.0in&#10;                \itemsep 0.05in \parsep&#10;                0.0in \leftmargin 0.3in}}&#10;\newcommand{\elist}{\vspace{0.1in} \end{list}}&#10;&#10;&#10;\renewcommand{\marginpar}[1]{}&#10;&#10;&#10;%% equations etc.&#10;&#10;\newcommand{\beqan}{\begin{eqnarray*}}&#10;\newcommand{\eeqan}{\end{eqnarray*}}&#10;\newcommand{\beqa}{\begin{eqnarray}}&#10;\newcommand{\eeqa}{\end{eqnarray}}&#10;\newcommand{\bear}{\begin{eqnarray}}&#10;\newcommand{\ear}{\end{eqnarray}}&#10;\newcommand{\bears}{\begin{eqnarray*}}&#10;\newcommand{\ears}{\end{eqnarray*}}&#10;\newcommand{\beq}{\begin{equation}}&#10;\newcommand{\eeq}{\end{equation}}&#10;\newcommand{\rref}[1]{(\ref{#1})}&#10;\newcommand{\eref}[1]{\rref{#1}}&#10;%%\newcommand{\eqref}[1]{(\ref{#1})}&#10;\renewcommand{\r}{\right}&#10;\renewcommand{\l}{\left}&#10;\newcommand{\lbr}{\left \{ }&#10;\newcommand{\rbr}{\right \} }&#10;\newcommand{\Lbr}{\left [}&#10;\newcommand{\Rbr}{\right ]}&#10;\newcommand{\lp}{\left (}&#10;\newcommand{\rp}{\right )}&#10;%\newcommand{\mylabel}[1]{\label{#1}  \mbox{~~ \tiny \bf [ #1 ] } }&#10;\newcommand{\mylabel}{\label}&#10;&#10;%% sets&#10;\newcommand{\X}{{\cal X}}&#10;\newcommand{\Y}{{\cal Y}}&#10;\newcommand{\C}{{\cal C}}&#10;\newcommand{\D}{{\cal D}}&#10;\renewcommand{\S}{{\cal S}}&#10;\newcommand{\T}{{\cal T}}&#10;\newcommand{\R}{{\cal R}}&#10;\renewcommand{\H}{{\cal H}}&#10;\newcommand{\V}{{\cal V}}&#10;\renewcommand{\P}{{\cal P}}&#10;&#10;%% variables&#10;\newcommand{\eps}{\epsilon}&#10;\newcommand{\real}{{\mathcal {R}}}&#10;\newcommand{\complex}{{\mathcal {C}}}&#10;&#10;%% scalars&#10;\newcommand{\tw}{\tilde{w}}&#10;\newcommand{\tx}{\tilde{x}}&#10;\newcommand{\ty}{\tilde{y}}&#10;\newcommand{\ha}{h^a}&#10;\newcommand{\dftd}{\tilde{d}}&#10;\newcommand{\dftw}{\tilde{w}}&#10;\newcommand{\dfty}{\tilde{y}}&#10;\newcommand{\dfth}{\tilde{h}}&#10;\newcommand{\Lagrange}{{\mathcal L}}&#10;\newcommand{\Ntones}{N_c}&#10;\newcommand{\hk}{h^{(k)}}&#10;%%\renewcommand{\ell}{l}&#10;&#10;%% vectors&#10;\newcommand{\vR}{{\bf R}}&#10;\newcommand{\vmu}{\mbox{\boldmath$\mu$}}&#10;\renewcommand{\v}[1]{{\bf #1}}&#10;\newcommand{\xmmse}{\hat{\vx}_{{\rm mmse}}}&#10;\newcommand{\va}{{\bf a}}&#10;\newcommand{\vb}{{\bf b}}&#10;\newcommand{\vw}{{\bf w}}&#10;\newcommand{\vwul}{{{\bf w}_{\rm ul}}}&#10;\newcommand{\wul}{{{w}_{\rm ul}}}&#10;\newcommand{\vwdl}{{{\bf w}_{\rm dl}}}&#10;\newcommand{\wdl}{{{w}_{\rm dl}}}&#10;\newcommand{\vs}{{\bf s}}&#10;\newcommand{\vy}{{\bf y}}&#10;\newcommand{\vyul}{{{\bf y}_{\rm ul}}}&#10;\newcommand{\yul}{{{y}_{\rm ul}}}&#10;\newcommand{\pul}{{{P}_{\rm ul}}}&#10;\newcommand{\vydl}{{{\bf y}_{\rm dl}}}&#10;\newcommand{\ydl}{{{y}_{\rm dl}}}&#10;\newcommand{\pdl}{{{P}_{\rm dl}}}&#10;\newcommand{\vz}{{\bf z}}&#10;\newcommand{\vr}{{\bf r}}&#10;\newcommand{\vc}{{\bf c}}&#10;\newcommand{\vh}{{\bf h}}&#10;%\newcommand{\vg}{{\bf g}}&#10;\newcommand{\vx}{{\bf x}}&#10;\newcommand{\vxul}{{\bf x}_{\rm ul}}&#10;\newcommand{\xul}{{x}_{\rm ul}}&#10;\newcommand{\vxdl}{{\bf x}_{\rm dl}}&#10;\newcommand{\xdl}{{x}_{\rm dl}}&#10;\newcommand{\vd}{{\bf d}}&#10;\newcommand{\vv}{{\bf v}}&#10;\newcommand{\vt}{{\bf t}}&#10;\newcommand{\vu}{{\bf u}}&#10;\newcommand{\vP}{{\bf P}}&#10;\newcommand{\vq}{{\bf q}}&#10;\newcommand{\vp}{{\bf p}}&#10;\newcommand{\vg}{{\bf g}}&#10;\newcommand{\vxN}{{\bf x}^{\bf N}}&#10;\newcommand{\vyN}{{\bf y}^{\bf N}}&#10;\newcommand{\tvw}{{\bf \tilde{w}}}&#10;\newcommand{\tvx}{{\bf \tilde{x}}}&#10;\newcommand{\tvy}{{\bf \tilde{y}}}&#10;\newcommand{\tty}{y'}&#10;\newcommand{\vxa}{{\bf x}^{\bf a}}&#10;\newcommand{\vya}{{\bf y}^{\bf a}}&#10;\newcommand{\vwa}{{\bf w}^{\bf a}}&#10;\newcommand{\var}{{\bf e}_{\bf r}}&#10;\newcommand{\vat}{{\bf e}_{\bf t}}&#10;\newcommand{\vD}{{\bf D}}&#10;\newcommand{\vY}{{\bf Y}}&#10;\newcommand{\vW}{{\bf W}}&#10;\newcommand{\vdftd}{\v{\tilde{d}}}&#10;\newcommand{\vdftw}{\v{\tilde{w}}}&#10;\newcommand{\vdfty}{\v{\tilde{y}}}&#10;&#10;\newcommand{\vdfth}{\v{\tilde{h}}}&#10;\newcommand{\dftmH}{\v{\tilde{H}}}&#10;\newcommand{\vdftx}{\v{\tilde{x}}}&#10;&#10;\newcommand{\vdfta}{\v{\tilde{a}}}&#10;&#10;\newcommand{\vxA}{{\bf x}^{\bf A}}&#10;\newcommand{\vxB}{{\bf x}^{\bf B}}&#10;\newcommand{\vxAl}{{\bf x}^{\bf A}_{\bf \ell}}&#10;\newcommand{\vxBl}{{\bf x}^{\bf B}_{\bf \ell}}&#10;\newcommand{\rl}{r^{(\ell)}}&#10;\newcommand{\wl}{w^{(\ell)}}&#10;&#10;&#10;&#10;&#10;%% matrices&#10;\newcommand{\mQ}{{\bf Q}}&#10;\newcommand{\mU}{{\bf U}}&#10;\newcommand{\mV}{{\bf V}}&#10;\newcommand{\mPsi}{{\bf \Psi}}&#10;\newcommand{\mUt}{{\bf U}_t}&#10;\newcommand{\mUr}{{\bf U}_r}&#10;\newcommand{\mX}{{\bf X}}&#10;\newcommand{\mLambda}{\mathbf{\Lambda}}&#10;\newcommand{\mF}{{\bf F}}&#10;\newcommand{\mK}{{\bf K}}&#10;\newcommand{\mG}{{\bf G}}&#10;\newcommand{\mA}{{\bf A}}&#10;\newcommand{\mB}{{\bf B}}&#10;\newcommand{\mC}{{\bf C}}&#10;\newcommand{\mD}{{\bf D}}&#10;\newcommand{\mR}{{\bf R}}&#10;\newcommand{\mH}{{\bf H}}&#10;\newcommand{\mHa}{{\bf H^a}}&#10;\newcommand{\mI}{{\bf I}}&#10;\newcommand{\mk}{{\bf K}}&#10;\newcommand{\mv}{{\bf V}}&#10;\newcommand{\mO}{{\bf O}} %% orthogonal &#10;\newcommand{\mJ}{{\bf J}} %% pseudo covariance&#10;&#10;%%\newcommand{\dftmH}{\tilde{\mH}}&#10;&#10;&#10;&#10;&#10;%% parameters&#10;&#10;\newcommand{\awgn}{C_{{\rm awgn}}}&#10;\newcommand{\cawgn}{C_{{\rm awgn}}}&#10;\newcommand{\tc}{T_c}&#10;\newcommand{\td}{T_d}&#10;\newcommand{\wc}{W_c}&#10;\newcommand{\BW}{W}&#10;\newcommand{\SNR} {{\sf SNR}}&#10;\newcommand{\snrest} {{\sf SNR_{est}}}&#10;\newcommand{\SINR} {{\sf SINR}}&#10;\newcommand{\SINRul} {{\sf SINR}^{{\sf ul}}}&#10;\newcommand{\eb}{{\cal E}_b}&#10;\newcommand{\es}{{\cal E}_s}&#10;\newcommand{\echip}{{\cal E}^c}&#10;\newcommand{\e}{{\cal E}}&#10;\newcommand{\Lc}{L_{\rm crit}}&#10;\newcommand{\pout}{p_{\rm out}}&#10;\newcommand{\poutul}{p_{\rm out}^{\rm ul}}&#10;\newcommand{\poutulmimo}{p_{\rm out}^{\rm ul-mimo}}&#10;\newcommand{\ccsir}{C_{\rm csir}}&#10;\newcommand{\nmin}{n_{{\rm min}}}&#10;\newcommand{\m}{\nmin}&#10;\newcommand{\bp}{P}&#10;\newcommand{\csym}{C_{{\rm sym}}}&#10;\newcommand{\csymeps}{C^{{\rm sym}}_{\epsilon}}&#10;\newcommand{\csum}{C_{{\rm sum}}}&#10;\newcommand{\bP}{\bar{P}}&#10;%\newcommand{\bP}{P}&#10;%% block length &#10;\newcommand{\block}{N}&#10;&#10;%% math notation&#10;&#10;\newcommand{\sinc}{{\rm sinc}}&#10;\newcommand{\CN}{\mathcal{CN}}&#10;\newcommand{\N}{\mathcal{N}}&#10;\newcommand{\indistrib}{\stackrel{\mathcal{D}}{\rightarrow}} &#10;% in distribution&#10;\newcommand{\inprob}{\stackrel{\mathcal{P}}{\rightarrow}}   &#10;% in prob.&#10;%%\newcommand{\var}[1]{\mbox{Var} \left[ #1 \right]}&#10;\newcommand{\E}{\mathcal{E}}&#10;\newcommand{\prob}[1]{\mathcal{P} \left\{ #1 \right\}}&#10;\newcommand{\probh}[1]{\Bbb{P}_{{\bf H}} \left\{ #1 \right\}}&#10;\newcommand{\diag}[1]{\mbox{diag} \left\{ #1 \right\}}&#10;\newcommand{\gl}{\begin{array}{l} \quad {\scriptstyle \vx_A}&#10;    \\ \geq \\ &lt; \\ \quad {\scriptstyle \vx_B} \end{array}}&#10;\newcommand{\df}{:=}&#10;\newcommand{\tr}{{\rm Tr}}&#10;&#10;\newcommand{\Prob}{{\Bbb P}}&#10;\renewcommand{\dim}[1]{{\rm dim} #1}&#10;&#10;%%\DeclareMathOperator{\real}{{\mathfrak{Re}}}&#10;%%\DeclareMathOperator{\tr}{tr}&#10;\def\jbar{\bar\jmath}&#10;&#10;\newcommand{\sn}{\frac{\E_b}{N_0}}&#10;\newcommand{\hg}{\hat{G}}&#10;\renewcommand{\sp}{\frac{\E_p}{N_0}}&#10;\newcommand{\tLc}{\tL_{{\rm crit}}}&#10;&#10;%% miscellaneous&#10;&#10;\renewcommand{\th}{^{{\rm th}}}&#10;\newcommand{\st}{^{{\rm st}}}&#10;\newcommand{\dblast}{D-BLAST }&#10;\newcommand{\vblast}{V-BLAST }&#10;\newcommand{\ie}{i.e., }&#10;\newcommand{\vol}{{\rm Vol}}&#10;&#10;\begin{document}&#10;$$ \mH = \mU \mLambda \mv^*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09"/>
  <p:tag name="PICTUREFILESIZE" val="6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H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6.75"/>
  <p:tag name="PICTUREFILESIZE" val="1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n_r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60"/>
  <p:tag name="BOXHEIGHT" val="464"/>
  <p:tag name="BOXFONT" val="10"/>
  <p:tag name="BOXWRAP" val="False"/>
  <p:tag name="WORKAROUNDTRANSPARENCYBUG" val="False"/>
  <p:tag name="ALLOWFONTSUBSTITUTION" val="False"/>
  <p:tag name="BITMAPFORMAT" val="pngmono"/>
  <p:tag name="ORIGWIDTH" val="19.875"/>
  <p:tag name="PICTUREFILESIZE" val="347"/>
</p:tagLst>
</file>

<file path=ppt/theme/theme1.xml><?xml version="1.0" encoding="utf-8"?>
<a:theme xmlns:a="http://schemas.openxmlformats.org/drawingml/2006/main" name="WMCT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20680</TotalTime>
  <Words>999</Words>
  <Application>Microsoft Office PowerPoint</Application>
  <PresentationFormat>自定义</PresentationFormat>
  <Paragraphs>176</Paragraphs>
  <Slides>41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intirr</vt:lpstr>
      <vt:lpstr>黑体</vt:lpstr>
      <vt:lpstr>宋体</vt:lpstr>
      <vt:lpstr>Arial</vt:lpstr>
      <vt:lpstr>Calibri</vt:lpstr>
      <vt:lpstr>Symbol</vt:lpstr>
      <vt:lpstr>Times New Roman</vt:lpstr>
      <vt:lpstr>Wingdings</vt:lpstr>
      <vt:lpstr>WMCTBlue</vt:lpstr>
      <vt:lpstr>Equation</vt:lpstr>
      <vt:lpstr>Lecture 3 MIMO&amp;OFDM</vt:lpstr>
      <vt:lpstr> Part 1: MIMO</vt:lpstr>
      <vt:lpstr>Capacity of SISO AWGN Channel</vt:lpstr>
      <vt:lpstr>Multiple-Antenna System</vt:lpstr>
      <vt:lpstr>MIMO Channel </vt:lpstr>
      <vt:lpstr>MIMO Channel </vt:lpstr>
      <vt:lpstr>MIMO Capacity via SVD  </vt:lpstr>
      <vt:lpstr>Singular Value Decomposition: SVD</vt:lpstr>
      <vt:lpstr>Spatial Parallel Channel </vt:lpstr>
      <vt:lpstr>MIMO Capacity by waterfilling </vt:lpstr>
      <vt:lpstr>The SVD architecture for MIMO communication</vt:lpstr>
      <vt:lpstr>Rank and Condition Number (1) </vt:lpstr>
      <vt:lpstr>PowerPoint 演示文稿</vt:lpstr>
      <vt:lpstr>Rank and Condition Number (2) </vt:lpstr>
      <vt:lpstr>Rank and Condition Number (3) </vt:lpstr>
      <vt:lpstr>PowerPoint 演示文稿</vt:lpstr>
      <vt:lpstr>The V-BLAST architecture </vt:lpstr>
      <vt:lpstr>Capacity with precoding</vt:lpstr>
      <vt:lpstr>Precoding</vt:lpstr>
      <vt:lpstr>Capacity with non-AWGN</vt:lpstr>
      <vt:lpstr>Fast fading MIMO channel with Receiver CSI Only</vt:lpstr>
      <vt:lpstr>i.i.d. Rayleigh fading model</vt:lpstr>
      <vt:lpstr>High SNR regime</vt:lpstr>
      <vt:lpstr>Fast Fading Capacity for I.I.D. Rayleigh Fading  </vt:lpstr>
      <vt:lpstr>Fast Fading Capacity for I.I.D. Rayleigh Fading  </vt:lpstr>
      <vt:lpstr>Low SNR regime</vt:lpstr>
      <vt:lpstr>Fast Fading Capacity: Low SNR </vt:lpstr>
      <vt:lpstr>Fast fading MIMO channel with full CSI </vt:lpstr>
      <vt:lpstr>Linear Receiver </vt:lpstr>
      <vt:lpstr> Part 2: OFDM</vt:lpstr>
      <vt:lpstr>Frequency-Selective Channel</vt:lpstr>
      <vt:lpstr>Cyclic Prefix (CP)</vt:lpstr>
      <vt:lpstr>Cyclic Prefix (CP)</vt:lpstr>
      <vt:lpstr>Removing Cyclic Prefix</vt:lpstr>
      <vt:lpstr>Cyclic Convolution</vt:lpstr>
      <vt:lpstr>Discrete Fourier transform (DFT)</vt:lpstr>
      <vt:lpstr>Connection between the frequency-selective channel and the MIMO channel (1)</vt:lpstr>
      <vt:lpstr>Connection between the frequency-selective channel and the MIMO channel (2)</vt:lpstr>
      <vt:lpstr>Connection between the frequency-selective channel and the MIMO channel (3)</vt:lpstr>
      <vt:lpstr>The OFDM transmission and reception schemes</vt:lpstr>
      <vt:lpstr>Homework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Anming</dc:creator>
  <cp:lastModifiedBy>sysu</cp:lastModifiedBy>
  <cp:revision>1607</cp:revision>
  <dcterms:created xsi:type="dcterms:W3CDTF">2013-05-22T07:32:22Z</dcterms:created>
  <dcterms:modified xsi:type="dcterms:W3CDTF">2019-05-05T01:42:08Z</dcterms:modified>
</cp:coreProperties>
</file>