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77"/>
  </p:notesMasterIdLst>
  <p:handoutMasterIdLst>
    <p:handoutMasterId r:id="rId78"/>
  </p:handoutMasterIdLst>
  <p:sldIdLst>
    <p:sldId id="256" r:id="rId2"/>
    <p:sldId id="542" r:id="rId3"/>
    <p:sldId id="594" r:id="rId4"/>
    <p:sldId id="518" r:id="rId5"/>
    <p:sldId id="521" r:id="rId6"/>
    <p:sldId id="522" r:id="rId7"/>
    <p:sldId id="523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9" r:id="rId17"/>
    <p:sldId id="540" r:id="rId18"/>
    <p:sldId id="533" r:id="rId19"/>
    <p:sldId id="535" r:id="rId20"/>
    <p:sldId id="534" r:id="rId21"/>
    <p:sldId id="536" r:id="rId22"/>
    <p:sldId id="537" r:id="rId23"/>
    <p:sldId id="538" r:id="rId24"/>
    <p:sldId id="595" r:id="rId25"/>
    <p:sldId id="541" r:id="rId26"/>
    <p:sldId id="543" r:id="rId27"/>
    <p:sldId id="544" r:id="rId28"/>
    <p:sldId id="545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9" r:id="rId50"/>
    <p:sldId id="571" r:id="rId51"/>
    <p:sldId id="572" r:id="rId52"/>
    <p:sldId id="568" r:id="rId53"/>
    <p:sldId id="570" r:id="rId54"/>
    <p:sldId id="596" r:id="rId55"/>
    <p:sldId id="573" r:id="rId56"/>
    <p:sldId id="574" r:id="rId57"/>
    <p:sldId id="576" r:id="rId58"/>
    <p:sldId id="577" r:id="rId59"/>
    <p:sldId id="578" r:id="rId60"/>
    <p:sldId id="579" r:id="rId61"/>
    <p:sldId id="580" r:id="rId62"/>
    <p:sldId id="581" r:id="rId63"/>
    <p:sldId id="582" r:id="rId64"/>
    <p:sldId id="583" r:id="rId65"/>
    <p:sldId id="584" r:id="rId66"/>
    <p:sldId id="585" r:id="rId67"/>
    <p:sldId id="586" r:id="rId68"/>
    <p:sldId id="587" r:id="rId69"/>
    <p:sldId id="588" r:id="rId70"/>
    <p:sldId id="589" r:id="rId71"/>
    <p:sldId id="590" r:id="rId72"/>
    <p:sldId id="591" r:id="rId73"/>
    <p:sldId id="592" r:id="rId74"/>
    <p:sldId id="593" r:id="rId75"/>
    <p:sldId id="520" r:id="rId76"/>
  </p:sldIdLst>
  <p:sldSz cx="10082213" cy="7561263"/>
  <p:notesSz cx="6858000" cy="9144000"/>
  <p:defaultTextStyle>
    <a:defPPr>
      <a:defRPr lang="zh-CN"/>
    </a:defPPr>
    <a:lvl1pPr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1pPr>
    <a:lvl2pPr marL="520700" indent="-63500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2pPr>
    <a:lvl3pPr marL="1042988" indent="-128588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3pPr>
    <a:lvl4pPr marL="1563688" indent="-192088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4pPr>
    <a:lvl5pPr marL="2085975" indent="-257175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6600"/>
    <a:srgbClr val="CDCDDE"/>
    <a:srgbClr val="E7EEF5"/>
    <a:srgbClr val="FF9933"/>
    <a:srgbClr val="009A00"/>
    <a:srgbClr val="00009A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6657" autoAdjust="0"/>
  </p:normalViewPr>
  <p:slideViewPr>
    <p:cSldViewPr>
      <p:cViewPr varScale="1">
        <p:scale>
          <a:sx n="73" d="100"/>
          <a:sy n="73" d="100"/>
        </p:scale>
        <p:origin x="1458" y="78"/>
      </p:cViewPr>
      <p:guideLst>
        <p:guide orient="horz" pos="2382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11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fld id="{A7A1C712-3E2B-48BA-8D21-34F4E7ABFBA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fld id="{BA3E1EE0-4E46-415D-A726-242459F2B8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aseline="0" dirty="0" smtClean="0"/>
              <a:t>4G</a:t>
            </a:r>
            <a:r>
              <a:rPr lang="zh-CN" altLang="en-US" sz="2000" baseline="0" dirty="0" smtClean="0"/>
              <a:t>，速度，换卡，实名制，新闻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60659-5783-4D5B-B9E3-E53A225DEC6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2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7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follows that the real part of h[m] is the sum of many small independent real random variables, and so by the Central Limit Theorem, it can reasonably be modeled as a zero-mean Gaussian random variable.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2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2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4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2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0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66" y="2348894"/>
            <a:ext cx="8569881" cy="1620771"/>
          </a:xfrm>
          <a:prstGeom prst="rect">
            <a:avLst/>
          </a:prstGeom>
        </p:spPr>
        <p:txBody>
          <a:bodyPr lIns="104306" tIns="52153" rIns="104306" bIns="52153"/>
          <a:lstStyle>
            <a:lvl1pPr algn="ctr">
              <a:defRPr sz="4337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332" y="4284717"/>
            <a:ext cx="7057549" cy="1932323"/>
          </a:xfrm>
        </p:spPr>
        <p:txBody>
          <a:bodyPr/>
          <a:lstStyle>
            <a:lvl1pPr marL="0" indent="0" algn="ctr">
              <a:buNone/>
              <a:defRPr/>
            </a:lvl1pPr>
            <a:lvl2pPr marL="491697" indent="0" algn="ctr">
              <a:buNone/>
              <a:defRPr/>
            </a:lvl2pPr>
            <a:lvl3pPr marL="983393" indent="0" algn="ctr">
              <a:buNone/>
              <a:defRPr/>
            </a:lvl3pPr>
            <a:lvl4pPr marL="1475090" indent="0" algn="ctr">
              <a:buNone/>
              <a:defRPr/>
            </a:lvl4pPr>
            <a:lvl5pPr marL="1966786" indent="0" algn="ctr">
              <a:buNone/>
              <a:defRPr/>
            </a:lvl5pPr>
            <a:lvl6pPr marL="2458483" indent="0" algn="ctr">
              <a:buNone/>
              <a:defRPr/>
            </a:lvl6pPr>
            <a:lvl7pPr marL="2950180" indent="0" algn="ctr">
              <a:buNone/>
              <a:defRPr/>
            </a:lvl7pPr>
            <a:lvl8pPr marL="3441876" indent="0" algn="ctr">
              <a:buNone/>
              <a:defRPr/>
            </a:lvl8pPr>
            <a:lvl9pPr marL="393357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0E8FC-2E53-4F01-AAE3-B57A220CA91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24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ba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" y="120651"/>
            <a:ext cx="5984069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678429" cy="669517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394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defRPr sz="2640" b="1">
                <a:latin typeface="黑体" pitchFamily="49" charset="-122"/>
                <a:ea typeface="黑体" pitchFamily="49" charset="-122"/>
              </a:defRPr>
            </a:lvl1pPr>
            <a:lvl2pPr>
              <a:spcAft>
                <a:spcPts val="566"/>
              </a:spcAft>
              <a:defRPr sz="1886"/>
            </a:lvl2pPr>
            <a:lvl3pPr>
              <a:spcAft>
                <a:spcPts val="566"/>
              </a:spcAft>
              <a:defRPr sz="1697"/>
            </a:lvl3pPr>
            <a:lvl4pPr>
              <a:spcAft>
                <a:spcPts val="566"/>
              </a:spcAft>
              <a:defRPr sz="1697"/>
            </a:lvl4pPr>
            <a:lvl5pPr>
              <a:spcAft>
                <a:spcPts val="566"/>
              </a:spcAft>
              <a:defRPr sz="1697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7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5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411" y="1398588"/>
            <a:ext cx="9073393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058" y="6884988"/>
            <a:ext cx="3194098" cy="5254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ctr" defTabSz="983393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508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888" y="6884988"/>
            <a:ext cx="2352916" cy="5254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508">
                <a:latin typeface="Arial" charset="0"/>
                <a:ea typeface="宋体" pitchFamily="2" charset="-122"/>
                <a:sym typeface="Arial" charset="0"/>
              </a:defRPr>
            </a:lvl1pPr>
          </a:lstStyle>
          <a:p>
            <a:pPr>
              <a:defRPr/>
            </a:pPr>
            <a:fld id="{5B79FF9F-0BA2-4C0A-BA34-627B9DA11D3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/59</a:t>
            </a:r>
            <a:endParaRPr lang="zh-CN" altLang="en-US" dirty="0"/>
          </a:p>
        </p:txBody>
      </p:sp>
      <p:sp>
        <p:nvSpPr>
          <p:cNvPr id="2" name="Line 52"/>
          <p:cNvSpPr>
            <a:spLocks noChangeShapeType="1"/>
          </p:cNvSpPr>
          <p:nvPr/>
        </p:nvSpPr>
        <p:spPr bwMode="auto">
          <a:xfrm>
            <a:off x="416101" y="1160464"/>
            <a:ext cx="9160205" cy="1587"/>
          </a:xfrm>
          <a:prstGeom prst="line">
            <a:avLst/>
          </a:prstGeom>
          <a:noFill/>
          <a:ln w="57150" cmpd="thinThick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8344" tIns="49172" rIns="98344" bIns="49172" anchor="ctr"/>
          <a:lstStyle/>
          <a:p>
            <a:endParaRPr lang="zh-CN" altLang="en-US" sz="188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9169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8339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47509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96678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68187" indent="-368187" algn="l" defTabSz="0" rtl="0" eaLnBrk="0" fontAlgn="base" hangingPunct="0">
        <a:spcBef>
          <a:spcPct val="20000"/>
        </a:spcBef>
        <a:spcAft>
          <a:spcPct val="0"/>
        </a:spcAft>
        <a:buClr>
          <a:srgbClr val="00009A"/>
        </a:buClr>
        <a:buFont typeface="Wingdings" pitchFamily="2" charset="2"/>
        <a:buChar char="Ø"/>
        <a:defRPr sz="3488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97739" indent="-306823" algn="l" defTabSz="0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Arial" pitchFamily="34" charset="0"/>
        <a:buChar char="−"/>
        <a:defRPr sz="3017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228787" indent="-245458" algn="l" defTabSz="0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u"/>
        <a:defRPr sz="2546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719703" indent="-245458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212115" indent="-245458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704331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3196028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687724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4179421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91697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8339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47509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1966786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5848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5018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441876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93357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9.xml"/><Relationship Id="rId10" Type="http://schemas.openxmlformats.org/officeDocument/2006/relationships/image" Target="../media/image19.png"/><Relationship Id="rId4" Type="http://schemas.openxmlformats.org/officeDocument/2006/relationships/tags" Target="../tags/tag8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9.xml"/><Relationship Id="rId10" Type="http://schemas.openxmlformats.org/officeDocument/2006/relationships/image" Target="../media/image35.png"/><Relationship Id="rId4" Type="http://schemas.openxmlformats.org/officeDocument/2006/relationships/tags" Target="../tags/tag18.xml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2.xml"/><Relationship Id="rId7" Type="http://schemas.openxmlformats.org/officeDocument/2006/relationships/image" Target="../media/image3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23.xml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9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34.xml"/><Relationship Id="rId7" Type="http://schemas.openxmlformats.org/officeDocument/2006/relationships/image" Target="../media/image10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0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10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tags" Target="../tags/tag38.xml"/><Relationship Id="rId7" Type="http://schemas.openxmlformats.org/officeDocument/2006/relationships/image" Target="../media/image11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9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22.png"/><Relationship Id="rId5" Type="http://schemas.openxmlformats.org/officeDocument/2006/relationships/tags" Target="../tags/tag44.xml"/><Relationship Id="rId10" Type="http://schemas.openxmlformats.org/officeDocument/2006/relationships/image" Target="../media/image121.png"/><Relationship Id="rId4" Type="http://schemas.openxmlformats.org/officeDocument/2006/relationships/tags" Target="../tags/tag43.xml"/><Relationship Id="rId9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122.png"/><Relationship Id="rId5" Type="http://schemas.openxmlformats.org/officeDocument/2006/relationships/tags" Target="../tags/tag50.xml"/><Relationship Id="rId10" Type="http://schemas.openxmlformats.org/officeDocument/2006/relationships/image" Target="../media/image121.png"/><Relationship Id="rId4" Type="http://schemas.openxmlformats.org/officeDocument/2006/relationships/tags" Target="../tags/tag49.xml"/><Relationship Id="rId9" Type="http://schemas.openxmlformats.org/officeDocument/2006/relationships/image" Target="../media/image12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jpeg"/><Relationship Id="rId3" Type="http://schemas.openxmlformats.org/officeDocument/2006/relationships/tags" Target="../tags/tag54.xml"/><Relationship Id="rId7" Type="http://schemas.openxmlformats.org/officeDocument/2006/relationships/image" Target="../media/image127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31.jpe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59.xml"/><Relationship Id="rId7" Type="http://schemas.openxmlformats.org/officeDocument/2006/relationships/image" Target="../media/image13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36.png"/><Relationship Id="rId5" Type="http://schemas.openxmlformats.org/officeDocument/2006/relationships/image" Target="../media/image135.jpeg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62.xml"/><Relationship Id="rId7" Type="http://schemas.openxmlformats.org/officeDocument/2006/relationships/image" Target="../media/image137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jpeg"/><Relationship Id="rId10" Type="http://schemas.openxmlformats.org/officeDocument/2006/relationships/image" Target="../media/image14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65.xml"/><Relationship Id="rId7" Type="http://schemas.openxmlformats.org/officeDocument/2006/relationships/image" Target="../media/image142.jpeg"/><Relationship Id="rId12" Type="http://schemas.openxmlformats.org/officeDocument/2006/relationships/image" Target="../media/image14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4.png"/><Relationship Id="rId5" Type="http://schemas.openxmlformats.org/officeDocument/2006/relationships/tags" Target="../tags/tag67.xml"/><Relationship Id="rId10" Type="http://schemas.openxmlformats.org/officeDocument/2006/relationships/image" Target="../media/image143.png"/><Relationship Id="rId4" Type="http://schemas.openxmlformats.org/officeDocument/2006/relationships/tags" Target="../tags/tag66.xml"/><Relationship Id="rId9" Type="http://schemas.openxmlformats.org/officeDocument/2006/relationships/image" Target="../media/image13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tags" Target="../tags/tag70.xml"/><Relationship Id="rId7" Type="http://schemas.openxmlformats.org/officeDocument/2006/relationships/image" Target="../media/image148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36.png"/><Relationship Id="rId5" Type="http://schemas.openxmlformats.org/officeDocument/2006/relationships/image" Target="../media/image142.jpeg"/><Relationship Id="rId4" Type="http://schemas.openxmlformats.org/officeDocument/2006/relationships/notesSlide" Target="../notesSlides/notes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ctrTitle"/>
          </p:nvPr>
        </p:nvSpPr>
        <p:spPr bwMode="auto">
          <a:xfrm>
            <a:off x="220750" y="2151215"/>
            <a:ext cx="9776497" cy="15281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509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0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zh-CN" altLang="en-US" sz="33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11733" y="3848524"/>
            <a:ext cx="7058746" cy="1821563"/>
          </a:xfrm>
        </p:spPr>
        <p:txBody>
          <a:bodyPr/>
          <a:lstStyle/>
          <a:p>
            <a:pPr eaLnBrk="1" hangingPunct="1"/>
            <a:r>
              <a:rPr lang="en-US" altLang="zh-CN" sz="1886" dirty="0"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4602" y="6300911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66FF"/>
                </a:solidFill>
              </a:rPr>
              <a:t>Refer </a:t>
            </a:r>
            <a:r>
              <a:rPr lang="en-US" altLang="zh-CN" dirty="0">
                <a:solidFill>
                  <a:srgbClr val="0066FF"/>
                </a:solidFill>
              </a:rPr>
              <a:t>to &lt;&lt;Fundamentals of </a:t>
            </a:r>
            <a:r>
              <a:rPr lang="en-US" altLang="zh-CN" dirty="0" smtClean="0">
                <a:solidFill>
                  <a:srgbClr val="0066FF"/>
                </a:solidFill>
              </a:rPr>
              <a:t> Wireless </a:t>
            </a:r>
            <a:r>
              <a:rPr lang="en-US" altLang="zh-CN" dirty="0">
                <a:solidFill>
                  <a:srgbClr val="0066FF"/>
                </a:solidFill>
              </a:rPr>
              <a:t>Communication</a:t>
            </a:r>
            <a:r>
              <a:rPr lang="en-US" altLang="zh-CN" dirty="0" smtClean="0">
                <a:solidFill>
                  <a:srgbClr val="0066FF"/>
                </a:solidFill>
              </a:rPr>
              <a:t>&gt;&gt; Chapter 2&amp;5&amp;3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Shadowing </a:t>
            </a:r>
            <a:r>
              <a:rPr lang="en-US" altLang="zh-CN" dirty="0" smtClean="0"/>
              <a:t>Effect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FF"/>
                </a:solidFill>
                <a:latin typeface="+mn-lt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log-normal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random variable </a:t>
            </a:r>
            <a:r>
              <a:rPr lang="en-US" altLang="zh-CN" dirty="0" smtClean="0">
                <a:solidFill>
                  <a:srgbClr val="0066FF"/>
                </a:solidFill>
                <a:latin typeface="+mn-lt"/>
              </a:rPr>
              <a:t>with probability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density function (PDF</a:t>
            </a:r>
            <a:r>
              <a:rPr lang="en-US" altLang="zh-CN" dirty="0" smtClean="0">
                <a:solidFill>
                  <a:srgbClr val="0066FF"/>
                </a:solidFill>
                <a:latin typeface="+mn-lt"/>
              </a:rPr>
              <a:t>)</a:t>
            </a:r>
          </a:p>
          <a:p>
            <a:endParaRPr lang="en-US" altLang="zh-CN" dirty="0">
              <a:solidFill>
                <a:srgbClr val="0066FF"/>
              </a:solidFill>
              <a:latin typeface="+mn-lt"/>
            </a:endParaRPr>
          </a:p>
          <a:p>
            <a:endParaRPr lang="en-US" altLang="zh-CN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dirty="0">
              <a:solidFill>
                <a:srgbClr val="0066FF"/>
              </a:solidFill>
              <a:latin typeface="+mn-lt"/>
            </a:endParaRPr>
          </a:p>
          <a:p>
            <a:endParaRPr lang="en-US" altLang="zh-CN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log-normal distributed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shadowing effect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with </a:t>
            </a:r>
            <a:r>
              <a:rPr lang="en-US" altLang="zh-CN" dirty="0" smtClean="0">
                <a:solidFill>
                  <a:srgbClr val="0066FF"/>
                </a:solidFill>
                <a:latin typeface="+mn-lt"/>
              </a:rPr>
              <a:t>the average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path loss</a:t>
            </a:r>
          </a:p>
          <a:p>
            <a:endParaRPr lang="en-US" altLang="zh-CN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2" y="2823891"/>
            <a:ext cx="8533921" cy="1226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434" y="4050576"/>
            <a:ext cx="1809524" cy="3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730" y="5756103"/>
            <a:ext cx="6480720" cy="118229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Illustration of path loss, shadowing effect and multipath fading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868" y="1506063"/>
            <a:ext cx="6590476" cy="51047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Small-scale multipath fading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289223" cy="5319712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Wireless communication typically happens at very high carrier frequency. (</a:t>
            </a:r>
            <a:r>
              <a:rPr lang="en-US" altLang="zh-CN" sz="2400" b="0" dirty="0" err="1">
                <a:solidFill>
                  <a:srgbClr val="0066FF"/>
                </a:solidFill>
                <a:latin typeface="+mn-lt"/>
              </a:rPr>
              <a:t>eg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. fc = 900 MHz or 1.9 GHz for cellular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)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Multipath fading due to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constructive and destructive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interference of the transmitted waves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.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Channel varies when mobile moves a distance of the order of the carrier wavelength. This is about 0.3 m for  900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MHz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cellular. 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Primary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driver behind wireless communication system design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9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Small-scale multipath fading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FF"/>
                </a:solidFill>
              </a:rPr>
              <a:t>How to </a:t>
            </a:r>
            <a:r>
              <a:rPr lang="en-US" altLang="zh-CN" dirty="0">
                <a:solidFill>
                  <a:srgbClr val="0066FF"/>
                </a:solidFill>
              </a:rPr>
              <a:t>describe?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Passband to Baseband Conversion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en-US" altLang="zh-CN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Communication takes place at</a:t>
            </a:r>
          </a:p>
          <a:p>
            <a:r>
              <a:rPr lang="en-US" altLang="zh-CN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Processing takes place at baseband </a:t>
            </a: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kern="0" dirty="0">
              <a:ea typeface="宋体" panose="02010600030101010101" pitchFamily="2" charset="-122"/>
            </a:endParaRPr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12" y="1609340"/>
            <a:ext cx="24860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52" y="2208236"/>
            <a:ext cx="1544638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 descr="fig2-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6690" y="2802041"/>
            <a:ext cx="6705600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Complex Baseband Equivalent Channel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Sampled 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baseband</a:t>
            </a:r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-equivalent channel model:</a:t>
            </a:r>
          </a:p>
          <a:p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where h</a:t>
            </a:r>
            <a:r>
              <a:rPr lang="en-US" altLang="zh-CN" sz="1800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l</a:t>
            </a:r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 is the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l-</a:t>
            </a:r>
            <a:r>
              <a:rPr lang="en-US" altLang="zh-CN" b="0" dirty="0" err="1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th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complex channel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tap (</a:t>
            </a:r>
            <a:r>
              <a:rPr lang="zh-CN" altLang="en-US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抽头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).</a:t>
            </a:r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endParaRPr lang="en-US" altLang="zh-CN" b="0" dirty="0" smtClean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Each path is associated with a 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delay</a:t>
            </a:r>
            <a:r>
              <a:rPr lang="en-US" altLang="zh-CN" b="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 and a 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complex gain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Note: l denotes time slot, and </a:t>
            </a:r>
            <a:r>
              <a:rPr lang="en-US" altLang="zh-CN" b="0" dirty="0" err="1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 denotes path.</a:t>
            </a:r>
          </a:p>
          <a:p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42" y="2268463"/>
            <a:ext cx="39646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74" y="4058444"/>
            <a:ext cx="3816424" cy="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 flipV="1">
            <a:off x="5905202" y="4428703"/>
            <a:ext cx="724302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4897090" y="4644727"/>
            <a:ext cx="352839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50" y="468263"/>
            <a:ext cx="8229600" cy="685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Flat and Frequency-Selective Fading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36650" y="1347738"/>
            <a:ext cx="80772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Fading occurs when there is destructive interference of the </a:t>
            </a:r>
            <a:r>
              <a:rPr lang="en-US" altLang="zh-CN" sz="2400" b="0" kern="0" dirty="0" err="1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multipaths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 that contribute to a tap.</a:t>
            </a: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>
              <a:ea typeface="宋体" panose="02010600030101010101" pitchFamily="2" charset="-122"/>
            </a:endParaRPr>
          </a:p>
        </p:txBody>
      </p:sp>
      <p:pic>
        <p:nvPicPr>
          <p:cNvPr id="1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64" y="2670244"/>
            <a:ext cx="3470317" cy="88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02" y="3928839"/>
            <a:ext cx="3665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02" y="4386039"/>
            <a:ext cx="12430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2" y="5224239"/>
            <a:ext cx="28527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02" y="5910039"/>
            <a:ext cx="27051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400202" y="3852639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Delay spread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257202" y="4309839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Coherence bandwidth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305202" y="5148039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single tap,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flat fading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305202" y="5833839"/>
            <a:ext cx="52821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multiple taps,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frequency selective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9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Flat and Frequency-Selective Fading</a:t>
            </a:r>
            <a:endParaRPr lang="zh-CN" altLang="en-US" dirty="0"/>
          </a:p>
        </p:txBody>
      </p:sp>
      <p:pic>
        <p:nvPicPr>
          <p:cNvPr id="5" name="Picture 10" descr="fig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3" y="1476375"/>
            <a:ext cx="8101873" cy="533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Statistical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6FF"/>
                </a:solidFill>
                <a:latin typeface="+mn-lt"/>
              </a:rPr>
              <a:t>Design and performance analysis based on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statistical ensemble of channels</a:t>
            </a:r>
            <a:r>
              <a:rPr lang="en-US" altLang="zh-CN" sz="2400" dirty="0">
                <a:solidFill>
                  <a:srgbClr val="0066FF"/>
                </a:solidFill>
                <a:latin typeface="+mn-lt"/>
              </a:rPr>
              <a:t> rather than specific physical channel</a:t>
            </a:r>
            <a:r>
              <a:rPr lang="en-US" altLang="zh-CN" sz="2400" dirty="0" smtClean="0">
                <a:solidFill>
                  <a:srgbClr val="0066FF"/>
                </a:solidFill>
                <a:latin typeface="+mn-lt"/>
              </a:rPr>
              <a:t>.</a:t>
            </a:r>
          </a:p>
          <a:p>
            <a:endParaRPr lang="en-US" altLang="zh-CN" sz="240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Rayleigh</a:t>
            </a:r>
            <a:r>
              <a:rPr lang="en-US" altLang="zh-CN" sz="2400" dirty="0">
                <a:solidFill>
                  <a:srgbClr val="0066FF"/>
                </a:solidFill>
                <a:latin typeface="+mn-lt"/>
              </a:rPr>
              <a:t> flat </a:t>
            </a:r>
            <a:r>
              <a:rPr lang="en-US" altLang="zh-CN" sz="2400" dirty="0" smtClean="0">
                <a:solidFill>
                  <a:srgbClr val="0066FF"/>
                </a:solidFill>
                <a:latin typeface="+mn-lt"/>
              </a:rPr>
              <a:t>fading (</a:t>
            </a:r>
            <a:r>
              <a:rPr lang="zh-CN" altLang="en-US" sz="2400" dirty="0" smtClean="0">
                <a:solidFill>
                  <a:srgbClr val="0066FF"/>
                </a:solidFill>
                <a:latin typeface="+mn-lt"/>
              </a:rPr>
              <a:t>瑞利平衰落</a:t>
            </a:r>
            <a:r>
              <a:rPr lang="en-US" altLang="zh-CN" sz="2400" dirty="0" smtClean="0">
                <a:solidFill>
                  <a:srgbClr val="0066FF"/>
                </a:solidFill>
                <a:latin typeface="+mn-lt"/>
              </a:rPr>
              <a:t>) </a:t>
            </a:r>
            <a:r>
              <a:rPr lang="en-US" altLang="zh-CN" sz="2400" dirty="0">
                <a:solidFill>
                  <a:srgbClr val="0066FF"/>
                </a:solidFill>
                <a:latin typeface="+mn-lt"/>
              </a:rPr>
              <a:t>model: many small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scattered paths</a:t>
            </a:r>
          </a:p>
          <a:p>
            <a:endParaRPr lang="en-US" altLang="zh-CN" sz="240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FF"/>
                </a:solidFill>
                <a:latin typeface="+mn-lt"/>
              </a:rPr>
              <a:t>     Complex </a:t>
            </a:r>
            <a:r>
              <a:rPr lang="en-US" altLang="zh-CN" sz="2400" dirty="0">
                <a:solidFill>
                  <a:srgbClr val="0066FF"/>
                </a:solidFill>
                <a:latin typeface="+mn-lt"/>
              </a:rPr>
              <a:t>circular symmetric Gaussian . </a:t>
            </a:r>
          </a:p>
          <a:p>
            <a:endParaRPr lang="zh-CN" altLang="en-US" dirty="0"/>
          </a:p>
        </p:txBody>
      </p:sp>
      <p:pic>
        <p:nvPicPr>
          <p:cNvPr id="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6" y="2844527"/>
            <a:ext cx="3816424" cy="81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892" y="4932759"/>
            <a:ext cx="6524429" cy="74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2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flat fading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</a:t>
            </a:r>
            <a:r>
              <a:rPr lang="en-US" altLang="zh-CN" b="0" i="1" dirty="0" smtClean="0">
                <a:solidFill>
                  <a:srgbClr val="0066FF"/>
                </a:solidFill>
                <a:latin typeface="+mn-lt"/>
              </a:rPr>
              <a:t> magnitude           is a </a:t>
            </a:r>
            <a:r>
              <a:rPr lang="en-US" altLang="zh-CN" b="0" i="1" dirty="0" smtClean="0">
                <a:solidFill>
                  <a:srgbClr val="FF0000"/>
                </a:solidFill>
                <a:latin typeface="+mn-lt"/>
              </a:rPr>
              <a:t>Rayleigh</a:t>
            </a:r>
            <a:r>
              <a:rPr lang="en-US" altLang="zh-CN" b="0" i="1" dirty="0" smtClean="0">
                <a:solidFill>
                  <a:srgbClr val="0066FF"/>
                </a:solidFill>
                <a:latin typeface="+mn-lt"/>
              </a:rPr>
              <a:t>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random variable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with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density</a:t>
            </a:r>
          </a:p>
          <a:p>
            <a:endParaRPr lang="en-US" altLang="zh-CN" b="0" dirty="0">
              <a:solidFill>
                <a:srgbClr val="0066FF"/>
              </a:solidFill>
              <a:latin typeface="+mn-lt"/>
            </a:endParaRPr>
          </a:p>
          <a:p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b="0" i="1" dirty="0">
                <a:solidFill>
                  <a:srgbClr val="0066FF"/>
                </a:solidFill>
                <a:latin typeface="+mn-lt"/>
              </a:rPr>
              <a:t>squared </a:t>
            </a:r>
            <a:r>
              <a:rPr lang="en-US" altLang="zh-CN" b="0" i="1" dirty="0" smtClean="0">
                <a:solidFill>
                  <a:srgbClr val="0066FF"/>
                </a:solidFill>
                <a:latin typeface="+mn-lt"/>
              </a:rPr>
              <a:t>magnitude    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        is exponentially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distributed with density</a:t>
            </a:r>
            <a:endParaRPr lang="zh-CN" altLang="en-US" b="0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14" y="1476375"/>
            <a:ext cx="809524" cy="3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66" y="4206344"/>
            <a:ext cx="923810" cy="4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858" y="2559875"/>
            <a:ext cx="3967632" cy="11677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419" y="5220791"/>
            <a:ext cx="4007293" cy="135519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2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The Wireless </a:t>
            </a:r>
            <a:r>
              <a:rPr lang="en-US" altLang="zh-CN" sz="2800" dirty="0" smtClean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Channel (ch.2)</a:t>
            </a:r>
          </a:p>
          <a:p>
            <a:r>
              <a:rPr lang="en-US" altLang="zh-CN" sz="2800" dirty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Capacity of Wireless </a:t>
            </a:r>
            <a:r>
              <a:rPr lang="en-US" altLang="zh-CN" sz="2800" dirty="0" smtClean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Channels (ch.5)</a:t>
            </a:r>
          </a:p>
          <a:p>
            <a:r>
              <a:rPr lang="en-US" altLang="zh-CN" dirty="0" smtClean="0">
                <a:solidFill>
                  <a:srgbClr val="0066FF"/>
                </a:solidFill>
                <a:latin typeface="+mj-lt"/>
              </a:rPr>
              <a:t>Diversity &amp; Error </a:t>
            </a:r>
            <a:r>
              <a:rPr lang="en-US" altLang="zh-CN" dirty="0">
                <a:solidFill>
                  <a:srgbClr val="0066FF"/>
                </a:solidFill>
                <a:latin typeface="+mj-lt"/>
              </a:rPr>
              <a:t>Probability </a:t>
            </a:r>
            <a:r>
              <a:rPr lang="en-US" altLang="zh-CN" dirty="0" smtClean="0">
                <a:solidFill>
                  <a:srgbClr val="0066FF"/>
                </a:solidFill>
                <a:latin typeface="+mj-lt"/>
              </a:rPr>
              <a:t>(ch.3)</a:t>
            </a:r>
            <a:endParaRPr lang="zh-CN" altLang="en-US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7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Rician</a:t>
            </a:r>
            <a:r>
              <a:rPr lang="en-US" altLang="zh-CN" dirty="0">
                <a:ea typeface="宋体" panose="02010600030101010101" pitchFamily="2" charset="-122"/>
              </a:rPr>
              <a:t>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66FF"/>
                </a:solidFill>
                <a:latin typeface="+mn-lt"/>
              </a:rPr>
              <a:t>Rician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model: 1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line-of-sight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plus scattered paths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The parameter K (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so-called K-factor) is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the ratio of the energy in the specular path to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 energy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in the scattered paths; the larger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K is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, the more deterministic is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 channel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.</a:t>
            </a: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86" y="2268463"/>
            <a:ext cx="8018041" cy="154678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64642" y="506413"/>
            <a:ext cx="8229600" cy="685800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>
              <a:buClrTx/>
              <a:buFontTx/>
              <a:buNone/>
            </a:pPr>
            <a:r>
              <a:rPr lang="en-US" altLang="zh-CN" kern="0" dirty="0" smtClean="0">
                <a:ea typeface="宋体" panose="02010600030101010101" pitchFamily="2" charset="-122"/>
              </a:rPr>
              <a:t>Additive Gaussian Noise</a:t>
            </a:r>
            <a:endParaRPr lang="en-US" altLang="zh-CN" kern="0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12298" cy="52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en-US" altLang="zh-CN" sz="2400" b="0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Complete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 baseband-equivalent channel model:</a:t>
            </a: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Special case</a:t>
            </a:r>
            <a:r>
              <a:rPr lang="en-US" altLang="zh-CN" sz="2400" b="0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: flat fading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:</a:t>
            </a: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endParaRPr lang="en-US" altLang="zh-CN" kern="0" dirty="0" smtClean="0">
              <a:ea typeface="宋体" panose="02010600030101010101" pitchFamily="2" charset="-122"/>
            </a:endParaRPr>
          </a:p>
          <a:p>
            <a:r>
              <a:rPr lang="en-US" altLang="zh-CN" sz="2400" b="0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Will use this throughout the course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.</a:t>
            </a:r>
            <a:endParaRPr lang="en-US" altLang="zh-CN" sz="2400" b="0" kern="0" dirty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54" y="2218407"/>
            <a:ext cx="5710835" cy="157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04767"/>
            <a:ext cx="4707706" cy="3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Additive </a:t>
            </a:r>
            <a:r>
              <a:rPr lang="en-US" altLang="zh-CN" dirty="0" smtClean="0">
                <a:ea typeface="宋体" panose="02010600030101010101" pitchFamily="2" charset="-122"/>
              </a:rPr>
              <a:t>Gaussian White Noise Chanel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AWGN Chanel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66FF"/>
                </a:solidFill>
                <a:latin typeface="+mn-lt"/>
              </a:rPr>
              <a:t>AWGN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Chanel</a:t>
            </a:r>
          </a:p>
          <a:p>
            <a:endParaRPr lang="en-US" altLang="zh-CN" b="0" dirty="0">
              <a:solidFill>
                <a:srgbClr val="0066FF"/>
              </a:solidFill>
              <a:latin typeface="+mn-lt"/>
            </a:endParaRPr>
          </a:p>
          <a:p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h[m] is a constant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,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w[m]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is a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dditive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Gaussian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noise.</a:t>
            </a:r>
            <a:endParaRPr lang="en-US" altLang="zh-CN" b="0" dirty="0">
              <a:solidFill>
                <a:srgbClr val="0066FF"/>
              </a:solidFill>
              <a:latin typeface="+mn-lt"/>
            </a:endParaRPr>
          </a:p>
          <a:p>
            <a:endParaRPr lang="zh-CN" altLang="en-US" b="0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78" y="2484487"/>
            <a:ext cx="599662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3096890" y="2988543"/>
            <a:ext cx="1152128" cy="85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6193234" y="2981586"/>
            <a:ext cx="1152128" cy="85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9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Complete Channel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66FF"/>
                </a:solidFill>
                <a:latin typeface="+mn-lt"/>
              </a:rPr>
              <a:t>Combining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large scale fading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and 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small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scale fading</a:t>
            </a:r>
          </a:p>
          <a:p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endParaRPr lang="zh-CN" altLang="en-US" b="0" dirty="0">
              <a:solidFill>
                <a:srgbClr val="0066FF"/>
              </a:solidFill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22373"/>
              </p:ext>
            </p:extLst>
          </p:nvPr>
        </p:nvGraphicFramePr>
        <p:xfrm>
          <a:off x="2592834" y="2484487"/>
          <a:ext cx="412065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3" imgW="1384200" imgH="507960" progId="Equation.DSMT4">
                  <p:embed/>
                </p:oleObj>
              </mc:Choice>
              <mc:Fallback>
                <p:oleObj name="Equation" r:id="rId3" imgW="1384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834" y="2484487"/>
                        <a:ext cx="4120657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 flipH="1" flipV="1">
            <a:off x="4032994" y="1940901"/>
            <a:ext cx="629830" cy="749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6337250" y="1905760"/>
            <a:ext cx="504056" cy="1010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1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2916534"/>
            <a:ext cx="9073393" cy="1584177"/>
          </a:xfrm>
        </p:spPr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0066FF"/>
                </a:solidFill>
                <a:latin typeface="+mj-lt"/>
              </a:rPr>
              <a:t>Part 2</a:t>
            </a:r>
            <a:r>
              <a:rPr lang="zh-CN" altLang="en-US" sz="4000" dirty="0" smtClean="0">
                <a:solidFill>
                  <a:srgbClr val="0066FF"/>
                </a:solidFill>
                <a:latin typeface="+mj-lt"/>
              </a:rPr>
              <a:t>：</a:t>
            </a:r>
            <a:r>
              <a:rPr lang="en-US" altLang="zh-CN" sz="4000" dirty="0">
                <a:solidFill>
                  <a:srgbClr val="0066FF"/>
                </a:solidFill>
                <a:latin typeface="+mj-lt"/>
              </a:rPr>
              <a:t>Capacity of Wireless Channels</a:t>
            </a:r>
            <a:endParaRPr lang="zh-CN" altLang="en-US" sz="4000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Capacity of Wireless Channels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Information </a:t>
            </a:r>
            <a:r>
              <a:rPr lang="en-US" altLang="zh-CN" sz="280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Theory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Information theory provides a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fundamental limit </a:t>
            </a: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to (coded) performance.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It succinctly identifies the impact 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channel resources</a:t>
            </a: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 on performance  as well as suggests new and cool ways to communicate over the wireless channel.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It provides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basis</a:t>
            </a: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 for the modern development of wireless communication.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4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Capacity of AWGN Channel</a:t>
            </a:r>
            <a:endParaRPr lang="zh-CN" alt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38200" y="1600200"/>
            <a:ext cx="4872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Capacity of AWGN channel</a:t>
            </a:r>
          </a:p>
        </p:txBody>
      </p:sp>
      <p:pic>
        <p:nvPicPr>
          <p:cNvPr id="6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14" y="2716309"/>
            <a:ext cx="6227116" cy="38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38" y="3267989"/>
            <a:ext cx="4833337" cy="3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99672" y="4439150"/>
            <a:ext cx="86781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If average transmit power constraint is     watts and noise </a:t>
            </a:r>
            <a:r>
              <a:rPr lang="en-US" altLang="zh-CN" sz="2800" dirty="0" err="1">
                <a:solidFill>
                  <a:srgbClr val="0066FF"/>
                </a:solidFill>
                <a:ea typeface="宋体" panose="02010600030101010101" pitchFamily="2" charset="-122"/>
              </a:rPr>
              <a:t>psd</a:t>
            </a:r>
            <a:r>
              <a:rPr lang="en-US" altLang="zh-CN" sz="2800" dirty="0">
                <a:solidFill>
                  <a:srgbClr val="0066FF"/>
                </a:solidFill>
                <a:ea typeface="宋体" panose="02010600030101010101" pitchFamily="2" charset="-122"/>
              </a:rPr>
              <a:t> is        watts/Hz,</a:t>
            </a:r>
          </a:p>
        </p:txBody>
      </p:sp>
      <p:pic>
        <p:nvPicPr>
          <p:cNvPr id="9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52" y="5703201"/>
            <a:ext cx="6006878" cy="86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74" y="4585459"/>
            <a:ext cx="238125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30" y="5018536"/>
            <a:ext cx="374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6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Power and Bandwidth Limited Regimes</a:t>
            </a:r>
            <a:endParaRPr lang="zh-CN" altLang="en-US" dirty="0"/>
          </a:p>
        </p:txBody>
      </p:sp>
      <p:pic>
        <p:nvPicPr>
          <p:cNvPr id="5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75" y="1630779"/>
            <a:ext cx="4467100" cy="86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9" y="2700337"/>
            <a:ext cx="2069306" cy="87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94730" y="4212679"/>
            <a:ext cx="80883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Bandwidth limited regime                  capacity logarithmic in power, approximately linear in bandwidth.</a:t>
            </a:r>
          </a:p>
        </p:txBody>
      </p:sp>
      <p:pic>
        <p:nvPicPr>
          <p:cNvPr id="8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14" y="4320065"/>
            <a:ext cx="12541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194730" y="5355679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Power limited regime                  capacity linear in power, insensitive to bandwidth.</a:t>
            </a:r>
          </a:p>
        </p:txBody>
      </p:sp>
      <p:pic>
        <p:nvPicPr>
          <p:cNvPr id="1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58" y="5495723"/>
            <a:ext cx="12541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3951" y="6252868"/>
            <a:ext cx="4447619" cy="10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4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Bandwidth Limited Regimes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Let us first see how the capacity depends on 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received power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. To this end, a key observation is that 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function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   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concave, i.e.,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f’’(x)≤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0 for all x≥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0. 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This means that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increasing 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power ¯P suffers from a law of diminishing marginal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returns (</a:t>
            </a:r>
            <a:r>
              <a:rPr lang="zh-CN" altLang="en-US" sz="2400" b="0" dirty="0" smtClean="0">
                <a:solidFill>
                  <a:srgbClr val="FF0000"/>
                </a:solidFill>
                <a:latin typeface="+mn-lt"/>
              </a:rPr>
              <a:t>边际收益递减</a:t>
            </a:r>
            <a:r>
              <a:rPr lang="zh-CN" altLang="en-US" sz="2400" b="0" dirty="0">
                <a:solidFill>
                  <a:srgbClr val="FF0000"/>
                </a:solidFill>
                <a:latin typeface="+mn-lt"/>
              </a:rPr>
              <a:t>规律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):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higher 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SNR, the smaller the effect on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capacity.</a:t>
            </a:r>
            <a:endParaRPr lang="zh-CN" altLang="en-US" sz="2400" b="0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58" y="2412479"/>
            <a:ext cx="3807582" cy="7920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99" y="1165670"/>
            <a:ext cx="6993447" cy="3778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Bandwidth Limited Regimes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5110698"/>
            <a:ext cx="9361231" cy="1774290"/>
          </a:xfrm>
        </p:spPr>
        <p:txBody>
          <a:bodyPr/>
          <a:lstStyle/>
          <a:p>
            <a:r>
              <a:rPr lang="en-US" altLang="zh-CN" sz="2000" b="0" smtClean="0">
                <a:solidFill>
                  <a:srgbClr val="0066FF"/>
                </a:solidFill>
                <a:latin typeface="+mn-lt"/>
              </a:rPr>
              <a:t>When </a:t>
            </a:r>
            <a:r>
              <a:rPr lang="en-US" altLang="zh-CN" sz="2000" b="0" dirty="0">
                <a:solidFill>
                  <a:srgbClr val="0066FF"/>
                </a:solidFill>
                <a:latin typeface="+mn-lt"/>
              </a:rPr>
              <a:t>the SNR is low, the capacity increases linearly with the </a:t>
            </a:r>
            <a:r>
              <a:rPr lang="en-US" altLang="zh-CN" sz="2000" b="0" dirty="0" smtClean="0">
                <a:solidFill>
                  <a:srgbClr val="0066FF"/>
                </a:solidFill>
                <a:latin typeface="+mn-lt"/>
              </a:rPr>
              <a:t>received power </a:t>
            </a:r>
            <a:r>
              <a:rPr lang="en-US" altLang="zh-CN" sz="2000" b="0" dirty="0">
                <a:solidFill>
                  <a:srgbClr val="0066FF"/>
                </a:solidFill>
                <a:latin typeface="+mn-lt"/>
              </a:rPr>
              <a:t>¯P: every 3 dB increase in (or, doubling) the power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doubles</a:t>
            </a:r>
            <a:r>
              <a:rPr lang="en-US" altLang="zh-CN" sz="2000" b="0" dirty="0">
                <a:solidFill>
                  <a:srgbClr val="0066FF"/>
                </a:solidFill>
                <a:latin typeface="+mn-lt"/>
              </a:rPr>
              <a:t> the </a:t>
            </a:r>
            <a:r>
              <a:rPr lang="en-US" altLang="zh-CN" sz="2000" b="0" dirty="0" smtClean="0">
                <a:solidFill>
                  <a:srgbClr val="0066FF"/>
                </a:solidFill>
                <a:latin typeface="+mn-lt"/>
              </a:rPr>
              <a:t>capacity.</a:t>
            </a:r>
          </a:p>
          <a:p>
            <a:r>
              <a:rPr lang="en-US" altLang="zh-CN" sz="2000" b="0" dirty="0">
                <a:solidFill>
                  <a:srgbClr val="0066FF"/>
                </a:solidFill>
                <a:latin typeface="+mn-lt"/>
              </a:rPr>
              <a:t>When the SNR is high, the capacity increases logarithmically with ¯P : </a:t>
            </a:r>
            <a:r>
              <a:rPr lang="en-US" altLang="zh-CN" sz="2000" b="0" dirty="0" smtClean="0">
                <a:solidFill>
                  <a:srgbClr val="0066FF"/>
                </a:solidFill>
                <a:latin typeface="+mn-lt"/>
              </a:rPr>
              <a:t>every 3 </a:t>
            </a:r>
            <a:r>
              <a:rPr lang="en-US" altLang="zh-CN" sz="2000" b="0" dirty="0">
                <a:solidFill>
                  <a:srgbClr val="0066FF"/>
                </a:solidFill>
                <a:latin typeface="+mn-lt"/>
              </a:rPr>
              <a:t>dB increase in the power yields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only one additional bit per dimension</a:t>
            </a:r>
            <a:r>
              <a:rPr lang="en-US" altLang="zh-CN" sz="2000" b="0" dirty="0">
                <a:solidFill>
                  <a:srgbClr val="0066FF"/>
                </a:solidFill>
                <a:latin typeface="+mn-lt"/>
              </a:rPr>
              <a:t>.</a:t>
            </a:r>
            <a:endParaRPr lang="en-US" altLang="zh-CN" sz="20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264" y="2536747"/>
            <a:ext cx="4447619" cy="10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0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2916534"/>
            <a:ext cx="9073393" cy="1584177"/>
          </a:xfrm>
        </p:spPr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0066FF"/>
                </a:solidFill>
                <a:latin typeface="+mj-lt"/>
              </a:rPr>
              <a:t>Part 1</a:t>
            </a:r>
            <a:r>
              <a:rPr lang="zh-CN" altLang="en-US" sz="4000" dirty="0" smtClean="0">
                <a:solidFill>
                  <a:srgbClr val="0066FF"/>
                </a:solidFill>
                <a:latin typeface="+mj-lt"/>
              </a:rPr>
              <a:t>：</a:t>
            </a:r>
            <a:r>
              <a:rPr lang="en-US" altLang="zh-CN" sz="4000" dirty="0">
                <a:solidFill>
                  <a:srgbClr val="0066FF"/>
                </a:solidFill>
                <a:latin typeface="+mj-lt"/>
              </a:rPr>
              <a:t>The Wireless Channel </a:t>
            </a:r>
            <a:r>
              <a:rPr lang="zh-CN" altLang="en-US" sz="4000" dirty="0" smtClean="0">
                <a:solidFill>
                  <a:srgbClr val="0066FF"/>
                </a:solidFill>
                <a:latin typeface="+mj-lt"/>
              </a:rPr>
              <a:t> </a:t>
            </a:r>
            <a:endParaRPr lang="zh-CN" altLang="en-US" sz="4000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6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Power-Limited Regime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When the bandwidth is large such that the SNR per degree of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freedom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small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,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    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In this regime, the capacity is proportional to the total received power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across 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entire band. 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It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is insensitive to the bandwidth, and increasing 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bandwidth has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 small impact on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capacity.</a:t>
            </a:r>
            <a:endParaRPr lang="zh-CN" altLang="en-US" sz="2400" b="0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6" y="2350538"/>
            <a:ext cx="7551719" cy="1150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938" y="3636615"/>
            <a:ext cx="3397718" cy="11583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8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Power and Bandwidth Limited Regimes</a:t>
            </a:r>
            <a:endParaRPr lang="zh-CN" altLang="en-US" dirty="0"/>
          </a:p>
        </p:txBody>
      </p:sp>
      <p:pic>
        <p:nvPicPr>
          <p:cNvPr id="7" name="Picture 8" descr="fig5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4" y="1620391"/>
            <a:ext cx="818515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33" y="6479990"/>
            <a:ext cx="1300899" cy="40499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00309"/>
              </p:ext>
            </p:extLst>
          </p:nvPr>
        </p:nvGraphicFramePr>
        <p:xfrm>
          <a:off x="779266" y="6948763"/>
          <a:ext cx="1924844" cy="40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266" y="6948763"/>
                        <a:ext cx="1924844" cy="40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Frequency-selective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Consider a time-invariant L-tap frequency-selective AWGN channel,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OFDM converts it into a parallel channel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58" y="3132559"/>
            <a:ext cx="4773242" cy="7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5" y="5868863"/>
            <a:ext cx="6830984" cy="43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112" y="2167980"/>
            <a:ext cx="4384550" cy="276477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Frequency-selective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Consider a time-invariant L-tap frequency-selective AWGN channel,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OFDM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 converts it into a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parallel channel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: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maximum rate of reliable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communication</a:t>
            </a:r>
            <a:r>
              <a:rPr lang="zh-CN" altLang="en-US" sz="2400" b="0" dirty="0" smtClean="0">
                <a:solidFill>
                  <a:srgbClr val="0066FF"/>
                </a:solidFill>
                <a:latin typeface="+mn-lt"/>
              </a:rPr>
              <a:t>：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15" y="2556495"/>
            <a:ext cx="5256584" cy="7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15" y="4096365"/>
            <a:ext cx="6830984" cy="43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746" y="5591081"/>
            <a:ext cx="6265845" cy="126570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O</a:t>
            </a:r>
            <a:r>
              <a:rPr lang="en-US" altLang="zh-CN" b="0" dirty="0" smtClean="0"/>
              <a:t>ptimal Power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power allocation can be chosen appropriately, so as to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maximize the rate</a:t>
            </a: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subject to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34" y="2416705"/>
            <a:ext cx="5814649" cy="1368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62" y="4805965"/>
            <a:ext cx="7305749" cy="122413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Waterfilling</a:t>
            </a:r>
            <a:r>
              <a:rPr lang="en-US" altLang="zh-CN" b="0" dirty="0"/>
              <a:t> </a:t>
            </a:r>
            <a:r>
              <a:rPr lang="en-US" altLang="zh-CN" b="0" dirty="0" smtClean="0"/>
              <a:t>Power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Consider the </a:t>
            </a:r>
            <a:r>
              <a:rPr lang="en-US" altLang="zh-CN" sz="2400" b="0" dirty="0" err="1" smtClean="0">
                <a:solidFill>
                  <a:srgbClr val="0066FF"/>
                </a:solidFill>
                <a:latin typeface="+mn-lt"/>
              </a:rPr>
              <a:t>Lagrangian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where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   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Lagrange multiplier. The Kuhn–Tucker condition for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optimality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of a power allocation is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98" y="2124447"/>
            <a:ext cx="7593781" cy="1120769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625771"/>
              </p:ext>
            </p:extLst>
          </p:nvPr>
        </p:nvGraphicFramePr>
        <p:xfrm>
          <a:off x="1930095" y="3539314"/>
          <a:ext cx="387052" cy="41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0095" y="3539314"/>
                        <a:ext cx="387052" cy="41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935" y="4474556"/>
            <a:ext cx="3463292" cy="135464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Waterfilling</a:t>
            </a:r>
            <a:r>
              <a:rPr lang="en-US" altLang="zh-CN" b="0" dirty="0"/>
              <a:t> </a:t>
            </a:r>
            <a:r>
              <a:rPr lang="en-US" altLang="zh-CN" b="0" dirty="0" smtClean="0"/>
              <a:t>Power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Define x+ 	=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max{x,0}.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power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allocation</a:t>
            </a: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where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   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Lagrange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multiplier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and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satisfies 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power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constraint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30095" y="3539314"/>
          <a:ext cx="387052" cy="41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095" y="3539314"/>
                        <a:ext cx="387052" cy="416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927" y="1980431"/>
            <a:ext cx="3096344" cy="1368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927" y="4500711"/>
            <a:ext cx="4032447" cy="128778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1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Waterfilling</a:t>
            </a:r>
            <a:r>
              <a:rPr lang="en-US" altLang="zh-CN" b="0" dirty="0"/>
              <a:t> </a:t>
            </a:r>
            <a:r>
              <a:rPr lang="en-US" altLang="zh-CN" b="0" dirty="0" smtClean="0"/>
              <a:t>Power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                versus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index 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5" y="1425635"/>
            <a:ext cx="1236481" cy="5282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39" y="1405392"/>
            <a:ext cx="2669479" cy="474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80" y="2120529"/>
            <a:ext cx="7299537" cy="502403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Waterfilling</a:t>
            </a:r>
            <a:r>
              <a:rPr lang="en-US" altLang="zh-CN" b="0" dirty="0"/>
              <a:t> </a:t>
            </a:r>
            <a:r>
              <a:rPr lang="en-US" altLang="zh-CN" b="0" dirty="0" smtClean="0"/>
              <a:t>Power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If P units of water per sub-carrier are filled into the vessel, 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depth of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water at sub-carrier n is the power allocated to that sub-carrier,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and         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height of the water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surface.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There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are some sub-carriers where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bottom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of the vessel is above the water and no power is allocated to them.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In these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sub-carriers, the channel is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too poor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for it to be worthwhile to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transmit information.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In general, the transmitter allocates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more power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to the 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stronger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sub-carriers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, taking advantage of the better channel conditions, and less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or even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no power to the weaker ones.</a:t>
            </a: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978" y="2340471"/>
            <a:ext cx="576064" cy="39533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7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Slow Fading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channel gain is random but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remains constant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for all time, i.e.,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   which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models the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slow 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fading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situation.  This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is also called 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	  	    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quasi-static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scenario.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system is said to be in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outage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, if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outage probability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74" y="2196455"/>
            <a:ext cx="3315882" cy="576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31" y="4932759"/>
            <a:ext cx="3312368" cy="5520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858" y="6474452"/>
            <a:ext cx="5056323" cy="67011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8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The Wireless Channel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6610" y="1363737"/>
            <a:ext cx="8229600" cy="685800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>
              <a:buClrTx/>
              <a:buFontTx/>
              <a:buNone/>
            </a:pP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Wireless </a:t>
            </a:r>
            <a:r>
              <a:rPr lang="en-US" altLang="zh-CN" kern="0" dirty="0" err="1" smtClean="0">
                <a:solidFill>
                  <a:srgbClr val="0066FF"/>
                </a:solidFill>
                <a:ea typeface="宋体" panose="02010600030101010101" pitchFamily="2" charset="-122"/>
              </a:rPr>
              <a:t>Mulipath</a:t>
            </a: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 Channel</a:t>
            </a:r>
            <a:endParaRPr lang="en-US" altLang="zh-CN" kern="0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8132" y="5807771"/>
            <a:ext cx="6632228" cy="15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</a:rPr>
              <a:t>Channel varies at two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spatial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scales</a:t>
            </a:r>
            <a:r>
              <a:rPr lang="en-US" altLang="zh-CN" sz="2400" dirty="0" smtClean="0">
                <a:ea typeface="宋体" panose="02010600030101010101" pitchFamily="2" charset="-122"/>
              </a:rPr>
              <a:t>:</a:t>
            </a:r>
          </a:p>
          <a:p>
            <a:pPr marL="8636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large </a:t>
            </a:r>
            <a:r>
              <a:rPr lang="en-US" altLang="zh-CN" sz="2400" dirty="0">
                <a:ea typeface="宋体" panose="02010600030101010101" pitchFamily="2" charset="-122"/>
              </a:rPr>
              <a:t>scale </a:t>
            </a:r>
            <a:r>
              <a:rPr lang="en-US" altLang="zh-CN" sz="2400" dirty="0" smtClean="0">
                <a:ea typeface="宋体" panose="02010600030101010101" pitchFamily="2" charset="-122"/>
              </a:rPr>
              <a:t>fading</a:t>
            </a:r>
          </a:p>
          <a:p>
            <a:pPr marL="8636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small </a:t>
            </a:r>
            <a:r>
              <a:rPr lang="en-US" altLang="zh-CN" sz="2400" dirty="0">
                <a:ea typeface="宋体" panose="02010600030101010101" pitchFamily="2" charset="-122"/>
              </a:rPr>
              <a:t>scale fading</a:t>
            </a:r>
          </a:p>
        </p:txBody>
      </p:sp>
      <p:pic>
        <p:nvPicPr>
          <p:cNvPr id="11" name="Picture 18" descr="2_fig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610" y="2278137"/>
            <a:ext cx="8229600" cy="3279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Outage for Rayleigh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675" y="6508366"/>
            <a:ext cx="9073393" cy="656641"/>
          </a:xfrm>
        </p:spPr>
        <p:txBody>
          <a:bodyPr/>
          <a:lstStyle/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For any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target rate R, there is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a non-zero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outage probability.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4674" y="1348942"/>
            <a:ext cx="842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66FF"/>
                </a:solidFill>
              </a:rPr>
              <a:t>Pdf of log(1+|h|</a:t>
            </a:r>
            <a:r>
              <a:rPr lang="en-US" altLang="zh-CN" baseline="30000" dirty="0" smtClean="0">
                <a:solidFill>
                  <a:srgbClr val="0066FF"/>
                </a:solidFill>
              </a:rPr>
              <a:t>2</a:t>
            </a:r>
            <a:r>
              <a:rPr lang="en-US" altLang="zh-CN" dirty="0" smtClean="0">
                <a:solidFill>
                  <a:srgbClr val="0066FF"/>
                </a:solidFill>
              </a:rPr>
              <a:t>SNR)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Rayleigh fading </a:t>
            </a:r>
            <a:r>
              <a:rPr lang="en-US" altLang="zh-CN" dirty="0">
                <a:solidFill>
                  <a:srgbClr val="0066FF"/>
                </a:solidFill>
              </a:rPr>
              <a:t>and SNR = 0 </a:t>
            </a:r>
            <a:r>
              <a:rPr lang="en-US" altLang="zh-CN" dirty="0" err="1">
                <a:solidFill>
                  <a:srgbClr val="0066FF"/>
                </a:solidFill>
              </a:rPr>
              <a:t>dB</a:t>
            </a:r>
            <a:r>
              <a:rPr lang="en-US" altLang="zh-CN" dirty="0" err="1"/>
              <a:t>.</a:t>
            </a:r>
            <a:endParaRPr lang="en-US" altLang="zh-CN" dirty="0"/>
          </a:p>
        </p:txBody>
      </p:sp>
      <p:pic>
        <p:nvPicPr>
          <p:cNvPr id="10" name="Picture 14" descr="fig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3" y="1925375"/>
            <a:ext cx="7332786" cy="45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6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Outage for Rayleigh Channel</a:t>
            </a:r>
            <a:endParaRPr lang="zh-CN" alt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4674" y="1348942"/>
            <a:ext cx="8424863" cy="291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66FF"/>
                </a:solidFill>
              </a:rPr>
              <a:t>For Rayleigh fading (i.e., h is </a:t>
            </a:r>
            <a:r>
              <a:rPr lang="en-US" altLang="zh-CN" dirty="0" smtClean="0">
                <a:solidFill>
                  <a:srgbClr val="0066FF"/>
                </a:solidFill>
              </a:rPr>
              <a:t>CN(0,1)), </a:t>
            </a:r>
            <a:r>
              <a:rPr lang="en-US" altLang="zh-CN" dirty="0">
                <a:solidFill>
                  <a:srgbClr val="0066FF"/>
                </a:solidFill>
              </a:rPr>
              <a:t>the outage probability </a:t>
            </a:r>
            <a:r>
              <a:rPr lang="en-US" altLang="zh-CN" dirty="0" smtClean="0">
                <a:solidFill>
                  <a:srgbClr val="0066FF"/>
                </a:solidFill>
              </a:rPr>
              <a:t>is</a:t>
            </a:r>
          </a:p>
          <a:p>
            <a:pPr marL="342900" indent="-342900" eaLnBrk="1" hangingPunct="1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66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rgbClr val="0066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66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66FF"/>
                </a:solidFill>
              </a:rPr>
              <a:t>At high SNR,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38" y="2190800"/>
            <a:ext cx="4968552" cy="11736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08" y="4428703"/>
            <a:ext cx="2822330" cy="103317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6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AWGN </a:t>
            </a:r>
            <a:r>
              <a:rPr lang="en-US" altLang="zh-CN" b="0" dirty="0" smtClean="0"/>
              <a:t>channel </a:t>
            </a:r>
            <a:r>
              <a:rPr lang="en-US" altLang="zh-CN" b="0" dirty="0" smtClean="0">
                <a:solidFill>
                  <a:srgbClr val="0066FF"/>
                </a:solidFill>
              </a:rPr>
              <a:t>vs </a:t>
            </a:r>
            <a:r>
              <a:rPr lang="en-US" altLang="zh-CN" b="0" dirty="0"/>
              <a:t>fading channel</a:t>
            </a:r>
            <a:endParaRPr lang="zh-CN" altLang="en-US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For AWGN channel,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one can send data at a positive rate (in fact,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any rate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less than C) while making the error probability as small as desired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.</a:t>
                </a:r>
              </a:p>
              <a:p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This cannot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be done for the slow fading channel as long as the probability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that the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channel is in deep fade is non-zero.</a:t>
                </a: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Thus, the capacity of the slow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fading  channel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in the strict sense is zero. An alternative performance measure is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 smtClean="0">
                    <a:solidFill>
                      <a:srgbClr val="FF0000"/>
                    </a:solidFill>
                    <a:latin typeface="+mn-lt"/>
                  </a:rPr>
                  <a:t>-outage capacity </a:t>
                </a:r>
                <a:r>
                  <a:rPr lang="en-US" altLang="zh-CN" sz="2400" b="0" i="1" dirty="0" smtClean="0">
                    <a:solidFill>
                      <a:srgbClr val="FF0000"/>
                    </a:solidFill>
                    <a:latin typeface="+mn-lt"/>
                  </a:rPr>
                  <a:t>C</a:t>
                </a:r>
                <a14:m>
                  <m:oMath xmlns:m="http://schemas.openxmlformats.org/officeDocument/2006/math">
                    <m:r>
                      <a:rPr lang="zh-CN" altLang="en-US" sz="1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1800" b="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6" t="-115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3600" b="0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3600" b="0" dirty="0"/>
                  <a:t>-outage capacity </a:t>
                </a:r>
                <a:r>
                  <a:rPr lang="en-US" altLang="zh-CN" sz="3600" b="0" i="1" dirty="0"/>
                  <a:t>C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800" b="0" i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3000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4411" y="1398588"/>
                <a:ext cx="9073393" cy="56224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𝑜𝑢𝑡𝑎𝑔𝑒</m:t>
                    </m:r>
                    <m:r>
                      <a:rPr lang="en-US" altLang="zh-CN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altLang="zh-CN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sz="2400" b="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he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largest rate of transmission R such that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the outage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probability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             is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less than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.</a:t>
                </a: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Recall for AWGN channel, capacity is</a:t>
                </a:r>
              </a:p>
              <a:p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To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achieve the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same rate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as the AWGN channel, an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extra 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                                         dB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of power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is needed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.</a:t>
                </a: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11" y="1398588"/>
                <a:ext cx="9073393" cy="5622403"/>
              </a:xfrm>
              <a:blipFill rotWithShape="0">
                <a:blip r:embed="rId4"/>
                <a:stretch>
                  <a:fillRect l="-806" t="-108" r="-806" b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587" y="1900586"/>
            <a:ext cx="936104" cy="4511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770" y="2593201"/>
            <a:ext cx="5832648" cy="730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914" y="3554170"/>
            <a:ext cx="2981628" cy="564802"/>
          </a:xfrm>
          <a:prstGeom prst="rect">
            <a:avLst/>
          </a:prstGeom>
        </p:spPr>
      </p:pic>
      <p:pic>
        <p:nvPicPr>
          <p:cNvPr id="8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70" y="5227216"/>
            <a:ext cx="6227116" cy="38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105" y="6527823"/>
            <a:ext cx="3008327" cy="49316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AWGN </a:t>
            </a:r>
            <a:r>
              <a:rPr lang="en-US" altLang="zh-CN" b="0" dirty="0" smtClean="0"/>
              <a:t>channel </a:t>
            </a:r>
            <a:r>
              <a:rPr lang="en-US" altLang="zh-CN" b="0" dirty="0" smtClean="0">
                <a:solidFill>
                  <a:srgbClr val="0066FF"/>
                </a:solidFill>
              </a:rPr>
              <a:t>vs </a:t>
            </a:r>
            <a:r>
              <a:rPr lang="en-US" altLang="zh-CN" b="0" dirty="0"/>
              <a:t>fading </a:t>
            </a:r>
            <a:r>
              <a:rPr lang="en-US" altLang="zh-CN" b="0" dirty="0" smtClean="0"/>
              <a:t>channel (2)</a:t>
            </a:r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6" name="Picture 16" descr="fig5-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602" y="1629335"/>
            <a:ext cx="8416826" cy="51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97" y="1253496"/>
            <a:ext cx="3152381" cy="44761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AWGN </a:t>
            </a:r>
            <a:r>
              <a:rPr lang="en-US" altLang="zh-CN" b="0" dirty="0" smtClean="0"/>
              <a:t>channel </a:t>
            </a:r>
            <a:r>
              <a:rPr lang="en-US" altLang="zh-CN" b="0" dirty="0" smtClean="0">
                <a:solidFill>
                  <a:srgbClr val="0066FF"/>
                </a:solidFill>
              </a:rPr>
              <a:t>vs </a:t>
            </a:r>
            <a:r>
              <a:rPr lang="en-US" altLang="zh-CN" b="0" dirty="0"/>
              <a:t>fading </a:t>
            </a:r>
            <a:r>
              <a:rPr lang="en-US" altLang="zh-CN" b="0" dirty="0" smtClean="0"/>
              <a:t>channel (3)</a:t>
            </a:r>
            <a:endParaRPr lang="zh-CN" altLang="en-US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4411" y="1398588"/>
                <a:ext cx="9073393" cy="5622403"/>
              </a:xfrm>
            </p:spPr>
            <p:txBody>
              <a:bodyPr/>
              <a:lstStyle/>
              <a:p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At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high SNR,</a:t>
                </a:r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At low SNR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,</a:t>
                </a:r>
              </a:p>
              <a:p>
                <a:endParaRPr lang="en-US" altLang="zh-CN" sz="2400" b="0" dirty="0">
                  <a:solidFill>
                    <a:srgbClr val="0066FF"/>
                  </a:solidFill>
                  <a:latin typeface="+mn-lt"/>
                </a:endParaRP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  <a:p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For Rayleigh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fading,                              for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small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 and </a:t>
                </a:r>
                <a:r>
                  <a:rPr lang="en-US" altLang="zh-CN" sz="2400" b="0" dirty="0">
                    <a:solidFill>
                      <a:srgbClr val="0066FF"/>
                    </a:solidFill>
                    <a:latin typeface="+mn-lt"/>
                  </a:rPr>
                  <a:t>the impact of fading is very </a:t>
                </a:r>
                <a:r>
                  <a:rPr lang="en-US" altLang="zh-CN" sz="2400" b="0" dirty="0" smtClean="0">
                    <a:solidFill>
                      <a:srgbClr val="0066FF"/>
                    </a:solidFill>
                    <a:latin typeface="+mn-lt"/>
                  </a:rPr>
                  <a:t>significant!</a:t>
                </a:r>
              </a:p>
              <a:p>
                <a:endParaRPr lang="en-US" altLang="zh-CN" sz="2400" b="0" dirty="0" smtClean="0">
                  <a:solidFill>
                    <a:srgbClr val="0066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11" y="1398588"/>
                <a:ext cx="9073393" cy="5622403"/>
              </a:xfrm>
              <a:blipFill rotWithShape="0">
                <a:blip r:embed="rId2"/>
                <a:stretch>
                  <a:fillRect l="-806" t="-108" b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18" y="2052439"/>
            <a:ext cx="4930155" cy="1709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95" y="4431464"/>
            <a:ext cx="3993800" cy="13479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986" y="6138112"/>
            <a:ext cx="2088232" cy="359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282" y="1297787"/>
            <a:ext cx="3152381" cy="447619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Fast Fading Channel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505247" cy="5319712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Ergodic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Capacity: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At low SNR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,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At high SNR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,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This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difference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−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0.83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bits/s/Hz for the Rayleigh fading channel. Equivalently, 2.5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dB more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power is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needed.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8" y="2124447"/>
            <a:ext cx="5690047" cy="72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1" y="3616502"/>
            <a:ext cx="8678131" cy="8838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94" y="5268657"/>
            <a:ext cx="9025310" cy="70249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Fast fading: </a:t>
            </a:r>
            <a:r>
              <a:rPr lang="en-US" altLang="zh-CN" b="0" dirty="0" err="1"/>
              <a:t>waterfilling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505247" cy="5319712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Ergodic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Capacity: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How to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optimize power with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transmitter channel knowledge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?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err="1" smtClean="0">
                <a:solidFill>
                  <a:srgbClr val="0066FF"/>
                </a:solidFill>
                <a:latin typeface="+mn-lt"/>
              </a:rPr>
              <a:t>Satifying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Optimal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power allocation is </a:t>
            </a:r>
            <a:r>
              <a:rPr lang="en-US" altLang="zh-CN" sz="2400" b="0" dirty="0" err="1">
                <a:solidFill>
                  <a:srgbClr val="0066FF"/>
                </a:solidFill>
                <a:latin typeface="+mn-lt"/>
              </a:rPr>
              <a:t>waterfilling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82" y="1985122"/>
            <a:ext cx="4608512" cy="5832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5768561"/>
            <a:ext cx="2952328" cy="11164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82" y="3560899"/>
            <a:ext cx="4355928" cy="9977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930" y="4878368"/>
            <a:ext cx="1944216" cy="9721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Fast fading with Full CSI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505247" cy="5319712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capacity of the fast fading channel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with transmitter channel 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knowledge (Full CSI)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is</a:t>
            </a: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Recall that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with only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receiver 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tracking the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channel only (CSIR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),</a:t>
            </a: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02" y="2412479"/>
            <a:ext cx="5768824" cy="1080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02" y="4506490"/>
            <a:ext cx="5328592" cy="67433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56184" y="1840607"/>
            <a:ext cx="8229600" cy="685800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Transmit More when Channel is Good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2568" y="2526407"/>
            <a:ext cx="4038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7" name="Picture 8" descr="fig5-2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3568" y="2450207"/>
            <a:ext cx="7315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512714" y="360729"/>
            <a:ext cx="5038725" cy="6146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394" kern="0" dirty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Fast fading with Full CSI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7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Wireless </a:t>
            </a:r>
            <a:r>
              <a:rPr lang="en-US" altLang="zh-CN" dirty="0" err="1">
                <a:ea typeface="宋体" panose="02010600030101010101" pitchFamily="2" charset="-122"/>
              </a:rPr>
              <a:t>Mulipath</a:t>
            </a:r>
            <a:r>
              <a:rPr lang="en-US" altLang="zh-CN" dirty="0">
                <a:ea typeface="宋体" panose="02010600030101010101" pitchFamily="2" charset="-122"/>
              </a:rPr>
              <a:t> Channel</a:t>
            </a: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6610" y="1332359"/>
            <a:ext cx="8229600" cy="685800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>
              <a:buClrTx/>
              <a:buFontTx/>
              <a:buNone/>
            </a:pP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Large-scale fading</a:t>
            </a:r>
            <a:endParaRPr lang="en-US" altLang="zh-CN" kern="0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6610" y="2094359"/>
            <a:ext cx="9001194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In free space, received power attenuates like 1/r</a:t>
            </a:r>
            <a:r>
              <a:rPr lang="en-US" altLang="zh-CN" sz="2400" b="0" kern="0" baseline="3000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z="2400" b="0" kern="0" dirty="0" smtClean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With reflections (</a:t>
            </a:r>
            <a:r>
              <a:rPr lang="zh-CN" altLang="en-US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反射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) and obstructions (</a:t>
            </a:r>
            <a:r>
              <a:rPr lang="zh-CN" altLang="en-US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障碍</a:t>
            </a: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), can attenuate even more rapidly with distance. Detailed modelling complicated.</a:t>
            </a:r>
          </a:p>
          <a:p>
            <a:pPr>
              <a:lnSpc>
                <a:spcPct val="90000"/>
              </a:lnSpc>
            </a:pPr>
            <a:endParaRPr lang="en-US" altLang="zh-CN" sz="2400" b="0" kern="0" dirty="0" smtClean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0" kern="0" dirty="0" smtClean="0">
                <a:solidFill>
                  <a:srgbClr val="0066FF"/>
                </a:solidFill>
                <a:latin typeface="+mn-lt"/>
                <a:ea typeface="宋体" panose="02010600030101010101" pitchFamily="2" charset="-122"/>
              </a:rPr>
              <a:t>Time constants associated with variations are very long as the mobile moves, many seconds or minutes.</a:t>
            </a:r>
          </a:p>
          <a:p>
            <a:pPr>
              <a:lnSpc>
                <a:spcPct val="90000"/>
              </a:lnSpc>
            </a:pPr>
            <a:endParaRPr lang="en-US" altLang="zh-CN" sz="2400" b="0" kern="0" dirty="0" smtClean="0">
              <a:solidFill>
                <a:srgbClr val="0066FF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0" kern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More important for cell site planning, less for communication system design.</a:t>
            </a:r>
            <a:endParaRPr lang="en-US" altLang="zh-CN" sz="2400" b="0" kern="0" baseline="300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2568" y="2526407"/>
            <a:ext cx="4038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512714" y="360729"/>
            <a:ext cx="7560840" cy="6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394" kern="0" dirty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Fast fading with Full </a:t>
            </a:r>
            <a:r>
              <a:rPr lang="en-US" altLang="zh-CN" sz="3394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CSI, High SNR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471"/>
            <a:ext cx="10800000" cy="35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8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2568" y="2526407"/>
            <a:ext cx="4038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512714" y="360729"/>
            <a:ext cx="7560840" cy="6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394" kern="0" dirty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Fast fading with Full </a:t>
            </a:r>
            <a:r>
              <a:rPr lang="en-US" altLang="zh-CN" sz="3394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CSI, Low SNR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72" y="1641696"/>
            <a:ext cx="7809524" cy="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351"/>
            <a:ext cx="10723809" cy="342857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8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Fast fading with Full </a:t>
            </a:r>
            <a:r>
              <a:rPr lang="en-US" altLang="zh-CN" b="0" dirty="0" smtClean="0"/>
              <a:t>CSI </a:t>
            </a:r>
            <a:r>
              <a:rPr lang="en-US" altLang="zh-CN" b="0" dirty="0" smtClean="0">
                <a:solidFill>
                  <a:srgbClr val="0066FF"/>
                </a:solidFill>
              </a:rPr>
              <a:t>vs</a:t>
            </a:r>
            <a:r>
              <a:rPr lang="en-US" altLang="zh-CN" b="0" dirty="0" smtClean="0"/>
              <a:t> CSIR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2643" y="1423094"/>
            <a:ext cx="4392488" cy="563563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Performance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8618" y="2382391"/>
            <a:ext cx="4038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2734" y="5942658"/>
            <a:ext cx="7550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At high SNR, </a:t>
            </a:r>
            <a:r>
              <a:rPr lang="en-US" altLang="zh-CN" dirty="0" err="1">
                <a:solidFill>
                  <a:srgbClr val="0066FF"/>
                </a:solidFill>
                <a:ea typeface="宋体" panose="02010600030101010101" pitchFamily="2" charset="-122"/>
              </a:rPr>
              <a:t>waterfilling</a:t>
            </a: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 does not provide any gain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11" name="Picture 10" descr="fig5-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6818" y="2153791"/>
            <a:ext cx="58674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6850" y="6336506"/>
            <a:ext cx="7624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But </a:t>
            </a: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transmitter knowledge allows rate adaptation and 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simplifies </a:t>
            </a: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>coding.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Fast fading with Full </a:t>
            </a:r>
            <a:r>
              <a:rPr lang="en-US" altLang="zh-CN" b="0" dirty="0" smtClean="0"/>
              <a:t>CSI </a:t>
            </a:r>
            <a:r>
              <a:rPr lang="en-US" altLang="zh-CN" b="0" dirty="0" smtClean="0">
                <a:solidFill>
                  <a:srgbClr val="0066FF"/>
                </a:solidFill>
              </a:rPr>
              <a:t>vs</a:t>
            </a:r>
            <a:r>
              <a:rPr lang="en-US" altLang="zh-CN" b="0" dirty="0" smtClean="0"/>
              <a:t> CSIR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92634" y="1404367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Performance: Low SNR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92634" y="2166367"/>
            <a:ext cx="4038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249834" y="6357367"/>
            <a:ext cx="821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defTabSz="914400" fontAlgn="auto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Waterfilling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povides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significant power gain at low SNR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" name="Picture 10" descr="fig5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34" y="2090167"/>
            <a:ext cx="6858000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4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2916534"/>
            <a:ext cx="9073393" cy="1584177"/>
          </a:xfrm>
        </p:spPr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0066FF"/>
                </a:solidFill>
                <a:latin typeface="+mj-lt"/>
              </a:rPr>
              <a:t>Part 3</a:t>
            </a:r>
            <a:r>
              <a:rPr lang="zh-CN" altLang="en-US" sz="4000" dirty="0" smtClean="0">
                <a:solidFill>
                  <a:srgbClr val="0066FF"/>
                </a:solidFill>
                <a:latin typeface="+mj-lt"/>
              </a:rPr>
              <a:t>：</a:t>
            </a:r>
            <a:r>
              <a:rPr lang="en-US" altLang="zh-CN" sz="4000" dirty="0">
                <a:solidFill>
                  <a:srgbClr val="0066FF"/>
                </a:solidFill>
                <a:latin typeface="+mj-lt"/>
              </a:rPr>
              <a:t>Error Probability &amp; Diversity</a:t>
            </a:r>
            <a:endParaRPr lang="zh-CN" altLang="en-US" sz="4000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Error probability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899673" y="1548383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Baseline: AWGN Channel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673" y="2310383"/>
            <a:ext cx="8229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	</a:t>
            </a: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BPSK modulation</a:t>
            </a: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Error probability 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decays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exponentially</a:t>
            </a: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 with SNR.</a:t>
            </a:r>
          </a:p>
        </p:txBody>
      </p:sp>
      <p:pic>
        <p:nvPicPr>
          <p:cNvPr id="14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73" y="3834383"/>
            <a:ext cx="4497388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73" y="2538983"/>
            <a:ext cx="1398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73" y="3300983"/>
            <a:ext cx="1033463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Error probability</a:t>
            </a:r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8" name="Picture 9" descr="figA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70" y="1908423"/>
            <a:ext cx="61722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76610" y="1432875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Gaussian Detection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47738" y="1756023"/>
            <a:ext cx="533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7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Q-function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505247" cy="5319712"/>
          </a:xfrm>
        </p:spPr>
        <p:txBody>
          <a:bodyPr/>
          <a:lstStyle/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Q-function is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complementary cumulative distribution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function (CCDF)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of an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N(0,1) random variable,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This function decays exponentially with x2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2462780"/>
            <a:ext cx="4176464" cy="1012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6" y="4539448"/>
            <a:ext cx="4038150" cy="8973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62" y="5603503"/>
            <a:ext cx="6255569" cy="1023639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258" y="116482"/>
            <a:ext cx="3024336" cy="8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Error probability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92634" y="133235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Rayleigh Flat Fading Channel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92634" y="2094359"/>
            <a:ext cx="8229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</a:t>
            </a:r>
          </a:p>
          <a:p>
            <a:pPr defTabSz="914400" eaLnBrk="1" hangingPunct="1">
              <a:buClrTx/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 		</a:t>
            </a:r>
          </a:p>
        </p:txBody>
      </p:sp>
      <p:pic>
        <p:nvPicPr>
          <p:cNvPr id="1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4" y="2094359"/>
            <a:ext cx="179705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326034" y="2932559"/>
            <a:ext cx="480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326034" y="3084959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BPSK:		        Coherent detection.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326034" y="3694559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Conditional on h,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26034" y="4913759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Averaged over h,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326034" y="6285359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 high SNR.</a:t>
            </a:r>
          </a:p>
        </p:txBody>
      </p:sp>
      <p:pic>
        <p:nvPicPr>
          <p:cNvPr id="1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34" y="5447159"/>
            <a:ext cx="458470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34" y="4227959"/>
            <a:ext cx="2832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59" y="3154809"/>
            <a:ext cx="12255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</a:rPr>
              <a:t>Coherent detection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505247" cy="5319712"/>
          </a:xfrm>
        </p:spPr>
        <p:txBody>
          <a:bodyPr/>
          <a:lstStyle/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decision is now based on the sign of the real sufficient statistic,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For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given value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of h, the error probability of detecting x is</a:t>
            </a:r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Average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over the random gain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h,</a:t>
            </a:r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10" y="2236748"/>
            <a:ext cx="4248473" cy="8897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938" y="3208635"/>
            <a:ext cx="2089598" cy="4786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769" y="4500711"/>
            <a:ext cx="3763514" cy="933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11" y="5993337"/>
            <a:ext cx="6093711" cy="113168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587" y="5872202"/>
            <a:ext cx="2577626" cy="6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he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ratio between the transmit power, Pt, and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 receive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power, </a:t>
            </a:r>
            <a:r>
              <a:rPr lang="en-US" altLang="zh-CN" b="0" dirty="0" err="1">
                <a:solidFill>
                  <a:srgbClr val="0066FF"/>
                </a:solidFill>
                <a:latin typeface="+mn-lt"/>
              </a:rPr>
              <a:t>Pr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,</a:t>
            </a:r>
          </a:p>
          <a:p>
            <a:pPr>
              <a:lnSpc>
                <a:spcPct val="100000"/>
              </a:lnSpc>
            </a:pPr>
            <a:endParaRPr lang="en-US" altLang="zh-CN" b="0" dirty="0">
              <a:solidFill>
                <a:srgbClr val="0066FF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The path loss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is usually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represented in the decibel scale, i.e.,</a:t>
            </a:r>
          </a:p>
          <a:p>
            <a:pPr>
              <a:lnSpc>
                <a:spcPct val="100000"/>
              </a:lnSpc>
            </a:pPr>
            <a:endParaRPr lang="zh-CN" altLang="en-US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44777"/>
              </p:ext>
            </p:extLst>
          </p:nvPr>
        </p:nvGraphicFramePr>
        <p:xfrm>
          <a:off x="3528938" y="2484487"/>
          <a:ext cx="1368152" cy="110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Equation" r:id="rId3" imgW="533160" imgH="431640" progId="Equation.DSMT4">
                  <p:embed/>
                </p:oleObj>
              </mc:Choice>
              <mc:Fallback>
                <p:oleObj name="Equation" r:id="rId3" imgW="53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8938" y="2484487"/>
                        <a:ext cx="1368152" cy="1107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60447"/>
              </p:ext>
            </p:extLst>
          </p:nvPr>
        </p:nvGraphicFramePr>
        <p:xfrm>
          <a:off x="2952875" y="4860751"/>
          <a:ext cx="3096344" cy="113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2875" y="4860751"/>
                        <a:ext cx="3096344" cy="1131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3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Error probability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28738" y="1294631"/>
            <a:ext cx="706489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Rayleigh vs AWGN</a:t>
            </a:r>
          </a:p>
        </p:txBody>
      </p:sp>
      <p:pic>
        <p:nvPicPr>
          <p:cNvPr id="7" name="Picture 8" descr="fig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4" y="1980431"/>
            <a:ext cx="8352928" cy="535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0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</a:rPr>
              <a:t>Coherent detection</a:t>
            </a:r>
            <a:r>
              <a:rPr lang="en-US" altLang="zh-CN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Rayleigh </a:t>
            </a:r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</a:rPr>
              <a:t>vs AWGN</a:t>
            </a:r>
            <a:b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505247" cy="5319712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There is only a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3 dB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difference in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the required SNR between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the coherent and non-coherent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schemes.</a:t>
            </a: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  <a:p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At an error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probability of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10^−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3, there is a 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</a:rPr>
              <a:t>17 dB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difference between the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performance on the AWGN channel </a:t>
            </a:r>
            <a:r>
              <a:rPr lang="en-US" altLang="zh-CN" sz="2400" b="0" dirty="0">
                <a:solidFill>
                  <a:srgbClr val="0066FF"/>
                </a:solidFill>
                <a:latin typeface="+mn-lt"/>
              </a:rPr>
              <a:t>and coherent detection on the Rayleigh fading </a:t>
            </a:r>
            <a:r>
              <a:rPr lang="en-US" altLang="zh-CN" sz="2400" b="0" dirty="0" smtClean="0">
                <a:solidFill>
                  <a:srgbClr val="0066FF"/>
                </a:solidFill>
                <a:latin typeface="+mn-lt"/>
              </a:rPr>
              <a:t>channel.</a:t>
            </a: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>
              <a:solidFill>
                <a:srgbClr val="0066FF"/>
              </a:solidFill>
              <a:latin typeface="+mn-lt"/>
            </a:endParaRPr>
          </a:p>
          <a:p>
            <a:endParaRPr lang="en-US" altLang="zh-CN" sz="2400" b="0" dirty="0" smtClean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Typical  Error Event</a:t>
            </a:r>
            <a:endParaRPr lang="zh-CN" alt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48617" y="1295400"/>
            <a:ext cx="8424937" cy="543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Conditional on h,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fontAlgn="auto">
              <a:spcAft>
                <a:spcPct val="0"/>
              </a:spcAft>
              <a:buClr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When              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very small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66FF"/>
                </a:solidFill>
              </a:rPr>
              <a:t>(e.g., Q(10)=</a:t>
            </a:r>
            <a:r>
              <a:rPr lang="en-US" altLang="zh-CN" kern="0" dirty="0" smtClean="0">
                <a:solidFill>
                  <a:srgbClr val="0066FF"/>
                </a:solidFill>
              </a:rPr>
              <a:t>7.62e-24</a:t>
            </a:r>
            <a:r>
              <a:rPr lang="en-US" altLang="zh-CN" kern="0" dirty="0">
                <a:solidFill>
                  <a:srgbClr val="0066FF"/>
                </a:solidFill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fontAlgn="auto">
              <a:spcAft>
                <a:spcPct val="0"/>
              </a:spcAft>
              <a:buClr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When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kern="0" dirty="0" err="1" smtClean="0">
                <a:solidFill>
                  <a:srgbClr val="0066FF"/>
                </a:solidFill>
              </a:rPr>
              <a:t>p</a:t>
            </a:r>
            <a:r>
              <a:rPr lang="en-US" altLang="zh-CN" sz="1400" kern="0" dirty="0" err="1" smtClean="0">
                <a:solidFill>
                  <a:srgbClr val="0066FF"/>
                </a:solidFill>
              </a:rPr>
              <a:t>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 large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kern="0" dirty="0" smtClean="0">
                <a:solidFill>
                  <a:srgbClr val="0066FF"/>
                </a:solidFill>
              </a:rPr>
              <a:t>(e.g., </a:t>
            </a:r>
            <a:r>
              <a:rPr lang="en-US" altLang="zh-CN" kern="0" dirty="0">
                <a:solidFill>
                  <a:srgbClr val="0066FF"/>
                </a:solidFill>
              </a:rPr>
              <a:t>Q(1)=</a:t>
            </a:r>
            <a:r>
              <a:rPr lang="en-US" altLang="zh-CN" kern="0" dirty="0" smtClean="0">
                <a:solidFill>
                  <a:srgbClr val="0066FF"/>
                </a:solidFill>
              </a:rPr>
              <a:t>0.159)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Typical error event is due to channel being in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deep fade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rather than noise being large.</a:t>
            </a:r>
          </a:p>
        </p:txBody>
      </p:sp>
      <p:pic>
        <p:nvPicPr>
          <p:cNvPr id="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27590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1692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4115594"/>
            <a:ext cx="3825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7966"/>
            <a:ext cx="14446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9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79084" y="119383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Time Diversity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01626" y="6941815"/>
            <a:ext cx="4208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Coding alone is not sufficient!</a:t>
            </a:r>
          </a:p>
        </p:txBody>
      </p:sp>
      <p:pic>
        <p:nvPicPr>
          <p:cNvPr id="10" name="Picture 9" descr="fig3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38" y="2850577"/>
            <a:ext cx="54102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01626" y="187963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66FF"/>
                </a:solidFill>
              </a:rPr>
              <a:t>Time diversity can be obtained by </a:t>
            </a:r>
            <a:r>
              <a:rPr lang="en-US" altLang="zh-CN" sz="2400" dirty="0">
                <a:solidFill>
                  <a:srgbClr val="FF0000"/>
                </a:solidFill>
              </a:rPr>
              <a:t>interleaving and coding </a:t>
            </a:r>
            <a:r>
              <a:rPr lang="en-US" altLang="zh-CN" sz="2400" dirty="0">
                <a:solidFill>
                  <a:srgbClr val="0066FF"/>
                </a:solidFill>
              </a:rPr>
              <a:t>over symbols across different coherent time periods.</a:t>
            </a:r>
          </a:p>
        </p:txBody>
      </p:sp>
      <p:sp>
        <p:nvSpPr>
          <p:cNvPr id="11" name="矩形 10"/>
          <p:cNvSpPr/>
          <p:nvPr/>
        </p:nvSpPr>
        <p:spPr>
          <a:xfrm>
            <a:off x="6964437" y="4932759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Repetition coding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-609600" y="337344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Simplest Code: Repetition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After interleaving over L coherence time periods,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805066" y="313040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Repetition coding:                for all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78" y="2457020"/>
            <a:ext cx="45561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66" y="3282805"/>
            <a:ext cx="10064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66" y="3740005"/>
            <a:ext cx="16827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6" y="4870067"/>
            <a:ext cx="25320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67335" y="5676087"/>
            <a:ext cx="8023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is classic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vector detection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white Gaussian noise.</a:t>
            </a:r>
          </a:p>
        </p:txBody>
      </p:sp>
      <p:pic>
        <p:nvPicPr>
          <p:cNvPr id="25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66" y="3206605"/>
            <a:ext cx="23018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66116" y="4336667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862116" y="4336667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pic>
        <p:nvPicPr>
          <p:cNvPr id="28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16" y="4412867"/>
            <a:ext cx="48895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805066" y="337344"/>
            <a:ext cx="681493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Simplest Code: Repetition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After interleaving over L coherence time periods,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805066" y="313040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Repetition coding:                for all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78" y="2457020"/>
            <a:ext cx="45561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66" y="3282805"/>
            <a:ext cx="10064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66" y="3740005"/>
            <a:ext cx="16827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6" y="4870067"/>
            <a:ext cx="25320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67335" y="5676087"/>
            <a:ext cx="8023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is classic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vector detection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white Gaussian noise.</a:t>
            </a:r>
          </a:p>
        </p:txBody>
      </p:sp>
      <p:pic>
        <p:nvPicPr>
          <p:cNvPr id="25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66" y="3206605"/>
            <a:ext cx="23018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66116" y="4336667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862116" y="4336667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pic>
        <p:nvPicPr>
          <p:cNvPr id="28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16" y="4412867"/>
            <a:ext cx="48895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8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6" grpId="0"/>
      <p:bldP spid="2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Simplest Code: Repetition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54155" y="1334135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Geometry</a:t>
            </a:r>
          </a:p>
        </p:txBody>
      </p:sp>
      <p:pic>
        <p:nvPicPr>
          <p:cNvPr id="14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8" y="2996619"/>
            <a:ext cx="2751856" cy="11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763418" y="2238375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BPSK</a:t>
            </a:r>
          </a:p>
        </p:txBody>
      </p:sp>
      <p:pic>
        <p:nvPicPr>
          <p:cNvPr id="16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18" y="2314575"/>
            <a:ext cx="8778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763417" y="4520274"/>
            <a:ext cx="50302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</a:rPr>
              <a:t>Is a sufficient statistic (</a:t>
            </a:r>
            <a:r>
              <a:rPr lang="en-US" altLang="zh-CN" sz="1800" kern="0" dirty="0" smtClean="0">
                <a:solidFill>
                  <a:srgbClr val="0066FF"/>
                </a:solidFill>
              </a:rPr>
              <a:t>match filtering/</a:t>
            </a:r>
            <a:r>
              <a:rPr lang="en-US" altLang="zh-CN" sz="1800" kern="0" dirty="0" smtClean="0">
                <a:solidFill>
                  <a:srgbClr val="FF0000"/>
                </a:solidFill>
              </a:rPr>
              <a:t>maximal </a:t>
            </a:r>
            <a:r>
              <a:rPr lang="en-US" altLang="zh-CN" sz="1800" kern="0" dirty="0">
                <a:solidFill>
                  <a:srgbClr val="FF0000"/>
                </a:solidFill>
              </a:rPr>
              <a:t>ratio combiner</a:t>
            </a:r>
            <a:r>
              <a:rPr lang="en-US" altLang="zh-CN" sz="1800" kern="0" dirty="0">
                <a:solidFill>
                  <a:srgbClr val="0066FF"/>
                </a:solidFill>
              </a:rPr>
              <a:t>).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pic>
        <p:nvPicPr>
          <p:cNvPr id="18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18" y="5961696"/>
            <a:ext cx="1949016" cy="3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63418" y="5275897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Reduces to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scalar detection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pic>
        <p:nvPicPr>
          <p:cNvPr id="20" name="Picture 22" descr="A_fig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" y="2085975"/>
            <a:ext cx="4114800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2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Simplest Code: Repetition</a:t>
            </a:r>
            <a:endParaRPr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99673" y="1764407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Deep Fades Become Rarer</a:t>
            </a:r>
          </a:p>
        </p:txBody>
      </p:sp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41" y="5434133"/>
            <a:ext cx="25971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06" y="3283527"/>
            <a:ext cx="3006725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 descr="fig3-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3" y="2678807"/>
            <a:ext cx="5257800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63196" y="6761593"/>
            <a:ext cx="5291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</a:rPr>
              <a:t>chi-square </a:t>
            </a:r>
            <a:r>
              <a:rPr lang="en-US" altLang="zh-CN" dirty="0" smtClean="0">
                <a:solidFill>
                  <a:srgbClr val="0066FF"/>
                </a:solidFill>
              </a:rPr>
              <a:t>distribution:</a:t>
            </a:r>
            <a:r>
              <a:rPr lang="zh-CN" altLang="en-US" dirty="0">
                <a:solidFill>
                  <a:srgbClr val="0066FF"/>
                </a:solidFill>
              </a:rPr>
              <a:t>卡方</a:t>
            </a:r>
            <a:r>
              <a:rPr lang="zh-CN" altLang="en-US" dirty="0" smtClean="0">
                <a:solidFill>
                  <a:srgbClr val="0066FF"/>
                </a:solidFill>
              </a:rPr>
              <a:t>分布</a:t>
            </a:r>
            <a:r>
              <a:rPr lang="en-US" altLang="zh-CN" dirty="0" smtClean="0">
                <a:solidFill>
                  <a:srgbClr val="0066FF"/>
                </a:solidFill>
              </a:rPr>
              <a:t>/</a:t>
            </a:r>
            <a:r>
              <a:rPr lang="zh-CN" altLang="en-US" dirty="0">
                <a:solidFill>
                  <a:srgbClr val="0066FF"/>
                </a:solidFill>
              </a:rPr>
              <a:t>西格玛分布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Simplest Code: Repetition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33608" y="1452563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Performance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33608" y="2214563"/>
            <a:ext cx="4038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0" name="Picture 8" descr="fig3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" y="2062163"/>
            <a:ext cx="7620000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17" y="1185973"/>
            <a:ext cx="2752381" cy="8761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3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Diversity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1987" y="1404853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Antenna Diversity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4725" y="5116513"/>
            <a:ext cx="110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91000" y="510540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Transmit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39000" y="5105400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</p:txBody>
      </p:sp>
      <p:pic>
        <p:nvPicPr>
          <p:cNvPr id="9" name="Picture 6" descr="fig3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0" y="3296207"/>
            <a:ext cx="8229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24682" y="6108185"/>
            <a:ext cx="110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solidFill>
                  <a:srgbClr val="0066FF"/>
                </a:solidFill>
                <a:ea typeface="宋体" panose="02010600030101010101" pitchFamily="2" charset="-122"/>
              </a:rPr>
              <a:t>Receive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440957" y="6097072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solidFill>
                  <a:srgbClr val="0066FF"/>
                </a:solidFill>
                <a:ea typeface="宋体" panose="02010600030101010101" pitchFamily="2" charset="-122"/>
              </a:rPr>
              <a:t>Transmit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488957" y="6097072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solidFill>
                  <a:srgbClr val="0066FF"/>
                </a:solidFill>
                <a:ea typeface="宋体" panose="02010600030101010101" pitchFamily="2" charset="-122"/>
              </a:rPr>
              <a:t>Both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83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General Path-Loss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To facilitate analytical studies on wireless communication systems, it is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often convenient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to use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simpler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 path loss models, </a:t>
            </a: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solidFill>
                <a:srgbClr val="0066FF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d</a:t>
            </a:r>
            <a:r>
              <a:rPr lang="en-US" altLang="zh-CN" sz="1400" b="0" dirty="0">
                <a:solidFill>
                  <a:srgbClr val="0066FF"/>
                </a:solidFill>
                <a:latin typeface="+mn-lt"/>
              </a:rPr>
              <a:t>0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 is the reference distance, K is a constant related to the antenna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gain and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the average channel attenuation, and α is the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path-loss 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exponent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.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333307"/>
              </p:ext>
            </p:extLst>
          </p:nvPr>
        </p:nvGraphicFramePr>
        <p:xfrm>
          <a:off x="3240906" y="2988543"/>
          <a:ext cx="24431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3" imgW="952200" imgH="507960" progId="Equation.DSMT4">
                  <p:embed/>
                </p:oleObj>
              </mc:Choice>
              <mc:Fallback>
                <p:oleObj name="Equation" r:id="rId3" imgW="952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0906" y="2988543"/>
                        <a:ext cx="2443163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802" y="6012879"/>
            <a:ext cx="5628571" cy="9619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Diversity</a:t>
            </a:r>
            <a:endParaRPr lang="zh-CN" altLang="en-US" dirty="0"/>
          </a:p>
        </p:txBody>
      </p:sp>
      <p:pic>
        <p:nvPicPr>
          <p:cNvPr id="12" name="Picture 2" descr="fig3-1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02" y="2447131"/>
            <a:ext cx="205740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48618" y="1476375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Receive Diversity</a:t>
            </a:r>
          </a:p>
        </p:txBody>
      </p:sp>
      <p:pic>
        <p:nvPicPr>
          <p:cNvPr id="14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02" y="2370931"/>
            <a:ext cx="250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02" y="3361531"/>
            <a:ext cx="2667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18" y="2924175"/>
            <a:ext cx="1644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53418" y="4025220"/>
            <a:ext cx="6535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repetition coding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time diversity, except that there is a further power gain.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953418" y="5286375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defTabSz="914400" fontAlgn="auto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Optimal reception is via match filtering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receive beamforming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70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1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Receive Diversity</a:t>
            </a:r>
          </a:p>
        </p:txBody>
      </p:sp>
      <p:pic>
        <p:nvPicPr>
          <p:cNvPr id="12" name="Picture 2" descr="fig3-1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02" y="2447131"/>
            <a:ext cx="205740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48618" y="1476375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Receive Diversity</a:t>
            </a:r>
          </a:p>
        </p:txBody>
      </p:sp>
      <p:pic>
        <p:nvPicPr>
          <p:cNvPr id="14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02" y="2370931"/>
            <a:ext cx="250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02" y="3361531"/>
            <a:ext cx="2667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18" y="2924175"/>
            <a:ext cx="1644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53418" y="4025220"/>
            <a:ext cx="86243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400" kern="0" dirty="0" smtClean="0">
                <a:solidFill>
                  <a:srgbClr val="0066FF"/>
                </a:solidFill>
              </a:rPr>
              <a:t>Total </a:t>
            </a:r>
            <a:r>
              <a:rPr lang="en-US" altLang="zh-CN" sz="2400" kern="0" dirty="0">
                <a:solidFill>
                  <a:srgbClr val="0066FF"/>
                </a:solidFill>
              </a:rPr>
              <a:t>received </a:t>
            </a:r>
            <a:r>
              <a:rPr lang="en-US" altLang="zh-CN" sz="2400" kern="0" dirty="0" smtClean="0">
                <a:solidFill>
                  <a:srgbClr val="0066FF"/>
                </a:solidFill>
              </a:rPr>
              <a:t>SNR: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dirty="0" smtClean="0"/>
              <a:t>              :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power </a:t>
            </a:r>
            <a:r>
              <a:rPr lang="en-US" altLang="zh-CN" sz="2400" i="1" dirty="0">
                <a:solidFill>
                  <a:srgbClr val="FF0000"/>
                </a:solidFill>
              </a:rPr>
              <a:t>gain </a:t>
            </a:r>
            <a:r>
              <a:rPr lang="en-US" altLang="zh-CN" sz="2400" dirty="0">
                <a:solidFill>
                  <a:srgbClr val="FF0000"/>
                </a:solidFill>
              </a:rPr>
              <a:t>(also called </a:t>
            </a:r>
            <a:r>
              <a:rPr lang="en-US" altLang="zh-CN" sz="2400" i="1" dirty="0">
                <a:solidFill>
                  <a:srgbClr val="FF0000"/>
                </a:solidFill>
              </a:rPr>
              <a:t>array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gain)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i="1" kern="0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sz="2400" i="1" kern="0" dirty="0">
                <a:solidFill>
                  <a:srgbClr val="FF0000"/>
                </a:solidFill>
              </a:rPr>
              <a:t>: diversity gain, converges to 1 with increasing 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</a:rPr>
              <a:t> </a:t>
            </a:r>
            <a:endParaRPr lang="en-US" altLang="zh-CN" sz="2400" kern="0" dirty="0">
              <a:solidFill>
                <a:srgbClr val="FF0000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953418" y="6036931"/>
            <a:ext cx="81555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defTabSz="914400" fontAlgn="auto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</a:pPr>
            <a:r>
              <a:rPr lang="en-US" altLang="zh-CN" sz="2400" kern="0" dirty="0" smtClean="0">
                <a:solidFill>
                  <a:srgbClr val="0066FF"/>
                </a:solidFill>
              </a:rPr>
              <a:t>A </a:t>
            </a:r>
            <a:r>
              <a:rPr lang="en-US" altLang="zh-CN" sz="2400" kern="0" dirty="0">
                <a:solidFill>
                  <a:srgbClr val="FF0000"/>
                </a:solidFill>
              </a:rPr>
              <a:t>3-dB gain </a:t>
            </a:r>
            <a:r>
              <a:rPr lang="en-US" altLang="zh-CN" sz="2400" kern="0" dirty="0">
                <a:solidFill>
                  <a:srgbClr val="0066FF"/>
                </a:solidFill>
              </a:rPr>
              <a:t>is obtained for every </a:t>
            </a:r>
            <a:r>
              <a:rPr lang="en-US" altLang="zh-CN" sz="2400" kern="0" dirty="0">
                <a:solidFill>
                  <a:srgbClr val="FF0000"/>
                </a:solidFill>
              </a:rPr>
              <a:t>doubling</a:t>
            </a:r>
            <a:r>
              <a:rPr lang="en-US" altLang="zh-CN" sz="2400" kern="0" dirty="0">
                <a:solidFill>
                  <a:srgbClr val="0066FF"/>
                </a:solidFill>
              </a:rPr>
              <a:t> of </a:t>
            </a:r>
            <a:r>
              <a:rPr lang="en-US" altLang="zh-CN" sz="2400" kern="0" dirty="0" smtClean="0">
                <a:solidFill>
                  <a:srgbClr val="0066FF"/>
                </a:solidFill>
              </a:rPr>
              <a:t>the number </a:t>
            </a:r>
            <a:r>
              <a:rPr lang="en-US" altLang="zh-CN" sz="2400" kern="0" dirty="0">
                <a:solidFill>
                  <a:srgbClr val="0066FF"/>
                </a:solidFill>
              </a:rPr>
              <a:t>of </a:t>
            </a:r>
            <a:r>
              <a:rPr lang="en-US" altLang="zh-CN" sz="2400" kern="0" dirty="0" smtClean="0">
                <a:solidFill>
                  <a:srgbClr val="0066FF"/>
                </a:solidFill>
              </a:rPr>
              <a:t>antennas.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936" y="3922718"/>
            <a:ext cx="2752381" cy="6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0706" y="4615342"/>
            <a:ext cx="638095" cy="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0706" y="5005429"/>
            <a:ext cx="752381" cy="73333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71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8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Transmit Diversity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8" name="Picture 2" descr="fig3-11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0"/>
            <a:ext cx="1752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457200" y="1447800"/>
            <a:ext cx="4038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Tx/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0"/>
            <a:ext cx="250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14600"/>
            <a:ext cx="2667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1800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838200" y="1905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transmitter knows the channel, send:</a:t>
            </a:r>
          </a:p>
        </p:txBody>
      </p:sp>
      <p:pic>
        <p:nvPicPr>
          <p:cNvPr id="25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139858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38200" y="3200400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maximizes the received SNR by in-phase addition of signals at the receiver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transmit beamforming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50957" y="4377591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Reduce to scalar channel:</a:t>
            </a:r>
          </a:p>
        </p:txBody>
      </p:sp>
      <p:pic>
        <p:nvPicPr>
          <p:cNvPr id="28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57" y="4910991"/>
            <a:ext cx="20478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850957" y="5291991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same as receive beamforming.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838200" y="6086049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happens if transmitter does not know the channel?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72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2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9" grpId="0"/>
      <p:bldP spid="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Space-time Codes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Tx/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Transmitting the same symbol simultaneously at the antennas doesn’t work.</a:t>
            </a:r>
          </a:p>
          <a:p>
            <a:pPr defTabSz="914400" eaLnBrk="1" hangingPunct="1">
              <a:buClrTx/>
              <a:buFontTx/>
            </a:pPr>
            <a:endParaRPr lang="en-US" altLang="zh-CN" dirty="0" smtClean="0">
              <a:solidFill>
                <a:srgbClr val="0066FF"/>
              </a:solidFill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Using the antennas one at a time and sending the same symbol over the different antennas is like repetition coding.</a:t>
            </a:r>
          </a:p>
          <a:p>
            <a:pPr defTabSz="914400" eaLnBrk="1" hangingPunct="1">
              <a:buClrTx/>
              <a:buFontTx/>
            </a:pPr>
            <a:endParaRPr lang="en-US" altLang="zh-CN" dirty="0" smtClean="0">
              <a:solidFill>
                <a:srgbClr val="0066FF"/>
              </a:solidFill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More generally, can use any time-diversity code by turning on one antenna at a time.</a:t>
            </a:r>
          </a:p>
          <a:p>
            <a:pPr defTabSz="914400" eaLnBrk="1" hangingPunct="1">
              <a:buClrTx/>
              <a:buFontTx/>
            </a:pPr>
            <a:endParaRPr lang="en-US" altLang="zh-CN" dirty="0" smtClean="0">
              <a:solidFill>
                <a:srgbClr val="0066FF"/>
              </a:solidFill>
              <a:ea typeface="宋体" panose="02010600030101010101" pitchFamily="2" charset="-122"/>
            </a:endParaRPr>
          </a:p>
          <a:p>
            <a:pPr defTabSz="914400" eaLnBrk="1" hangingPunct="1">
              <a:buClrTx/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66FF"/>
                </a:solidFill>
                <a:ea typeface="宋体" panose="02010600030101010101" pitchFamily="2" charset="-122"/>
              </a:rPr>
              <a:t>Space-time codes are designed specifically for the transmit diversity scenario.</a:t>
            </a:r>
            <a:r>
              <a:rPr lang="en-US" altLang="zh-CN" dirty="0" smtClean="0"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73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2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Alamouti</a:t>
            </a:r>
            <a:r>
              <a:rPr lang="en-US" altLang="zh-CN" dirty="0">
                <a:ea typeface="宋体" panose="02010600030101010101" pitchFamily="2" charset="-122"/>
              </a:rPr>
              <a:t> Scheme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084" y="1228831"/>
            <a:ext cx="5489201" cy="701712"/>
          </a:xfrm>
          <a:prstGeom prst="rect">
            <a:avLst/>
          </a:prstGeom>
        </p:spPr>
      </p:pic>
      <p:pic>
        <p:nvPicPr>
          <p:cNvPr id="6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6" y="2356545"/>
            <a:ext cx="761523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66" y="3194745"/>
            <a:ext cx="586898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66" y="5023545"/>
            <a:ext cx="4241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0666" y="1975545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Over two symbol times: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80666" y="4261545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Projecting onto the two columns of the H matrix yields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80666" y="5480745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double</a:t>
            </a: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 the symbol rate of repetition coding.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80666" y="5937945"/>
            <a:ext cx="8640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3dB loss </a:t>
            </a:r>
            <a:r>
              <a:rPr lang="en-US" altLang="zh-CN" sz="2400" dirty="0">
                <a:solidFill>
                  <a:srgbClr val="0066FF"/>
                </a:solidFill>
                <a:ea typeface="宋体" panose="02010600030101010101" pitchFamily="2" charset="-122"/>
              </a:rPr>
              <a:t>of received SNR compared to transmit beamforming.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74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8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375" y="330416"/>
            <a:ext cx="8678429" cy="669517"/>
          </a:xfrm>
        </p:spPr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95" y="1398588"/>
            <a:ext cx="9145210" cy="601186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K=0dB, transmit power is 1 w(watt)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distance is 1 m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path-loss exponent is 3, and the distance between the transmitter and receiver </a:t>
            </a:r>
            <a:r>
              <a:rPr lang="en-US" altLang="zh-CN" sz="28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10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what is the received power</a:t>
            </a:r>
            <a:r>
              <a:rPr lang="zh-CN" alt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 the right Figure, h1=3, h2=4, what 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diversity 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Compute the Capacity of an AWGN channel when SNR=20dB.</a:t>
            </a:r>
          </a:p>
          <a:p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For Q1, see P6; For Q2, see P67-69; for Q3, see P24.       </a:t>
            </a:r>
            <a:endParaRPr lang="en-US" altLang="zh-CN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Submitted next week.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 descr="fig3-11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5442" y="3276575"/>
            <a:ext cx="175260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42" y="3200375"/>
            <a:ext cx="250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42" y="4190975"/>
            <a:ext cx="2667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75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/>
              <a:t>P</a:t>
            </a:r>
            <a:r>
              <a:rPr lang="en-US" altLang="zh-CN" sz="4400" b="0" dirty="0" smtClean="0"/>
              <a:t>ath-loss </a:t>
            </a:r>
            <a:r>
              <a:rPr lang="en-US" altLang="zh-CN" sz="4400" b="0" dirty="0"/>
              <a:t>exponent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solidFill>
                  <a:srgbClr val="0066FF"/>
                </a:solidFill>
                <a:latin typeface="+mn-lt"/>
              </a:rPr>
              <a:t>Free space: </a:t>
            </a:r>
            <a:r>
              <a:rPr lang="el-GR" altLang="zh-CN" sz="2800" b="0" dirty="0">
                <a:solidFill>
                  <a:srgbClr val="0066FF"/>
                </a:solidFill>
                <a:latin typeface="+mn-lt"/>
              </a:rPr>
              <a:t>α = 2</a:t>
            </a:r>
          </a:p>
          <a:p>
            <a:r>
              <a:rPr lang="en-US" altLang="zh-CN" sz="2800" b="0" dirty="0" smtClean="0">
                <a:solidFill>
                  <a:srgbClr val="0066FF"/>
                </a:solidFill>
                <a:latin typeface="+mn-lt"/>
              </a:rPr>
              <a:t>Urban </a:t>
            </a:r>
            <a:r>
              <a:rPr lang="en-US" altLang="zh-CN" sz="2800" b="0" dirty="0" err="1">
                <a:solidFill>
                  <a:srgbClr val="0066FF"/>
                </a:solidFill>
                <a:latin typeface="+mn-lt"/>
              </a:rPr>
              <a:t>macrocells</a:t>
            </a:r>
            <a:r>
              <a:rPr lang="en-US" altLang="zh-CN" sz="2800" b="0" dirty="0">
                <a:solidFill>
                  <a:srgbClr val="0066FF"/>
                </a:solidFill>
                <a:latin typeface="+mn-lt"/>
              </a:rPr>
              <a:t>: 3.7 ≤ α ≤ 6.5</a:t>
            </a:r>
          </a:p>
          <a:p>
            <a:r>
              <a:rPr lang="it-IT" altLang="zh-CN" sz="2800" b="0" dirty="0" smtClean="0">
                <a:solidFill>
                  <a:srgbClr val="0066FF"/>
                </a:solidFill>
                <a:latin typeface="+mn-lt"/>
              </a:rPr>
              <a:t>Urban </a:t>
            </a:r>
            <a:r>
              <a:rPr lang="it-IT" altLang="zh-CN" sz="2800" b="0" dirty="0">
                <a:solidFill>
                  <a:srgbClr val="0066FF"/>
                </a:solidFill>
                <a:latin typeface="+mn-lt"/>
              </a:rPr>
              <a:t>microcells: 2.7 ≤ α ≤ 3.5</a:t>
            </a:r>
          </a:p>
          <a:p>
            <a:r>
              <a:rPr lang="en-US" altLang="zh-CN" sz="2800" b="0" dirty="0" smtClean="0">
                <a:solidFill>
                  <a:srgbClr val="0066FF"/>
                </a:solidFill>
                <a:latin typeface="+mn-lt"/>
              </a:rPr>
              <a:t>Office </a:t>
            </a:r>
            <a:r>
              <a:rPr lang="en-US" altLang="zh-CN" sz="2800" b="0" dirty="0">
                <a:solidFill>
                  <a:srgbClr val="0066FF"/>
                </a:solidFill>
                <a:latin typeface="+mn-lt"/>
              </a:rPr>
              <a:t>building (same floor): 1.6 ≤ α ≤ 3.5</a:t>
            </a:r>
          </a:p>
          <a:p>
            <a:r>
              <a:rPr lang="en-US" altLang="zh-CN" sz="2800" b="0" dirty="0" smtClean="0">
                <a:solidFill>
                  <a:srgbClr val="0066FF"/>
                </a:solidFill>
                <a:latin typeface="+mn-lt"/>
              </a:rPr>
              <a:t>Office </a:t>
            </a:r>
            <a:r>
              <a:rPr lang="en-US" altLang="zh-CN" sz="2800" b="0" dirty="0">
                <a:solidFill>
                  <a:srgbClr val="0066FF"/>
                </a:solidFill>
                <a:latin typeface="+mn-lt"/>
              </a:rPr>
              <a:t>building (multiple floors): 2 ≤ α ≤ 6</a:t>
            </a:r>
          </a:p>
          <a:p>
            <a:r>
              <a:rPr lang="en-US" altLang="zh-CN" sz="2800" b="0" dirty="0" smtClean="0">
                <a:solidFill>
                  <a:srgbClr val="0066FF"/>
                </a:solidFill>
                <a:latin typeface="+mn-lt"/>
              </a:rPr>
              <a:t>Store</a:t>
            </a:r>
            <a:r>
              <a:rPr lang="en-US" altLang="zh-CN" sz="2800" b="0" dirty="0">
                <a:solidFill>
                  <a:srgbClr val="0066FF"/>
                </a:solidFill>
                <a:latin typeface="+mn-lt"/>
              </a:rPr>
              <a:t>: 1.8 ≤ </a:t>
            </a:r>
            <a:r>
              <a:rPr lang="el-GR" altLang="zh-CN" sz="2800" b="0" dirty="0">
                <a:solidFill>
                  <a:srgbClr val="0066FF"/>
                </a:solidFill>
                <a:latin typeface="+mn-lt"/>
              </a:rPr>
              <a:t>α ≤ 2.2</a:t>
            </a:r>
          </a:p>
          <a:p>
            <a:r>
              <a:rPr lang="en-US" altLang="zh-CN" sz="2800" b="0" dirty="0" smtClean="0">
                <a:solidFill>
                  <a:srgbClr val="0066FF"/>
                </a:solidFill>
                <a:latin typeface="+mn-lt"/>
              </a:rPr>
              <a:t>Factory</a:t>
            </a:r>
            <a:r>
              <a:rPr lang="en-US" altLang="zh-CN" sz="2800" b="0" dirty="0">
                <a:solidFill>
                  <a:srgbClr val="0066FF"/>
                </a:solidFill>
                <a:latin typeface="+mn-lt"/>
              </a:rPr>
              <a:t>: 1.6 ≤ </a:t>
            </a:r>
            <a:r>
              <a:rPr lang="el-GR" altLang="zh-CN" sz="2800" b="0" dirty="0">
                <a:solidFill>
                  <a:srgbClr val="0066FF"/>
                </a:solidFill>
                <a:latin typeface="+mn-lt"/>
              </a:rPr>
              <a:t>α ≤ 3.3</a:t>
            </a:r>
          </a:p>
          <a:p>
            <a:r>
              <a:rPr lang="en-US" altLang="zh-CN" sz="2800" b="0" dirty="0" smtClean="0">
                <a:solidFill>
                  <a:srgbClr val="FF0000"/>
                </a:solidFill>
                <a:latin typeface="+mn-lt"/>
              </a:rPr>
              <a:t>Home</a:t>
            </a:r>
            <a:r>
              <a:rPr lang="en-US" altLang="zh-CN" sz="2800" b="0" dirty="0">
                <a:solidFill>
                  <a:srgbClr val="FF0000"/>
                </a:solidFill>
                <a:latin typeface="+mn-lt"/>
              </a:rPr>
              <a:t>: </a:t>
            </a:r>
            <a:r>
              <a:rPr lang="el-GR" altLang="zh-CN" sz="2800" b="0" dirty="0">
                <a:solidFill>
                  <a:srgbClr val="FF0000"/>
                </a:solidFill>
                <a:latin typeface="+mn-lt"/>
              </a:rPr>
              <a:t>α ≈ 3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Shadowing 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 radio waves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may also be distorted by the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obstacles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 that appear along the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transmission paths.</a:t>
            </a:r>
          </a:p>
          <a:p>
            <a:endParaRPr lang="en-US" altLang="zh-CN" b="0" dirty="0">
              <a:solidFill>
                <a:srgbClr val="0066FF"/>
              </a:solidFill>
              <a:latin typeface="+mn-lt"/>
            </a:endParaRPr>
          </a:p>
          <a:p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These obstacles may absorb part of the signal energy,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resulting in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signal strength degradation or cause random scattering.</a:t>
            </a:r>
          </a:p>
          <a:p>
            <a:endParaRPr lang="en-US" altLang="zh-CN" b="0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The effects may vary slowly over time. This slow-varying power variation is called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the 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shadowing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effect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and is considered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as a 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type of large-scale </a:t>
            </a:r>
            <a:r>
              <a:rPr lang="en-US" altLang="zh-CN" b="0" dirty="0" smtClean="0">
                <a:solidFill>
                  <a:srgbClr val="0066FF"/>
                </a:solidFill>
                <a:latin typeface="+mn-lt"/>
              </a:rPr>
              <a:t>fading</a:t>
            </a:r>
            <a:r>
              <a:rPr lang="en-US" altLang="zh-CN" b="0" dirty="0">
                <a:solidFill>
                  <a:srgbClr val="0066FF"/>
                </a:solidFill>
                <a:latin typeface="+mn-lt"/>
              </a:rPr>
              <a:t>.</a:t>
            </a:r>
            <a:endParaRPr lang="zh-CN" altLang="en-US" b="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[f_c-W/2,f_c+W/2]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95.875"/>
  <p:tag name="PICTUREFILESIZE" val="17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h_\ell[m] \approx \sum_i a_i e^{-j2\pi f_c \tau_i}$$ 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137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h[m] \sim \N(0,\frac{1}{2}) + j \N(0,\frac{1}{2}) \sim \CN(0,1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75"/>
  <p:tag name="PICTUREFILESIZE" val="216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y[m] = \sum_\ell h_\ell[m] x[m-\ell] + w[m]$$&#10;$$ w[m] \sim \CN(0, N_0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292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y[m] = h[m]x[m]+w[m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95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y[m] = h[m]x[m]+w[m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95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\bears&#10;\cawgn = \log (1+\SNR ) \quad \mbox{bits/s/Hz}\\&#10;\ears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38.875"/>
  <p:tag name="PICTUREFILESIZE" val="279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\bears&#10;=  W \log (1+ \SNR) \quad \mbox{bits/s}&#10;\ears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60.875"/>
  <p:tag name="PICTUREFILESIZE" val="20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cawgn = W \log \l(1+\frac{\bP}{N_0 W} \r) \quad \mbox{bits/s}.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39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 P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5.875"/>
  <p:tag name="PICTUREFILESIZE" val="2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_0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5.875"/>
  <p:tag name="PICTUREFILESIZE" val="4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[-W/2, W/2]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21.875"/>
  <p:tag name="PICTUREFILESIZE" val="13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cawgn = W \log\l(1+\frac{\bP}{N_0W}\r)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66.875"/>
  <p:tag name="PICTUREFILESIZE" val="30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\SNR = \frac{\bP}{N_0 W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13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\SNR \gg 1$: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85.875"/>
  <p:tag name="PICTUREFILESIZE" val="8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\SNR \ll 1$: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85.875"/>
  <p:tag name="PICTUREFILESIZE" val="8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y[m] = \sum_\ell h_\ell x[m-\ell]+w[m]$$&#10;\end{document}&#10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822"/>
  <p:tag name="BOXFONT" val="10"/>
  <p:tag name="BOXWRAP" val="False"/>
  <p:tag name="WORKAROUNDTRANSPARENCYBUG" val="False"/>
  <p:tag name="BITMAPFORMAT" val="pngmono"/>
  <p:tag name="DEBUGINTERACTIVE" val="True"/>
  <p:tag name="ORIGWIDTH" val="276"/>
  <p:tag name="PICTUREFILESIZE" val="1506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dfty_n = \dfth_n \dftd_n + \dftw_n, \qquad n=1, \ldots, \Ntones.$$&#10;\end{document}&#10;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43.875"/>
  <p:tag name="PICTUREFILESIZE" val="22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y[m] = \sum_\ell h_\ell x[m-\ell]+w[m]$$&#10;\end{document}&#10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822"/>
  <p:tag name="BOXFONT" val="10"/>
  <p:tag name="BOXWRAP" val="False"/>
  <p:tag name="WORKAROUNDTRANSPARENCYBUG" val="False"/>
  <p:tag name="BITMAPFORMAT" val="pngmono"/>
  <p:tag name="DEBUGINTERACTIVE" val="True"/>
  <p:tag name="ORIGWIDTH" val="276"/>
  <p:tag name="PICTUREFILESIZE" val="1506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dfty_n = \dfth_n \dftd_n + \dftw_n, \qquad n=1, \ldots, \Ntones.$$&#10;\end{document}&#10;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43.875"/>
  <p:tag name="PICTUREFILESIZE" val="22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\bears&#10;\cawgn = \log (1+\SNR ) \quad \mbox{bits/s/Hz}\\&#10;\ears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38.875"/>
  <p:tag name="PICTUREFILESIZE" val="279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p_e = Q \left (\frac{a}{\sqrt{N_0/2}} \right ) = Q \left (\sqrt{2\SNR}&#10;\right )$$&#10;$$\SNR := \frac{a^2}{N_0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07.875"/>
  <p:tag name="PICTUREFILESIZE" val="59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y[m] =   \sum_\ell h_\ell\, x[m-\ell]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20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=x+w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7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=\pm a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69.875"/>
  <p:tag name="PICTUREFILESIZE" val="47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y = hx + w$$&#10;$$ h \sim \CN(0,1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121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p_e = \frac{1}{2} \left (1-&#10;\sqrt{\frac{\SNR}{1+\SNR}} \right) \approx \frac{1}{4\SNR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13.875"/>
  <p:tag name="PICTUREFILESIZE" val="393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p_e = Q\l( \sqrt{2|h|^2\SNR} \r)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93.875"/>
  <p:tag name="PICTUREFILESIZE" val="240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 = \pm a$.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74.875"/>
  <p:tag name="PICTUREFILESIZE" val="47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p_e = Q\l( \sqrt{2|h|^2\SNR} \r)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93.875"/>
  <p:tag name="PICTUREFILESIZE" val="24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|h|^2 &gt;&gt; \frac{1}{\SNR}$,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5.875"/>
  <p:tag name="PICTUREFILESIZE" val="107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p_e \approx P\l(|h|^2 &lt;\frac{1}{\SNR}\r) \approx \frac{1}{\SNR}$$&#10;$$ |h|^2 \sim \exp(1).$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62"/>
  <p:tag name="PICTUREFILESIZE" val="2529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|h|^2 &lt; \frac{1}{{\sf SNR}}$,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98.875"/>
  <p:tag name="PICTUREFILESIZE" val="10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h_\ell \approx \sum_i a_i e^{-j2\pi f_c \tau_i}$$  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72.75"/>
  <p:tag name="PICTUREFILESIZE" val="21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y_\ell = h_\ell x_\ell + w_\ell, \qquad \ell=1, \ldots, L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12"/>
  <p:tag name="PICTUREFILESIZE" val="20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\ell = x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58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mathbf{y} = \mathbf{h} x + \mathbf{w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72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\vw = [w_1, \ldots, w_L]^t$. 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110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ell$.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3.875"/>
  <p:tag name="PICTUREFILESIZE" val="3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\vy = [y_1, \ldots, y_L]^t$, $\vh = [h_1, \ldots, h_L]^t$,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34.75"/>
  <p:tag name="PICTUREFILESIZE" val="20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y_\ell = h_\ell x_\ell + w_\ell, \qquad \ell=1, \ldots, L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12"/>
  <p:tag name="PICTUREFILESIZE" val="20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\ell = x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58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 \mathbf{y} = \mathbf{h} x + \mathbf{w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7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\vw = [w_1, \ldots, w_L]^t$. 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11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h_\ell \approx \sum_i a_i e^{-j2\pi f_c \tau_i}$$  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72.75"/>
  <p:tag name="PICTUREFILESIZE" val="21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ell$.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3.875"/>
  <p:tag name="PICTUREFILESIZE" val="30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\vy = [y_1, \ldots, y_L]^t$, $\vh = [h_1, \ldots, h_L]^t$,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34.75"/>
  <p:tag name="PICTUREFILESIZE" val="20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u_A = +a \vh, \vu_B = -a \vh.$$&#10;$$ \ty = \frac{\vh^*}{\|\vh\|} \vy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12.875"/>
  <p:tag name="PICTUREFILESIZE" val="20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=\pm a$,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74.875"/>
  <p:tag name="PICTUREFILESIZE" val="49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ty = \|\vh\| x + \tw$$  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30.75"/>
  <p:tag name="PICTUREFILESIZE" val="9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P\l(\|\vh\|^2 &lt; \eps\r) \approx \frac{1}{L!} \eps^L 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93"/>
  <p:tag name="PICTUREFILESIZE" val="181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\bears&#10;p_e &amp;\approx &amp; P\l(\|\vh\|^2 &lt; \frac{1}{\SNR}\r) \\&#10;&amp;\approx &amp; \frac{1}{L!} \frac{1}{\SNR^L}&#10;\ear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23"/>
  <p:tag name="PICTUREFILESIZE" val="2008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0.875"/>
  <p:tag name="PICTUREFILESIZE" val="3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2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1.875"/>
  <p:tag name="PICTUREFILESIZE" val="40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y}=x \mathbf{h}+\mathbf{w}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7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d  :=  \max_{i,j} |\tau_i(t) - \tau_j(t)|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398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217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0.875"/>
  <p:tag name="PICTUREFILESIZE" val="3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2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1.875"/>
  <p:tag name="PICTUREFILESIZE" val="40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y}=x \mathbf{h}+\mathbf{w}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7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0.875"/>
  <p:tag name="PICTUREFILESIZE" val="32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2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1.875"/>
  <p:tag name="PICTUREFILESIZE" val="40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y = \vh^*\vx + w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87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x = x \frac{\vh}{\|\vh\|}.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6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y = \|\vh\| x + w,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36.75"/>
  <p:tag name="PICTUREFILESIZE" val="87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\left [\begin{array}{cc} y[1] &amp; y[2] \end{array} \right] =&#10;\left [\begin{array}{cc} h_1 &amp; h_2 \end{array} \right]&#10;\left [\begin{array}{cc} u_1 &amp;  -u_2^* \\ u_2 &amp; u_1^* \end{array} \right]&#10;+ \left [\begin{array}{cc} w[1] &amp; w[2] \end{array} \right].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396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\left [\begin{array}{c} y[1] \\ y[2]^* \end{array} \right] =&#10;\left [\begin{array}{cc} h_1 &amp; h_2 \\ h_2^* &amp; -h_1^* \end{array} \right]&#10;\left [\begin{array}{cc}  u_1 \\ u_2 \end{array} \right]&#10;+ \left [\begin{array}{c} w[1] \\ w[2]^* \end{array} \right]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97.875"/>
  <p:tag name="PICTUREFILESIZE" val="40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_c := \frac{1}{T_d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398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83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r_i = \|\vh\|u_i + w_i, \qquad i=1,2.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84.875"/>
  <p:tag name="PICTUREFILESIZE" val="159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0.875"/>
  <p:tag name="PICTUREFILESIZE" val="32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2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1.875"/>
  <p:tag name="PICTUREFILESIZE" val="40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d \ll \frac{1}{W}, W_c \gg W \Rightarrow 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398"/>
  <p:tag name="BOXFONT" val="10"/>
  <p:tag name="BOXWRAP" val="False"/>
  <p:tag name="WORKAROUNDTRANSPARENCYBUG" val="False"/>
  <p:tag name="ALLOWFONTSUBSTITUTION" val="False"/>
  <p:tag name="BITMAPFORMAT" val="pngmono"/>
  <p:tag name="ORIGWIDTH" val="194.875"/>
  <p:tag name="PICTUREFILESIZE" val="19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d &gt; \frac{1}{W}, W_c &lt; W  \Rightarrow 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398"/>
  <p:tag name="BOXFONT" val="10"/>
  <p:tag name="BOXWRAP" val="False"/>
  <p:tag name="WORKAROUNDTRANSPARENCYBUG" val="False"/>
  <p:tag name="ALLOWFONTSUBSTITUTION" val="False"/>
  <p:tag name="BITMAPFORMAT" val="pngmono"/>
  <p:tag name="ORIGWIDTH" val="184.75"/>
  <p:tag name="PICTUREFILESIZE" val="1850"/>
</p:tagLst>
</file>

<file path=ppt/theme/theme1.xml><?xml version="1.0" encoding="utf-8"?>
<a:theme xmlns:a="http://schemas.openxmlformats.org/drawingml/2006/main" name="WMCT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20373</TotalTime>
  <Words>2445</Words>
  <Application>Microsoft Office PowerPoint</Application>
  <PresentationFormat>自定义</PresentationFormat>
  <Paragraphs>530</Paragraphs>
  <Slides>75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黑体</vt:lpstr>
      <vt:lpstr>宋体</vt:lpstr>
      <vt:lpstr>Arial</vt:lpstr>
      <vt:lpstr>Calibri</vt:lpstr>
      <vt:lpstr>Cambria Math</vt:lpstr>
      <vt:lpstr>Times New Roman</vt:lpstr>
      <vt:lpstr>Wingdings</vt:lpstr>
      <vt:lpstr>WMCTBlue</vt:lpstr>
      <vt:lpstr>Equation</vt:lpstr>
      <vt:lpstr>Lecture 2 Fundamentals</vt:lpstr>
      <vt:lpstr>Outline</vt:lpstr>
      <vt:lpstr>PowerPoint 演示文稿</vt:lpstr>
      <vt:lpstr>The Wireless Channel</vt:lpstr>
      <vt:lpstr>Wireless Mulipath Channel </vt:lpstr>
      <vt:lpstr>Path Loss</vt:lpstr>
      <vt:lpstr>A General Path-Loss Model</vt:lpstr>
      <vt:lpstr>Path-loss exponent</vt:lpstr>
      <vt:lpstr>Shadowing Effect</vt:lpstr>
      <vt:lpstr>Shadowing Effect Model</vt:lpstr>
      <vt:lpstr>Illustration of path loss, shadowing effect and multipath fading</vt:lpstr>
      <vt:lpstr>Small-scale multipath fading</vt:lpstr>
      <vt:lpstr>Small-scale multipath fading</vt:lpstr>
      <vt:lpstr>Passband to Baseband Conversion</vt:lpstr>
      <vt:lpstr>Complex Baseband Equivalent Channel</vt:lpstr>
      <vt:lpstr>Flat and Frequency-Selective Fading</vt:lpstr>
      <vt:lpstr>Flat and Frequency-Selective Fading</vt:lpstr>
      <vt:lpstr>Statistical Models</vt:lpstr>
      <vt:lpstr>Rayleigh flat fading model</vt:lpstr>
      <vt:lpstr>Rician model</vt:lpstr>
      <vt:lpstr>PowerPoint 演示文稿</vt:lpstr>
      <vt:lpstr>Additive Gaussian White Noise Chanel （AWGN Chanel） </vt:lpstr>
      <vt:lpstr>Common Complete Channel Models</vt:lpstr>
      <vt:lpstr>PowerPoint 演示文稿</vt:lpstr>
      <vt:lpstr>Capacity of Wireless Channels</vt:lpstr>
      <vt:lpstr>Capacity of AWGN Channel</vt:lpstr>
      <vt:lpstr>Power and Bandwidth Limited Regimes</vt:lpstr>
      <vt:lpstr>Bandwidth Limited Regimes</vt:lpstr>
      <vt:lpstr>Bandwidth Limited Regimes</vt:lpstr>
      <vt:lpstr>Power-Limited Regime</vt:lpstr>
      <vt:lpstr>Power and Bandwidth Limited Regimes</vt:lpstr>
      <vt:lpstr>Frequency-selective Channel</vt:lpstr>
      <vt:lpstr>Frequency-selective Channel</vt:lpstr>
      <vt:lpstr>Optimal Power Allocation</vt:lpstr>
      <vt:lpstr>Waterfilling Power Allocation</vt:lpstr>
      <vt:lpstr>Waterfilling Power Allocation</vt:lpstr>
      <vt:lpstr>Waterfilling Power Allocation</vt:lpstr>
      <vt:lpstr>Waterfilling Power Allocation</vt:lpstr>
      <vt:lpstr>Slow Fading Channel</vt:lpstr>
      <vt:lpstr>Outage for Rayleigh Channel</vt:lpstr>
      <vt:lpstr>Outage for Rayleigh Channel</vt:lpstr>
      <vt:lpstr>AWGN channel vs fading channel</vt:lpstr>
      <vt:lpstr>ϵ-outage capacity Cϵ</vt:lpstr>
      <vt:lpstr>AWGN channel vs fading channel (2)</vt:lpstr>
      <vt:lpstr>AWGN channel vs fading channel (3)</vt:lpstr>
      <vt:lpstr>Fast Fading Channel</vt:lpstr>
      <vt:lpstr>Fast fading: waterfilling</vt:lpstr>
      <vt:lpstr>Fast fading with Full CSI</vt:lpstr>
      <vt:lpstr>PowerPoint 演示文稿</vt:lpstr>
      <vt:lpstr>PowerPoint 演示文稿</vt:lpstr>
      <vt:lpstr>PowerPoint 演示文稿</vt:lpstr>
      <vt:lpstr>Fast fading with Full CSI vs CSIR</vt:lpstr>
      <vt:lpstr>Fast fading with Full CSI vs CSIR</vt:lpstr>
      <vt:lpstr>PowerPoint 演示文稿</vt:lpstr>
      <vt:lpstr>Error probability</vt:lpstr>
      <vt:lpstr>Error probability</vt:lpstr>
      <vt:lpstr>Q-function</vt:lpstr>
      <vt:lpstr>Error probability</vt:lpstr>
      <vt:lpstr>Coherent detection</vt:lpstr>
      <vt:lpstr>Error probability</vt:lpstr>
      <vt:lpstr>Coherent detection: Rayleigh vs AWGN </vt:lpstr>
      <vt:lpstr>Typical  Error Event</vt:lpstr>
      <vt:lpstr>Diversity</vt:lpstr>
      <vt:lpstr>PowerPoint 演示文稿</vt:lpstr>
      <vt:lpstr>PowerPoint 演示文稿</vt:lpstr>
      <vt:lpstr>Simplest Code: Repetition </vt:lpstr>
      <vt:lpstr>Simplest Code: Repetition</vt:lpstr>
      <vt:lpstr>Simplest Code: Repetition</vt:lpstr>
      <vt:lpstr>Diversity </vt:lpstr>
      <vt:lpstr>Diversity</vt:lpstr>
      <vt:lpstr>Receive Diversity</vt:lpstr>
      <vt:lpstr>Transmit Diversity </vt:lpstr>
      <vt:lpstr>Space-time Codes </vt:lpstr>
      <vt:lpstr>Alamouti Scheme</vt:lpstr>
      <vt:lpstr>Homework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Anming</dc:creator>
  <cp:lastModifiedBy>李 全忠</cp:lastModifiedBy>
  <cp:revision>1544</cp:revision>
  <dcterms:created xsi:type="dcterms:W3CDTF">2013-05-22T07:32:22Z</dcterms:created>
  <dcterms:modified xsi:type="dcterms:W3CDTF">2019-04-18T01:45:35Z</dcterms:modified>
</cp:coreProperties>
</file>