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48"/>
  </p:notesMasterIdLst>
  <p:sldIdLst>
    <p:sldId id="342" r:id="rId2"/>
    <p:sldId id="351" r:id="rId3"/>
    <p:sldId id="352" r:id="rId4"/>
    <p:sldId id="343" r:id="rId5"/>
    <p:sldId id="344" r:id="rId6"/>
    <p:sldId id="426" r:id="rId7"/>
    <p:sldId id="347" r:id="rId8"/>
    <p:sldId id="425" r:id="rId9"/>
    <p:sldId id="348" r:id="rId10"/>
    <p:sldId id="349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427" r:id="rId47"/>
  </p:sldIdLst>
  <p:sldSz cx="9144000" cy="6858000" type="screen4x3"/>
  <p:notesSz cx="6797675" cy="9928225"/>
  <p:embeddedFontLst>
    <p:embeddedFont>
      <p:font typeface="굴림" panose="020B0600000101010101" pitchFamily="34" charset="-127"/>
      <p:regular r:id="rId49"/>
    </p:embeddedFont>
    <p:embeddedFont>
      <p:font typeface="Cambria Math" panose="02040503050406030204" pitchFamily="18" charset="0"/>
      <p:regular r:id="rId50"/>
    </p:embeddedFont>
    <p:embeddedFont>
      <p:font typeface="새굴림" panose="02010600030101010101" charset="-127"/>
      <p:regular r:id="rId51"/>
    </p:embeddedFont>
    <p:embeddedFont>
      <p:font typeface="HY헤드라인M" panose="02010600030101010101" charset="-127"/>
      <p:regular r:id="rId52"/>
    </p:embeddedFont>
    <p:embeddedFont>
      <p:font typeface="Microsoft JhengHei" panose="020B0604030504040204" pitchFamily="34" charset="-120"/>
      <p:regular r:id="rId53"/>
      <p:bold r:id="rId54"/>
    </p:embeddedFont>
    <p:embeddedFont>
      <p:font typeface="Trebuchet MS" panose="020B0603020202020204" pitchFamily="34" charset="0"/>
      <p:regular r:id="rId55"/>
      <p:bold r:id="rId56"/>
      <p:italic r:id="rId57"/>
      <p:boldItalic r:id="rId58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A3FB"/>
    <a:srgbClr val="0080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15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62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3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7.wmf"/><Relationship Id="rId7" Type="http://schemas.openxmlformats.org/officeDocument/2006/relationships/image" Target="../media/image152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01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6" tIns="47778" rIns="95556" bIns="47778" numCol="1" anchor="t" anchorCtr="0" compatLnSpc="1">
            <a:prstTxWarp prst="textNoShape">
              <a:avLst/>
            </a:prstTxWarp>
          </a:bodyPr>
          <a:lstStyle>
            <a:lvl1pPr algn="l" defTabSz="955728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587" y="0"/>
            <a:ext cx="29455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6" tIns="47778" rIns="95556" bIns="47778" numCol="1" anchor="t" anchorCtr="0" compatLnSpc="1">
            <a:prstTxWarp prst="textNoShape">
              <a:avLst/>
            </a:prstTxWarp>
          </a:bodyPr>
          <a:lstStyle>
            <a:lvl1pPr algn="r" defTabSz="955728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9" y="4715629"/>
            <a:ext cx="5438458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6" tIns="47778" rIns="95556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5501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6" tIns="47778" rIns="95556" bIns="47778" numCol="1" anchor="b" anchorCtr="0" compatLnSpc="1">
            <a:prstTxWarp prst="textNoShape">
              <a:avLst/>
            </a:prstTxWarp>
          </a:bodyPr>
          <a:lstStyle>
            <a:lvl1pPr algn="l" defTabSz="955728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87" y="9431258"/>
            <a:ext cx="29455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6" tIns="47778" rIns="95556" bIns="47778" numCol="1" anchor="b" anchorCtr="0" compatLnSpc="1">
            <a:prstTxWarp prst="textNoShape">
              <a:avLst/>
            </a:prstTxWarp>
          </a:bodyPr>
          <a:lstStyle>
            <a:lvl1pPr algn="r" defTabSz="955728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458416-AD55-4F2A-85E2-2774786023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397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58416-AD55-4F2A-85E2-27747860232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66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183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3024" indent="-285779" defTabSz="954183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114" indent="-228623" defTabSz="954183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360" indent="-228623" defTabSz="954183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606" indent="-228623" defTabSz="954183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851" indent="-228623" algn="ctr" defTabSz="95418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2097" indent="-228623" algn="ctr" defTabSz="95418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343" indent="-228623" algn="ctr" defTabSz="95418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589" indent="-228623" algn="ctr" defTabSz="95418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14E0E74-8EAC-49CE-BFED-7E1A4E22AF7F}" type="slidenum">
              <a:rPr lang="en-US" altLang="ko-KR" b="0" smtClean="0">
                <a:latin typeface="굴림" charset="-127"/>
              </a:rPr>
              <a:pPr eaLnBrk="1" hangingPunct="1"/>
              <a:t>32</a:t>
            </a:fld>
            <a:endParaRPr lang="en-US" altLang="ko-KR" b="0" smtClean="0"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74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58416-AD55-4F2A-85E2-27747860232E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7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84213" y="2465388"/>
            <a:ext cx="7775575" cy="71437"/>
          </a:xfrm>
          <a:prstGeom prst="rect">
            <a:avLst/>
          </a:prstGeom>
          <a:gradFill rotWithShape="1">
            <a:gsLst>
              <a:gs pos="0">
                <a:schemeClr val="tx2">
                  <a:alpha val="64998"/>
                </a:schemeClr>
              </a:gs>
              <a:gs pos="100000">
                <a:srgbClr val="A3A3FB">
                  <a:alpha val="14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84784"/>
            <a:ext cx="7772400" cy="966316"/>
          </a:xfrm>
        </p:spPr>
        <p:txBody>
          <a:bodyPr/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12697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101013" y="6453188"/>
            <a:ext cx="801687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VIII-</a:t>
            </a:r>
            <a:fld id="{16D0E87B-14C9-442A-BA59-DC23DFF0A3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97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 smtClean="0"/>
              <a:t>/46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62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453188"/>
            <a:ext cx="7302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새굴림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VIII-</a:t>
            </a:r>
            <a:fld id="{71F9A46F-FA9C-4207-B7E8-A5AB8DB688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11"/>
          <p:cNvSpPr>
            <a:spLocks noChangeArrowheads="1"/>
          </p:cNvSpPr>
          <p:nvPr userDrawn="1"/>
        </p:nvSpPr>
        <p:spPr bwMode="auto">
          <a:xfrm>
            <a:off x="468313" y="981075"/>
            <a:ext cx="8207375" cy="71438"/>
          </a:xfrm>
          <a:prstGeom prst="rect">
            <a:avLst/>
          </a:prstGeom>
          <a:gradFill rotWithShape="1">
            <a:gsLst>
              <a:gs pos="0">
                <a:schemeClr val="tx2">
                  <a:alpha val="64998"/>
                </a:schemeClr>
              </a:gs>
              <a:gs pos="100000">
                <a:srgbClr val="A3A3FB">
                  <a:alpha val="14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3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−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5.wmf"/><Relationship Id="rId3" Type="http://schemas.openxmlformats.org/officeDocument/2006/relationships/image" Target="../media/image66.png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81.bin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11" Type="http://schemas.openxmlformats.org/officeDocument/2006/relationships/image" Target="../media/image88.wmf"/><Relationship Id="rId5" Type="http://schemas.openxmlformats.org/officeDocument/2006/relationships/oleObject" Target="../embeddings/oleObject82.bin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85.wmf"/><Relationship Id="rId9" Type="http://schemas.openxmlformats.org/officeDocument/2006/relationships/image" Target="../media/image8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3.wmf"/><Relationship Id="rId3" Type="http://schemas.openxmlformats.org/officeDocument/2006/relationships/oleObject" Target="../embeddings/oleObject85.bin"/><Relationship Id="rId7" Type="http://schemas.openxmlformats.org/officeDocument/2006/relationships/image" Target="../media/image95.e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wmf"/><Relationship Id="rId11" Type="http://schemas.openxmlformats.org/officeDocument/2006/relationships/image" Target="../media/image92.wmf"/><Relationship Id="rId5" Type="http://schemas.openxmlformats.org/officeDocument/2006/relationships/oleObject" Target="../embeddings/oleObject86.bin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85.wmf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9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9.wmf"/><Relationship Id="rId3" Type="http://schemas.openxmlformats.org/officeDocument/2006/relationships/image" Target="../media/image102.png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8.wmf"/><Relationship Id="rId5" Type="http://schemas.openxmlformats.org/officeDocument/2006/relationships/image" Target="../media/image96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oleObject" Target="../embeddings/oleObject118.bin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6.wmf"/><Relationship Id="rId5" Type="http://schemas.openxmlformats.org/officeDocument/2006/relationships/image" Target="../media/image127.png"/><Relationship Id="rId10" Type="http://schemas.openxmlformats.org/officeDocument/2006/relationships/oleObject" Target="../embeddings/oleObject121.bin"/><Relationship Id="rId4" Type="http://schemas.openxmlformats.org/officeDocument/2006/relationships/image" Target="../media/image123.wmf"/><Relationship Id="rId9" Type="http://schemas.openxmlformats.org/officeDocument/2006/relationships/image" Target="../media/image12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30.png"/><Relationship Id="rId7" Type="http://schemas.openxmlformats.org/officeDocument/2006/relationships/image" Target="../media/image1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2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32.wmf"/><Relationship Id="rId9" Type="http://schemas.openxmlformats.org/officeDocument/2006/relationships/image" Target="../media/image135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8.png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33.wmf"/><Relationship Id="rId4" Type="http://schemas.openxmlformats.org/officeDocument/2006/relationships/image" Target="../media/image135.jpeg"/><Relationship Id="rId9" Type="http://schemas.openxmlformats.org/officeDocument/2006/relationships/oleObject" Target="../embeddings/oleObject12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3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jpeg"/><Relationship Id="rId13" Type="http://schemas.openxmlformats.org/officeDocument/2006/relationships/oleObject" Target="../embeddings/oleObject137.bin"/><Relationship Id="rId3" Type="http://schemas.openxmlformats.org/officeDocument/2006/relationships/image" Target="../media/image149.png"/><Relationship Id="rId7" Type="http://schemas.openxmlformats.org/officeDocument/2006/relationships/image" Target="../media/image144.wmf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6.bin"/><Relationship Id="rId5" Type="http://schemas.openxmlformats.org/officeDocument/2006/relationships/image" Target="../media/image143.wmf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45.wmf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46.bin"/><Relationship Id="rId3" Type="http://schemas.openxmlformats.org/officeDocument/2006/relationships/image" Target="../media/image142.jpeg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5" Type="http://schemas.openxmlformats.org/officeDocument/2006/relationships/image" Target="../media/image151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53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4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4213" y="14843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ko-KR" dirty="0"/>
              <a:t>Lecture </a:t>
            </a:r>
            <a:r>
              <a:rPr lang="en-US" altLang="ko-KR" dirty="0" smtClean="0"/>
              <a:t>4:</a:t>
            </a:r>
            <a:br>
              <a:rPr lang="en-US" altLang="ko-KR" dirty="0" smtClean="0"/>
            </a:br>
            <a:r>
              <a:rPr lang="en-US" altLang="ko-KR" dirty="0" smtClean="0"/>
              <a:t>Massive MIMO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5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Analysis of Massive MIMO with sufficient large # of BS antennas</a:t>
            </a:r>
          </a:p>
          <a:p>
            <a:pPr lvl="1"/>
            <a:r>
              <a:rPr lang="en-US" altLang="ko-KR" smtClean="0"/>
              <a:t>Single-cell massive MIMO scenario</a:t>
            </a:r>
          </a:p>
          <a:p>
            <a:pPr lvl="2"/>
            <a:r>
              <a:rPr lang="en-US" altLang="ko-KR" smtClean="0"/>
              <a:t>Massive MIMO Downlink scenario</a:t>
            </a:r>
          </a:p>
          <a:p>
            <a:pPr lvl="3"/>
            <a:r>
              <a:rPr lang="en-US" altLang="ko-KR" smtClean="0"/>
              <a:t>Analysis the performance of various linear precoding/beamforming technique for Massive MIMO based on channel information</a:t>
            </a:r>
          </a:p>
          <a:p>
            <a:pPr lvl="3"/>
            <a:r>
              <a:rPr lang="en-US" altLang="ko-KR" smtClean="0"/>
              <a:t>Perfect CSIT/ imperfect CSIT cases</a:t>
            </a:r>
          </a:p>
          <a:p>
            <a:pPr lvl="2"/>
            <a:r>
              <a:rPr lang="en-US" altLang="ko-KR" smtClean="0"/>
              <a:t>Massive MIMO Uplink scenario</a:t>
            </a:r>
          </a:p>
          <a:p>
            <a:pPr lvl="3"/>
            <a:r>
              <a:rPr lang="en-US" altLang="ko-KR" smtClean="0"/>
              <a:t>Linear receiver technique for Massive MIMO Uplink</a:t>
            </a:r>
          </a:p>
          <a:p>
            <a:pPr lvl="3"/>
            <a:r>
              <a:rPr lang="en-US" altLang="ko-KR" smtClean="0"/>
              <a:t>Perfect CSIR/ imperfect CSIR cases</a:t>
            </a:r>
          </a:p>
          <a:p>
            <a:pPr lvl="1"/>
            <a:r>
              <a:rPr lang="en-US" altLang="ko-KR" smtClean="0"/>
              <a:t>Multi-cell massive MIMO scenario</a:t>
            </a:r>
          </a:p>
          <a:p>
            <a:pPr lvl="2"/>
            <a:r>
              <a:rPr lang="en-US" altLang="ko-KR" smtClean="0"/>
              <a:t>Inter-cell interference problem</a:t>
            </a:r>
          </a:p>
          <a:p>
            <a:pPr lvl="2"/>
            <a:r>
              <a:rPr lang="en-US" altLang="ko-KR" smtClean="0"/>
              <a:t>Pilot contamination problem</a:t>
            </a:r>
          </a:p>
          <a:p>
            <a:pPr lvl="1"/>
            <a:endParaRPr lang="en-US" altLang="ko-KR" smtClean="0"/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Introduction to Massive MIMO</a:t>
            </a:r>
            <a:br>
              <a:rPr lang="en-US" altLang="ko-KR" smtClean="0"/>
            </a:br>
            <a:r>
              <a:rPr lang="en-US" altLang="ko-KR" sz="2000" smtClean="0"/>
              <a:t> </a:t>
            </a:r>
            <a:endParaRPr lang="ko-KR" altLang="en-US" sz="2000" baseline="30000" smtClean="0"/>
          </a:p>
        </p:txBody>
      </p:sp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6011863" y="581025"/>
            <a:ext cx="309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0"/>
              <a:t>CSIT : Channel State Information at the Transmitter</a:t>
            </a:r>
          </a:p>
          <a:p>
            <a:pPr algn="l" eaLnBrk="1" hangingPunct="1"/>
            <a:r>
              <a:rPr lang="en-US" altLang="ko-KR" sz="1000" b="0"/>
              <a:t>CSIR : Channel State Information at the Receiver</a:t>
            </a:r>
            <a:endParaRPr lang="ko-KR" altLang="en-US" sz="1000" b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4213" y="14843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ko-KR" smtClean="0"/>
              <a:t>Fundamental Overview: Massive MIMO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076700"/>
            <a:ext cx="6400800" cy="1752600"/>
          </a:xfrm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Fundamental Overview: Massive MIMO</a:t>
            </a:r>
            <a:br>
              <a:rPr lang="en-US" altLang="ko-KR" smtClean="0"/>
            </a:br>
            <a:r>
              <a:rPr lang="en-US" altLang="ko-KR" sz="2000" smtClean="0"/>
              <a:t>: Point-to-Point MIMO (1/4)</a:t>
            </a:r>
            <a:endParaRPr lang="ko-KR" altLang="en-US" sz="200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Channel Model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# of BS antennas </a:t>
            </a:r>
            <a:r>
              <a:rPr lang="en-US" altLang="ko-KR" i="1" smtClean="0"/>
              <a:t>M</a:t>
            </a:r>
            <a:r>
              <a:rPr lang="en-US" altLang="ko-KR" smtClean="0"/>
              <a:t>, # of UE antennas </a:t>
            </a:r>
            <a:r>
              <a:rPr lang="en-US" altLang="ko-KR" i="1" smtClean="0"/>
              <a:t>N</a:t>
            </a:r>
          </a:p>
          <a:p>
            <a:pPr lvl="1"/>
            <a:r>
              <a:rPr lang="en-US" altLang="ko-KR" smtClean="0"/>
              <a:t>IID complex-Gaussian channel </a:t>
            </a:r>
            <a:r>
              <a:rPr lang="en-US" altLang="ko-KR" b="1" smtClean="0"/>
              <a:t>H</a:t>
            </a:r>
            <a:r>
              <a:rPr lang="en-US" altLang="ko-KR" smtClean="0"/>
              <a:t>, </a:t>
            </a:r>
            <a:r>
              <a:rPr lang="en-US" altLang="ko-KR" b="1" smtClean="0"/>
              <a:t>x</a:t>
            </a:r>
            <a:r>
              <a:rPr lang="en-US" altLang="ko-KR" smtClean="0"/>
              <a:t>,</a:t>
            </a:r>
            <a:r>
              <a:rPr lang="en-US" altLang="ko-KR" b="1" smtClean="0"/>
              <a:t> n </a:t>
            </a:r>
            <a:r>
              <a:rPr lang="en-US" altLang="ko-KR" smtClean="0"/>
              <a:t>with zero mean and variance 1</a:t>
            </a:r>
          </a:p>
          <a:p>
            <a:pPr lvl="1"/>
            <a:r>
              <a:rPr lang="en-US" altLang="ko-KR" smtClean="0"/>
              <a:t>      is downlink transmission power</a:t>
            </a:r>
          </a:p>
          <a:p>
            <a:pPr lvl="1"/>
            <a:r>
              <a:rPr lang="en-US" altLang="ko-KR" smtClean="0"/>
              <a:t>Receiver has perfect knowledge of </a:t>
            </a:r>
            <a:r>
              <a:rPr lang="en-US" altLang="ko-KR" b="1" smtClean="0"/>
              <a:t>H</a:t>
            </a:r>
          </a:p>
          <a:p>
            <a:pPr lvl="2"/>
            <a:endParaRPr lang="en-US" altLang="ko-KR" sz="1200" b="1" smtClean="0"/>
          </a:p>
          <a:p>
            <a:r>
              <a:rPr lang="en-US" altLang="ko-KR" smtClean="0"/>
              <a:t>Received SNR/ Capacity at Receiver</a:t>
            </a:r>
            <a:endParaRPr lang="ko-KR" altLang="en-US" smtClean="0"/>
          </a:p>
        </p:txBody>
      </p:sp>
      <p:graphicFrame>
        <p:nvGraphicFramePr>
          <p:cNvPr id="15365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343292"/>
              </p:ext>
            </p:extLst>
          </p:nvPr>
        </p:nvGraphicFramePr>
        <p:xfrm>
          <a:off x="2497138" y="1684338"/>
          <a:ext cx="278606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Equation" r:id="rId3" imgW="1574640" imgH="457200" progId="Equation.DSMT4">
                  <p:embed/>
                </p:oleObj>
              </mc:Choice>
              <mc:Fallback>
                <p:oleObj name="Equation" r:id="rId3" imgW="1574640" imgH="45720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684338"/>
                        <a:ext cx="2786062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개체 2"/>
          <p:cNvGraphicFramePr>
            <a:graphicFrameLocks noChangeAspect="1"/>
          </p:cNvGraphicFramePr>
          <p:nvPr/>
        </p:nvGraphicFramePr>
        <p:xfrm>
          <a:off x="4506913" y="4868863"/>
          <a:ext cx="31273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5" imgW="1943100" imgH="393700" progId="Equation.DSMT4">
                  <p:embed/>
                </p:oleObj>
              </mc:Choice>
              <mc:Fallback>
                <p:oleObj name="Equation" r:id="rId5" imgW="1943100" imgH="3937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4868863"/>
                        <a:ext cx="31273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개체 3"/>
          <p:cNvGraphicFramePr>
            <a:graphicFrameLocks noChangeAspect="1"/>
          </p:cNvGraphicFramePr>
          <p:nvPr/>
        </p:nvGraphicFramePr>
        <p:xfrm>
          <a:off x="1487488" y="5157788"/>
          <a:ext cx="25542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7" imgW="1586811" imgH="495085" progId="Equation.DSMT4">
                  <p:embed/>
                </p:oleObj>
              </mc:Choice>
              <mc:Fallback>
                <p:oleObj name="Equation" r:id="rId7" imgW="1586811" imgH="495085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157788"/>
                        <a:ext cx="2554287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개체 4"/>
          <p:cNvGraphicFramePr>
            <a:graphicFrameLocks noChangeAspect="1"/>
          </p:cNvGraphicFramePr>
          <p:nvPr/>
        </p:nvGraphicFramePr>
        <p:xfrm>
          <a:off x="1252538" y="3276600"/>
          <a:ext cx="360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9" imgW="203112" imgH="228501" progId="Equation.DSMT4">
                  <p:embed/>
                </p:oleObj>
              </mc:Choice>
              <mc:Fallback>
                <p:oleObj name="Equation" r:id="rId9" imgW="203112" imgH="228501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276600"/>
                        <a:ext cx="3603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개체 5"/>
          <p:cNvGraphicFramePr>
            <a:graphicFrameLocks noChangeAspect="1"/>
          </p:cNvGraphicFramePr>
          <p:nvPr/>
        </p:nvGraphicFramePr>
        <p:xfrm>
          <a:off x="4508500" y="5834063"/>
          <a:ext cx="31464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11" imgW="1955800" imgH="393700" progId="Equation.DSMT4">
                  <p:embed/>
                </p:oleObj>
              </mc:Choice>
              <mc:Fallback>
                <p:oleObj name="Equation" r:id="rId11" imgW="1955800" imgH="3937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834063"/>
                        <a:ext cx="31464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4362450" y="4797425"/>
            <a:ext cx="3665538" cy="719138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5803900" y="4652963"/>
            <a:ext cx="712788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Trebuchet MS" pitchFamily="34" charset="0"/>
              </a:rPr>
              <a:t>M&gt;N</a:t>
            </a:r>
            <a:endParaRPr lang="ko-KR" altLang="en-US" sz="1400">
              <a:latin typeface="Trebuchet MS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62450" y="5732463"/>
            <a:ext cx="3665538" cy="720725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373" name="TextBox 12"/>
          <p:cNvSpPr txBox="1">
            <a:spLocks noChangeArrowheads="1"/>
          </p:cNvSpPr>
          <p:nvPr/>
        </p:nvSpPr>
        <p:spPr bwMode="auto">
          <a:xfrm>
            <a:off x="5803900" y="5589588"/>
            <a:ext cx="712788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Trebuchet MS" pitchFamily="34" charset="0"/>
              </a:rPr>
              <a:t>M&lt;N</a:t>
            </a:r>
            <a:endParaRPr lang="ko-KR" altLang="en-US" sz="1400">
              <a:latin typeface="Trebuchet MS" pitchFamily="34" charset="0"/>
            </a:endParaRPr>
          </a:p>
        </p:txBody>
      </p:sp>
      <p:sp>
        <p:nvSpPr>
          <p:cNvPr id="15374" name="직사각형 1"/>
          <p:cNvSpPr>
            <a:spLocks noChangeArrowheads="1"/>
          </p:cNvSpPr>
          <p:nvPr/>
        </p:nvSpPr>
        <p:spPr bwMode="auto">
          <a:xfrm>
            <a:off x="7391400" y="735013"/>
            <a:ext cx="1752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0"/>
              <a:t>SNR : Signal to Noise Ratio</a:t>
            </a:r>
            <a:endParaRPr lang="ko-KR" altLang="en-US" sz="1000" b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Fundamental Overview: Massive MIMO</a:t>
            </a:r>
            <a:br>
              <a:rPr lang="en-US" altLang="ko-KR" smtClean="0"/>
            </a:br>
            <a:r>
              <a:rPr lang="en-US" altLang="ko-KR" sz="2000" smtClean="0"/>
              <a:t>: Point-to-Point MIMO (2/4)</a:t>
            </a:r>
            <a:endParaRPr lang="ko-KR" altLang="en-US" sz="2000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784725"/>
          </a:xfrm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Capacity at Receiver (</a:t>
            </a:r>
            <a:r>
              <a:rPr lang="en-US" altLang="ko-KR" i="1" dirty="0" smtClean="0"/>
              <a:t>M&gt;N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For large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with IID complex-Gaussian channel </a:t>
            </a:r>
            <a:r>
              <a:rPr lang="en-US" altLang="ko-KR" b="1" dirty="0" smtClean="0"/>
              <a:t>H</a:t>
            </a:r>
            <a:r>
              <a:rPr lang="en-US" altLang="ko-KR" dirty="0" smtClean="0"/>
              <a:t>,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graphicFrame>
        <p:nvGraphicFramePr>
          <p:cNvPr id="16388" name="개체 2"/>
          <p:cNvGraphicFramePr>
            <a:graphicFrameLocks noChangeAspect="1"/>
          </p:cNvGraphicFramePr>
          <p:nvPr/>
        </p:nvGraphicFramePr>
        <p:xfrm>
          <a:off x="2471738" y="1858963"/>
          <a:ext cx="27622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3" imgW="1714500" imgH="393700" progId="Equation.DSMT4">
                  <p:embed/>
                </p:oleObj>
              </mc:Choice>
              <mc:Fallback>
                <p:oleObj name="Equation" r:id="rId3" imgW="1714500" imgH="3937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1858963"/>
                        <a:ext cx="27622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개체 5"/>
          <p:cNvGraphicFramePr>
            <a:graphicFrameLocks noChangeAspect="1"/>
          </p:cNvGraphicFramePr>
          <p:nvPr/>
        </p:nvGraphicFramePr>
        <p:xfrm>
          <a:off x="735013" y="2420938"/>
          <a:ext cx="718185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5" imgW="4457700" imgH="1066800" progId="Equation.DSMT4">
                  <p:embed/>
                </p:oleObj>
              </mc:Choice>
              <mc:Fallback>
                <p:oleObj name="Equation" r:id="rId5" imgW="4457700" imgH="10668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420938"/>
                        <a:ext cx="718185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개체 6"/>
          <p:cNvGraphicFramePr>
            <a:graphicFrameLocks noChangeAspect="1"/>
          </p:cNvGraphicFramePr>
          <p:nvPr/>
        </p:nvGraphicFramePr>
        <p:xfrm>
          <a:off x="755650" y="3933825"/>
          <a:ext cx="2640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7" imgW="1981200" imgH="368300" progId="Equation.DSMT4">
                  <p:embed/>
                </p:oleObj>
              </mc:Choice>
              <mc:Fallback>
                <p:oleObj name="Equation" r:id="rId7" imgW="1981200" imgH="36830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26400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개체 7"/>
          <p:cNvGraphicFramePr>
            <a:graphicFrameLocks noChangeAspect="1"/>
          </p:cNvGraphicFramePr>
          <p:nvPr/>
        </p:nvGraphicFramePr>
        <p:xfrm>
          <a:off x="611188" y="4797425"/>
          <a:ext cx="46005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9" imgW="2857500" imgH="596900" progId="Equation.DSMT4">
                  <p:embed/>
                </p:oleObj>
              </mc:Choice>
              <mc:Fallback>
                <p:oleObj name="Equation" r:id="rId9" imgW="2857500" imgH="5969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46005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개체 16"/>
          <p:cNvGraphicFramePr>
            <a:graphicFrameLocks noChangeAspect="1"/>
          </p:cNvGraphicFramePr>
          <p:nvPr/>
        </p:nvGraphicFramePr>
        <p:xfrm>
          <a:off x="7059613" y="5013325"/>
          <a:ext cx="14112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11" imgW="875920" imgH="393529" progId="Equation.DSMT4">
                  <p:embed/>
                </p:oleObj>
              </mc:Choice>
              <mc:Fallback>
                <p:oleObj name="Equation" r:id="rId11" imgW="875920" imgH="393529" progId="Equation.DSMT4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613" y="5013325"/>
                        <a:ext cx="14112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개체 19"/>
          <p:cNvGraphicFramePr>
            <a:graphicFrameLocks noChangeAspect="1"/>
          </p:cNvGraphicFramePr>
          <p:nvPr/>
        </p:nvGraphicFramePr>
        <p:xfrm>
          <a:off x="611188" y="5702300"/>
          <a:ext cx="7315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13" imgW="5003800" imgH="558800" progId="Equation.DSMT4">
                  <p:embed/>
                </p:oleObj>
              </mc:Choice>
              <mc:Fallback>
                <p:oleObj name="Equation" r:id="rId13" imgW="5003800" imgH="558800" progId="Equation.DSMT4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02300"/>
                        <a:ext cx="7315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6843713" y="4941888"/>
            <a:ext cx="1831975" cy="719137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395" name="TextBox 23"/>
          <p:cNvSpPr txBox="1">
            <a:spLocks noChangeArrowheads="1"/>
          </p:cNvSpPr>
          <p:nvPr/>
        </p:nvSpPr>
        <p:spPr bwMode="auto">
          <a:xfrm>
            <a:off x="7267575" y="4724400"/>
            <a:ext cx="10795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Trebuchet MS" pitchFamily="34" charset="0"/>
              </a:rPr>
              <a:t>Conclusion</a:t>
            </a:r>
            <a:endParaRPr lang="ko-KR" altLang="en-US" sz="1400">
              <a:latin typeface="Trebuchet MS" pitchFamily="34" charset="0"/>
            </a:endParaRPr>
          </a:p>
        </p:txBody>
      </p:sp>
      <p:sp>
        <p:nvSpPr>
          <p:cNvPr id="16396" name="오른쪽 화살표 20"/>
          <p:cNvSpPr>
            <a:spLocks noChangeArrowheads="1"/>
          </p:cNvSpPr>
          <p:nvPr/>
        </p:nvSpPr>
        <p:spPr bwMode="auto">
          <a:xfrm>
            <a:off x="5795963" y="5157788"/>
            <a:ext cx="720725" cy="358775"/>
          </a:xfrm>
          <a:prstGeom prst="rightArrow">
            <a:avLst>
              <a:gd name="adj1" fmla="val 50000"/>
              <a:gd name="adj2" fmla="val 50221"/>
            </a:avLst>
          </a:prstGeom>
          <a:solidFill>
            <a:schemeClr val="accent1"/>
          </a:solidFill>
          <a:ln w="31750" algn="ctr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위로 굽은 화살표 22"/>
          <p:cNvSpPr/>
          <p:nvPr/>
        </p:nvSpPr>
        <p:spPr bwMode="auto">
          <a:xfrm>
            <a:off x="7956550" y="5686425"/>
            <a:ext cx="525463" cy="495300"/>
          </a:xfrm>
          <a:prstGeom prst="bentUpArrow">
            <a:avLst>
              <a:gd name="adj1" fmla="val 31365"/>
              <a:gd name="adj2" fmla="val 25000"/>
              <a:gd name="adj3" fmla="val 25000"/>
            </a:avLst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Fundamental Overview: Massive MIMO</a:t>
            </a:r>
            <a:br>
              <a:rPr lang="en-US" altLang="ko-KR" smtClean="0"/>
            </a:br>
            <a:r>
              <a:rPr lang="en-US" altLang="ko-KR" sz="2000" smtClean="0"/>
              <a:t>: Point-to-Point MIMO (3/4)</a:t>
            </a:r>
            <a:endParaRPr lang="ko-KR" altLang="en-US" sz="2000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784725"/>
          </a:xfrm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Capacity at Receiver (</a:t>
            </a:r>
            <a:r>
              <a:rPr lang="en-US" altLang="ko-KR" i="1" dirty="0" smtClean="0"/>
              <a:t>N&gt;M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For large </a:t>
            </a:r>
            <a:r>
              <a:rPr lang="en-US" altLang="ko-KR" i="1" dirty="0"/>
              <a:t>N</a:t>
            </a:r>
            <a:r>
              <a:rPr lang="en-US" altLang="ko-KR" dirty="0" smtClean="0"/>
              <a:t> with IID complex-Gaussian channel </a:t>
            </a:r>
            <a:r>
              <a:rPr lang="en-US" altLang="ko-KR" b="1" dirty="0" smtClean="0"/>
              <a:t>H</a:t>
            </a:r>
            <a:r>
              <a:rPr lang="en-US" altLang="ko-KR" dirty="0" smtClean="0"/>
              <a:t>,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graphicFrame>
        <p:nvGraphicFramePr>
          <p:cNvPr id="17412" name="개체 2"/>
          <p:cNvGraphicFramePr>
            <a:graphicFrameLocks noChangeAspect="1"/>
          </p:cNvGraphicFramePr>
          <p:nvPr/>
        </p:nvGraphicFramePr>
        <p:xfrm>
          <a:off x="2462213" y="1858963"/>
          <a:ext cx="2781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3" imgW="1726451" imgH="393529" progId="Equation.DSMT4">
                  <p:embed/>
                </p:oleObj>
              </mc:Choice>
              <mc:Fallback>
                <p:oleObj name="Equation" r:id="rId3" imgW="1726451" imgH="393529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858963"/>
                        <a:ext cx="27813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개체 5"/>
          <p:cNvGraphicFramePr>
            <a:graphicFrameLocks noChangeAspect="1"/>
          </p:cNvGraphicFramePr>
          <p:nvPr/>
        </p:nvGraphicFramePr>
        <p:xfrm>
          <a:off x="477838" y="2420938"/>
          <a:ext cx="7694612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5" imgW="4775200" imgH="1066800" progId="Equation.DSMT4">
                  <p:embed/>
                </p:oleObj>
              </mc:Choice>
              <mc:Fallback>
                <p:oleObj name="Equation" r:id="rId5" imgW="4775200" imgH="10668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420938"/>
                        <a:ext cx="7694612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개체 6"/>
          <p:cNvGraphicFramePr>
            <a:graphicFrameLocks noChangeAspect="1"/>
          </p:cNvGraphicFramePr>
          <p:nvPr/>
        </p:nvGraphicFramePr>
        <p:xfrm>
          <a:off x="739775" y="3917950"/>
          <a:ext cx="2673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7" imgW="2005729" imgH="393529" progId="Equation.DSMT4">
                  <p:embed/>
                </p:oleObj>
              </mc:Choice>
              <mc:Fallback>
                <p:oleObj name="Equation" r:id="rId7" imgW="2005729" imgH="393529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917950"/>
                        <a:ext cx="2673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개체 7"/>
          <p:cNvGraphicFramePr>
            <a:graphicFrameLocks noChangeAspect="1"/>
          </p:cNvGraphicFramePr>
          <p:nvPr/>
        </p:nvGraphicFramePr>
        <p:xfrm>
          <a:off x="620713" y="4797425"/>
          <a:ext cx="45799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9" imgW="2844800" imgH="596900" progId="Equation.DSMT4">
                  <p:embed/>
                </p:oleObj>
              </mc:Choice>
              <mc:Fallback>
                <p:oleObj name="Equation" r:id="rId9" imgW="2844800" imgH="5969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4797425"/>
                        <a:ext cx="45799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개체 16"/>
          <p:cNvGraphicFramePr>
            <a:graphicFrameLocks noChangeAspect="1"/>
          </p:cNvGraphicFramePr>
          <p:nvPr/>
        </p:nvGraphicFramePr>
        <p:xfrm>
          <a:off x="6753225" y="5013325"/>
          <a:ext cx="20240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11" imgW="1256755" imgH="393529" progId="Equation.DSMT4">
                  <p:embed/>
                </p:oleObj>
              </mc:Choice>
              <mc:Fallback>
                <p:oleObj name="Equation" r:id="rId11" imgW="1256755" imgH="393529" progId="Equation.DSMT4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5013325"/>
                        <a:ext cx="20240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개체 19"/>
          <p:cNvGraphicFramePr>
            <a:graphicFrameLocks noChangeAspect="1"/>
          </p:cNvGraphicFramePr>
          <p:nvPr/>
        </p:nvGraphicFramePr>
        <p:xfrm>
          <a:off x="666750" y="5721350"/>
          <a:ext cx="72040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Equation" r:id="rId13" imgW="4927600" imgH="533400" progId="Equation.DSMT4">
                  <p:embed/>
                </p:oleObj>
              </mc:Choice>
              <mc:Fallback>
                <p:oleObj name="Equation" r:id="rId13" imgW="4927600" imgH="533400" progId="Equation.DSMT4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721350"/>
                        <a:ext cx="72040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6651625" y="4941888"/>
            <a:ext cx="2217738" cy="719137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419" name="TextBox 23"/>
          <p:cNvSpPr txBox="1">
            <a:spLocks noChangeArrowheads="1"/>
          </p:cNvSpPr>
          <p:nvPr/>
        </p:nvSpPr>
        <p:spPr bwMode="auto">
          <a:xfrm>
            <a:off x="7267575" y="4724400"/>
            <a:ext cx="10795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Trebuchet MS" pitchFamily="34" charset="0"/>
              </a:rPr>
              <a:t>Conclusion</a:t>
            </a:r>
            <a:endParaRPr lang="ko-KR" altLang="en-US" sz="1400">
              <a:latin typeface="Trebuchet MS" pitchFamily="34" charset="0"/>
            </a:endParaRPr>
          </a:p>
        </p:txBody>
      </p:sp>
      <p:sp>
        <p:nvSpPr>
          <p:cNvPr id="17420" name="오른쪽 화살표 20"/>
          <p:cNvSpPr>
            <a:spLocks noChangeArrowheads="1"/>
          </p:cNvSpPr>
          <p:nvPr/>
        </p:nvSpPr>
        <p:spPr bwMode="auto">
          <a:xfrm>
            <a:off x="5795963" y="5157788"/>
            <a:ext cx="720725" cy="358775"/>
          </a:xfrm>
          <a:prstGeom prst="rightArrow">
            <a:avLst>
              <a:gd name="adj1" fmla="val 50000"/>
              <a:gd name="adj2" fmla="val 50221"/>
            </a:avLst>
          </a:prstGeom>
          <a:solidFill>
            <a:schemeClr val="accent1"/>
          </a:solidFill>
          <a:ln w="31750" algn="ctr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위로 굽은 화살표 22"/>
          <p:cNvSpPr/>
          <p:nvPr/>
        </p:nvSpPr>
        <p:spPr bwMode="auto">
          <a:xfrm>
            <a:off x="7956550" y="5686425"/>
            <a:ext cx="525463" cy="495300"/>
          </a:xfrm>
          <a:prstGeom prst="bentUpArrow">
            <a:avLst>
              <a:gd name="adj1" fmla="val 31365"/>
              <a:gd name="adj2" fmla="val 25000"/>
              <a:gd name="adj3" fmla="val 25000"/>
            </a:avLst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Fundamental Overview: Massive MIMO</a:t>
            </a:r>
            <a:br>
              <a:rPr lang="en-US" altLang="ko-KR" smtClean="0"/>
            </a:br>
            <a:r>
              <a:rPr lang="en-US" altLang="ko-KR" sz="2000" smtClean="0"/>
              <a:t>: Point-to-Point MIMO (4/4)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5040312"/>
          </a:xfrm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Point-to-point MIMO</a:t>
            </a:r>
          </a:p>
          <a:p>
            <a:pPr lvl="1"/>
            <a:r>
              <a:rPr lang="en-US" altLang="ko-KR" smtClean="0"/>
              <a:t>Large number of transmit antennas</a:t>
            </a:r>
          </a:p>
          <a:p>
            <a:pPr lvl="1"/>
            <a:endParaRPr lang="en-US" altLang="ko-KR" smtClean="0"/>
          </a:p>
          <a:p>
            <a:pPr lvl="2"/>
            <a:endParaRPr lang="en-US" altLang="ko-KR" sz="1200" b="1" smtClean="0"/>
          </a:p>
          <a:p>
            <a:pPr lvl="2"/>
            <a:endParaRPr lang="en-US" altLang="ko-KR" sz="1200" b="1" smtClean="0"/>
          </a:p>
          <a:p>
            <a:pPr lvl="2"/>
            <a:endParaRPr lang="en-US" altLang="ko-KR" sz="1200" b="1" smtClean="0"/>
          </a:p>
          <a:p>
            <a:pPr lvl="2"/>
            <a:endParaRPr lang="en-US" altLang="ko-KR" sz="1200" b="1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Large number of receive antennas</a:t>
            </a:r>
            <a:endParaRPr lang="ko-KR" altLang="en-US" smtClean="0"/>
          </a:p>
        </p:txBody>
      </p:sp>
      <p:graphicFrame>
        <p:nvGraphicFramePr>
          <p:cNvPr id="18436" name="개체 10"/>
          <p:cNvGraphicFramePr>
            <a:graphicFrameLocks noChangeAspect="1"/>
          </p:cNvGraphicFramePr>
          <p:nvPr/>
        </p:nvGraphicFramePr>
        <p:xfrm>
          <a:off x="1679575" y="2117725"/>
          <a:ext cx="541337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3" imgW="3695700" imgH="1143000" progId="Equation.DSMT4">
                  <p:embed/>
                </p:oleObj>
              </mc:Choice>
              <mc:Fallback>
                <p:oleObj name="Equation" r:id="rId3" imgW="3695700" imgH="114300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117725"/>
                        <a:ext cx="5413375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개체 12"/>
          <p:cNvGraphicFramePr>
            <a:graphicFrameLocks noChangeAspect="1"/>
          </p:cNvGraphicFramePr>
          <p:nvPr/>
        </p:nvGraphicFramePr>
        <p:xfrm>
          <a:off x="1692275" y="4495800"/>
          <a:ext cx="5459413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5" imgW="4102100" imgH="1549400" progId="Equation.DSMT4">
                  <p:embed/>
                </p:oleObj>
              </mc:Choice>
              <mc:Fallback>
                <p:oleObj name="Equation" r:id="rId5" imgW="4102100" imgH="154940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95800"/>
                        <a:ext cx="5459413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개체 18"/>
          <p:cNvGraphicFramePr>
            <a:graphicFrameLocks noChangeAspect="1"/>
          </p:cNvGraphicFramePr>
          <p:nvPr/>
        </p:nvGraphicFramePr>
        <p:xfrm>
          <a:off x="6948488" y="1773238"/>
          <a:ext cx="14112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7" imgW="875920" imgH="393529" progId="Equation.DSMT4">
                  <p:embed/>
                </p:oleObj>
              </mc:Choice>
              <mc:Fallback>
                <p:oleObj name="Equation" r:id="rId7" imgW="875920" imgH="393529" progId="Equation.DSMT4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773238"/>
                        <a:ext cx="14112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740525" y="1724025"/>
            <a:ext cx="1831975" cy="720725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8440" name="개체 20"/>
          <p:cNvGraphicFramePr>
            <a:graphicFrameLocks noChangeAspect="1"/>
          </p:cNvGraphicFramePr>
          <p:nvPr/>
        </p:nvGraphicFramePr>
        <p:xfrm>
          <a:off x="6804025" y="4292600"/>
          <a:ext cx="20240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9" imgW="1256755" imgH="393529" progId="Equation.DSMT4">
                  <p:embed/>
                </p:oleObj>
              </mc:Choice>
              <mc:Fallback>
                <p:oleObj name="Equation" r:id="rId9" imgW="1256755" imgH="393529" progId="Equation.DSMT4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292600"/>
                        <a:ext cx="20240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6702425" y="4221163"/>
            <a:ext cx="2217738" cy="719137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42" name="타원 4"/>
          <p:cNvSpPr>
            <a:spLocks noChangeArrowheads="1"/>
          </p:cNvSpPr>
          <p:nvPr/>
        </p:nvSpPr>
        <p:spPr bwMode="auto">
          <a:xfrm>
            <a:off x="5724525" y="2997200"/>
            <a:ext cx="1439863" cy="503238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3" name="TextBox 6"/>
          <p:cNvSpPr txBox="1">
            <a:spLocks noChangeArrowheads="1"/>
          </p:cNvSpPr>
          <p:nvPr/>
        </p:nvSpPr>
        <p:spPr bwMode="auto">
          <a:xfrm>
            <a:off x="6732588" y="3625850"/>
            <a:ext cx="2160587" cy="523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0"/>
              <a:t>Independent with </a:t>
            </a:r>
            <a:r>
              <a:rPr lang="en-US" altLang="ko-KR" sz="1400" b="0" i="1"/>
              <a:t>M</a:t>
            </a:r>
          </a:p>
          <a:p>
            <a:pPr eaLnBrk="1" hangingPunct="1"/>
            <a:r>
              <a:rPr lang="en-US" altLang="ko-KR" sz="1400" b="0"/>
              <a:t>Linearly increase as </a:t>
            </a:r>
            <a:r>
              <a:rPr lang="en-US" altLang="ko-KR" sz="1400" b="0" i="1"/>
              <a:t>N</a:t>
            </a:r>
            <a:endParaRPr lang="ko-KR" altLang="en-US" sz="1400" b="0" i="1"/>
          </a:p>
        </p:txBody>
      </p:sp>
      <p:cxnSp>
        <p:nvCxnSpPr>
          <p:cNvPr id="18444" name="구부러진 연결선 26"/>
          <p:cNvCxnSpPr>
            <a:cxnSpLocks noChangeShapeType="1"/>
            <a:stCxn id="18442" idx="4"/>
            <a:endCxn id="18443" idx="1"/>
          </p:cNvCxnSpPr>
          <p:nvPr/>
        </p:nvCxnSpPr>
        <p:spPr bwMode="auto">
          <a:xfrm rot="16200000" flipH="1">
            <a:off x="6394451" y="3549650"/>
            <a:ext cx="387350" cy="288925"/>
          </a:xfrm>
          <a:prstGeom prst="curvedConnector2">
            <a:avLst/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타원 33"/>
          <p:cNvSpPr>
            <a:spLocks noChangeArrowheads="1"/>
          </p:cNvSpPr>
          <p:nvPr/>
        </p:nvSpPr>
        <p:spPr bwMode="auto">
          <a:xfrm>
            <a:off x="5705475" y="5538788"/>
            <a:ext cx="1584325" cy="554037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6" name="TextBox 34"/>
          <p:cNvSpPr txBox="1">
            <a:spLocks noChangeArrowheads="1"/>
          </p:cNvSpPr>
          <p:nvPr/>
        </p:nvSpPr>
        <p:spPr bwMode="auto">
          <a:xfrm>
            <a:off x="6588125" y="6189663"/>
            <a:ext cx="2520950" cy="3063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0"/>
              <a:t>Increase as N with log shape</a:t>
            </a:r>
            <a:endParaRPr lang="ko-KR" altLang="en-US" sz="1400" b="0" i="1"/>
          </a:p>
        </p:txBody>
      </p:sp>
      <p:cxnSp>
        <p:nvCxnSpPr>
          <p:cNvPr id="18447" name="구부러진 연결선 35"/>
          <p:cNvCxnSpPr>
            <a:cxnSpLocks noChangeShapeType="1"/>
            <a:stCxn id="18445" idx="4"/>
            <a:endCxn id="18446" idx="1"/>
          </p:cNvCxnSpPr>
          <p:nvPr/>
        </p:nvCxnSpPr>
        <p:spPr bwMode="auto">
          <a:xfrm rot="16200000" flipH="1">
            <a:off x="6418263" y="6172200"/>
            <a:ext cx="249238" cy="90487"/>
          </a:xfrm>
          <a:prstGeom prst="curvedConnector2">
            <a:avLst/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Fundamental Overview: Massive MIMO</a:t>
            </a:r>
            <a:br>
              <a:rPr lang="en-US" altLang="ko-KR" smtClean="0"/>
            </a:br>
            <a:r>
              <a:rPr lang="en-US" altLang="ko-KR" sz="2000" smtClean="0"/>
              <a:t>: Multi-User MIMO (1/4)</a:t>
            </a:r>
            <a:endParaRPr lang="ko-KR" altLang="en-US" sz="20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Multi-user MIMO</a:t>
            </a:r>
            <a:r>
              <a:rPr lang="en-US" altLang="ko-KR" dirty="0" smtClean="0">
                <a:solidFill>
                  <a:srgbClr val="FF0000"/>
                </a:solidFill>
              </a:rPr>
              <a:t> Uplink</a:t>
            </a:r>
          </a:p>
          <a:p>
            <a:pPr lvl="1">
              <a:defRPr/>
            </a:pPr>
            <a:r>
              <a:rPr lang="en-US" altLang="ko-KR" i="1" dirty="0" smtClean="0"/>
              <a:t>M</a:t>
            </a:r>
            <a:r>
              <a:rPr lang="en-US" altLang="ko-KR" dirty="0" smtClean="0"/>
              <a:t> antennas simultaneously serves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users </a:t>
            </a:r>
          </a:p>
          <a:p>
            <a:pPr lvl="1">
              <a:defRPr/>
            </a:pPr>
            <a:r>
              <a:rPr lang="en-US" altLang="ko-KR" dirty="0" smtClean="0"/>
              <a:t>Each user has single antenna,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= 1</a:t>
            </a:r>
          </a:p>
          <a:p>
            <a:pPr lvl="1">
              <a:defRPr/>
            </a:pPr>
            <a:r>
              <a:rPr lang="en-US" altLang="ko-KR" dirty="0" smtClean="0"/>
              <a:t>Channel modeling (large scale + small scale)</a:t>
            </a:r>
          </a:p>
          <a:p>
            <a:pPr lvl="2">
              <a:buFont typeface="Arial" pitchFamily="34" charset="0"/>
              <a:buChar char="−"/>
              <a:defRPr/>
            </a:pPr>
            <a:r>
              <a:rPr lang="en-US" altLang="ko-KR" dirty="0" smtClean="0"/>
              <a:t>Propagation matrix </a:t>
            </a:r>
            <a:r>
              <a:rPr lang="en-US" altLang="ko-KR" b="1" dirty="0" smtClean="0"/>
              <a:t>G</a:t>
            </a:r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FontTx/>
              <a:buNone/>
              <a:defRPr/>
            </a:pPr>
            <a:endParaRPr lang="en-US" altLang="ko-KR" sz="800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Massive MU-MIMO </a:t>
            </a:r>
            <a:r>
              <a:rPr lang="en-US" altLang="ko-KR" dirty="0" smtClean="0">
                <a:solidFill>
                  <a:srgbClr val="FF0000"/>
                </a:solidFill>
              </a:rPr>
              <a:t>Uplink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Only large scale fading coefficients remain</a:t>
            </a:r>
            <a:endParaRPr lang="ko-KR" altLang="en-US" dirty="0"/>
          </a:p>
        </p:txBody>
      </p:sp>
      <p:graphicFrame>
        <p:nvGraphicFramePr>
          <p:cNvPr id="19460" name="개체 5"/>
          <p:cNvGraphicFramePr>
            <a:graphicFrameLocks noChangeAspect="1"/>
          </p:cNvGraphicFramePr>
          <p:nvPr/>
        </p:nvGraphicFramePr>
        <p:xfrm>
          <a:off x="3492500" y="3403600"/>
          <a:ext cx="1616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3" imgW="1002865" imgH="355446" progId="Equation.DSMT4">
                  <p:embed/>
                </p:oleObj>
              </mc:Choice>
              <mc:Fallback>
                <p:oleObj name="Equation" r:id="rId3" imgW="1002865" imgH="355446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403600"/>
                        <a:ext cx="16160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40363" y="3429000"/>
            <a:ext cx="3600450" cy="4619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200" dirty="0">
                <a:latin typeface="+mn-lt"/>
                <a:ea typeface="굴림" pitchFamily="50" charset="-127"/>
                <a:cs typeface="Times New Roman" pitchFamily="18" charset="0"/>
              </a:rPr>
              <a:t>H</a:t>
            </a:r>
            <a:r>
              <a:rPr lang="en-US" altLang="ko-KR" sz="1200" dirty="0">
                <a:latin typeface="+mn-lt"/>
                <a:ea typeface="굴림" pitchFamily="50" charset="-127"/>
              </a:rPr>
              <a:t>: small scale fading</a:t>
            </a:r>
          </a:p>
          <a:p>
            <a:pPr algn="l">
              <a:defRPr/>
            </a:pPr>
            <a:r>
              <a:rPr lang="en-US" altLang="ko-KR" sz="1200" dirty="0">
                <a:latin typeface="+mn-lt"/>
                <a:ea typeface="굴림" pitchFamily="50" charset="-127"/>
                <a:cs typeface="Times New Roman" pitchFamily="18" charset="0"/>
              </a:rPr>
              <a:t>D</a:t>
            </a:r>
            <a:r>
              <a:rPr lang="en-US" altLang="ko-KR" sz="1200" dirty="0">
                <a:latin typeface="+mn-lt"/>
                <a:ea typeface="굴림" pitchFamily="50" charset="-127"/>
              </a:rPr>
              <a:t>: large scale fading (path loss, shadow fading)</a:t>
            </a:r>
            <a:endParaRPr lang="ko-KR" altLang="en-US" sz="1200" dirty="0">
              <a:latin typeface="+mn-lt"/>
              <a:ea typeface="굴림" pitchFamily="50" charset="-127"/>
            </a:endParaRPr>
          </a:p>
        </p:txBody>
      </p:sp>
      <p:graphicFrame>
        <p:nvGraphicFramePr>
          <p:cNvPr id="19462" name="개체 7"/>
          <p:cNvGraphicFramePr>
            <a:graphicFrameLocks noChangeAspect="1"/>
          </p:cNvGraphicFramePr>
          <p:nvPr/>
        </p:nvGraphicFramePr>
        <p:xfrm>
          <a:off x="2425700" y="4556125"/>
          <a:ext cx="40290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5" imgW="2501900" imgH="635000" progId="Equation.DSMT4">
                  <p:embed/>
                </p:oleObj>
              </mc:Choice>
              <mc:Fallback>
                <p:oleObj name="Equation" r:id="rId5" imgW="2501900" imgH="6350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556125"/>
                        <a:ext cx="40290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개체 8"/>
          <p:cNvGraphicFramePr>
            <a:graphicFrameLocks noChangeAspect="1"/>
          </p:cNvGraphicFramePr>
          <p:nvPr/>
        </p:nvGraphicFramePr>
        <p:xfrm>
          <a:off x="6784975" y="4659313"/>
          <a:ext cx="1758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7" imgW="1091726" imgH="393529" progId="Equation.DSMT4">
                  <p:embed/>
                </p:oleObj>
              </mc:Choice>
              <mc:Fallback>
                <p:oleObj name="Equation" r:id="rId7" imgW="1091726" imgH="393529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659313"/>
                        <a:ext cx="17589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659563" y="4611688"/>
            <a:ext cx="2016125" cy="720725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9465" name="타원 10"/>
          <p:cNvSpPr>
            <a:spLocks noChangeArrowheads="1"/>
          </p:cNvSpPr>
          <p:nvPr/>
        </p:nvSpPr>
        <p:spPr bwMode="auto">
          <a:xfrm>
            <a:off x="6156325" y="4827588"/>
            <a:ext cx="360363" cy="396875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9466" name="구부러진 연결선 11"/>
          <p:cNvCxnSpPr>
            <a:cxnSpLocks noChangeShapeType="1"/>
            <a:stCxn id="19465" idx="4"/>
          </p:cNvCxnSpPr>
          <p:nvPr/>
        </p:nvCxnSpPr>
        <p:spPr bwMode="auto">
          <a:xfrm rot="5400000">
            <a:off x="5725319" y="5150644"/>
            <a:ext cx="536575" cy="684213"/>
          </a:xfrm>
          <a:prstGeom prst="curvedConnector2">
            <a:avLst/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Fundamental Overview: Massive MIMO</a:t>
            </a:r>
            <a:br>
              <a:rPr lang="en-US" altLang="ko-KR" smtClean="0"/>
            </a:br>
            <a:r>
              <a:rPr lang="en-US" altLang="ko-KR" sz="2000" smtClean="0"/>
              <a:t>: Multi-User MIMO (2/4)</a:t>
            </a:r>
            <a:endParaRPr lang="ko-KR" altLang="en-US" sz="20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Massive MU-MIMO </a:t>
            </a:r>
            <a:r>
              <a:rPr lang="en-US" altLang="ko-KR" dirty="0" smtClean="0">
                <a:solidFill>
                  <a:srgbClr val="FF0000"/>
                </a:solidFill>
              </a:rPr>
              <a:t>Uplink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dirty="0" smtClean="0"/>
              <a:t>UL Received vector for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users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Total capacity of UL MU-MIMO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marL="457200" lvl="1" indent="0">
              <a:buFontTx/>
              <a:buNone/>
              <a:defRPr/>
            </a:pPr>
            <a:endParaRPr lang="en-US" altLang="ko-KR" sz="1600" dirty="0"/>
          </a:p>
          <a:p>
            <a:pPr lvl="1">
              <a:defRPr/>
            </a:pPr>
            <a:r>
              <a:rPr lang="en-US" altLang="ko-KR" dirty="0" smtClean="0"/>
              <a:t>Detection using MRC</a:t>
            </a:r>
            <a:endParaRPr lang="en-US" altLang="ko-KR" dirty="0"/>
          </a:p>
          <a:p>
            <a:pPr lvl="2">
              <a:buFont typeface="Arial" pitchFamily="34" charset="0"/>
              <a:buChar char="−"/>
              <a:defRPr/>
            </a:pPr>
            <a:endParaRPr lang="en-US" altLang="ko-KR" dirty="0" smtClean="0"/>
          </a:p>
          <a:p>
            <a:pPr lvl="2">
              <a:buFont typeface="Arial" pitchFamily="34" charset="0"/>
              <a:buChar char="−"/>
              <a:defRPr/>
            </a:pPr>
            <a:endParaRPr lang="en-US" altLang="ko-KR" sz="1050" dirty="0" smtClean="0"/>
          </a:p>
          <a:p>
            <a:pPr lvl="2">
              <a:buFont typeface="Arial" pitchFamily="34" charset="0"/>
              <a:buChar char="−"/>
              <a:defRPr/>
            </a:pPr>
            <a:r>
              <a:rPr lang="en-US" altLang="ko-KR" dirty="0" smtClean="0"/>
              <a:t>SNR vector for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users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graphicFrame>
        <p:nvGraphicFramePr>
          <p:cNvPr id="20484" name="개체 5"/>
          <p:cNvGraphicFramePr>
            <a:graphicFrameLocks noChangeAspect="1"/>
          </p:cNvGraphicFramePr>
          <p:nvPr/>
        </p:nvGraphicFramePr>
        <p:xfrm>
          <a:off x="2698750" y="2163763"/>
          <a:ext cx="22494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Equation" r:id="rId3" imgW="1396394" imgH="317362" progId="Equation.DSMT4">
                  <p:embed/>
                </p:oleObj>
              </mc:Choice>
              <mc:Fallback>
                <p:oleObj name="Equation" r:id="rId3" imgW="1396394" imgH="317362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2163763"/>
                        <a:ext cx="22494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5321300" y="2162175"/>
            <a:ext cx="37877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ko-KR" sz="1200">
                <a:latin typeface="Trebuchet MS" pitchFamily="34" charset="0"/>
              </a:rPr>
              <a:t>Assume Perfect CSIT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>
                <a:latin typeface="Trebuchet MS" pitchFamily="34" charset="0"/>
              </a:rPr>
              <a:t>Symbol power: normalized to 1</a:t>
            </a:r>
          </a:p>
        </p:txBody>
      </p:sp>
      <p:graphicFrame>
        <p:nvGraphicFramePr>
          <p:cNvPr id="20486" name="개체 7"/>
          <p:cNvGraphicFramePr>
            <a:graphicFrameLocks noChangeAspect="1"/>
          </p:cNvGraphicFramePr>
          <p:nvPr/>
        </p:nvGraphicFramePr>
        <p:xfrm>
          <a:off x="2627313" y="3308350"/>
          <a:ext cx="3149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Equation" r:id="rId5" imgW="1954951" imgH="253890" progId="Equation.DSMT4">
                  <p:embed/>
                </p:oleObj>
              </mc:Choice>
              <mc:Fallback>
                <p:oleObj name="Equation" r:id="rId5" imgW="1954951" imgH="25389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08350"/>
                        <a:ext cx="3149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개체 8"/>
          <p:cNvGraphicFramePr>
            <a:graphicFrameLocks noChangeAspect="1"/>
          </p:cNvGraphicFramePr>
          <p:nvPr/>
        </p:nvGraphicFramePr>
        <p:xfrm>
          <a:off x="2528888" y="3833813"/>
          <a:ext cx="3416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Equation" r:id="rId7" imgW="2120900" imgH="241300" progId="Equation.DSMT4">
                  <p:embed/>
                </p:oleObj>
              </mc:Choice>
              <mc:Fallback>
                <p:oleObj name="Equation" r:id="rId7" imgW="2120900" imgH="24130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3833813"/>
                        <a:ext cx="34163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657614"/>
              </p:ext>
            </p:extLst>
          </p:nvPr>
        </p:nvGraphicFramePr>
        <p:xfrm>
          <a:off x="2395538" y="4868863"/>
          <a:ext cx="40719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Equation" r:id="rId9" imgW="2781000" imgH="266400" progId="Equation.DSMT4">
                  <p:embed/>
                </p:oleObj>
              </mc:Choice>
              <mc:Fallback>
                <p:oleObj name="Equation" r:id="rId9" imgW="2781000" imgH="26640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868863"/>
                        <a:ext cx="40719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개체 12"/>
          <p:cNvGraphicFramePr>
            <a:graphicFrameLocks noChangeAspect="1"/>
          </p:cNvGraphicFramePr>
          <p:nvPr/>
        </p:nvGraphicFramePr>
        <p:xfrm>
          <a:off x="3060700" y="5661025"/>
          <a:ext cx="30130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11" imgW="2057400" imgH="419100" progId="Equation.DSMT4">
                  <p:embed/>
                </p:oleObj>
              </mc:Choice>
              <mc:Fallback>
                <p:oleObj name="Equation" r:id="rId11" imgW="2057400" imgH="41910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661025"/>
                        <a:ext cx="30130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타원 13"/>
          <p:cNvSpPr/>
          <p:nvPr/>
        </p:nvSpPr>
        <p:spPr>
          <a:xfrm>
            <a:off x="5151438" y="3789363"/>
            <a:ext cx="784225" cy="4318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5373688" y="5746750"/>
            <a:ext cx="782637" cy="4318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600"/>
          </a:p>
        </p:txBody>
      </p:sp>
      <p:cxnSp>
        <p:nvCxnSpPr>
          <p:cNvPr id="18" name="구부러진 연결선 17"/>
          <p:cNvCxnSpPr>
            <a:stCxn id="14" idx="6"/>
            <a:endCxn id="15" idx="6"/>
          </p:cNvCxnSpPr>
          <p:nvPr/>
        </p:nvCxnSpPr>
        <p:spPr bwMode="auto">
          <a:xfrm>
            <a:off x="5935663" y="4005263"/>
            <a:ext cx="220662" cy="1957387"/>
          </a:xfrm>
          <a:prstGeom prst="curvedConnector3">
            <a:avLst>
              <a:gd name="adj1" fmla="val 787981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rgbClr val="C00000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20493" name="TextBox 20"/>
          <p:cNvSpPr txBox="1">
            <a:spLocks noChangeArrowheads="1"/>
          </p:cNvSpPr>
          <p:nvPr/>
        </p:nvSpPr>
        <p:spPr bwMode="auto">
          <a:xfrm>
            <a:off x="6443663" y="4797425"/>
            <a:ext cx="2586037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u="sng">
                <a:solidFill>
                  <a:srgbClr val="FF0000"/>
                </a:solidFill>
                <a:latin typeface="Trebuchet MS" pitchFamily="34" charset="0"/>
              </a:rPr>
              <a:t>Achievable by detection </a:t>
            </a:r>
          </a:p>
          <a:p>
            <a:pPr eaLnBrk="1" hangingPunct="1"/>
            <a:r>
              <a:rPr lang="en-US" altLang="ko-KR" sz="1400" u="sng">
                <a:solidFill>
                  <a:srgbClr val="FF0000"/>
                </a:solidFill>
                <a:latin typeface="Trebuchet MS" pitchFamily="34" charset="0"/>
              </a:rPr>
              <a:t>using MRC</a:t>
            </a:r>
          </a:p>
        </p:txBody>
      </p:sp>
      <p:graphicFrame>
        <p:nvGraphicFramePr>
          <p:cNvPr id="20494" name="개체 4"/>
          <p:cNvGraphicFramePr>
            <a:graphicFrameLocks noChangeAspect="1"/>
          </p:cNvGraphicFramePr>
          <p:nvPr/>
        </p:nvGraphicFramePr>
        <p:xfrm>
          <a:off x="5929313" y="3086100"/>
          <a:ext cx="30432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tion" r:id="rId13" imgW="2286000" imgH="482600" progId="Equation.DSMT4">
                  <p:embed/>
                </p:oleObj>
              </mc:Choice>
              <mc:Fallback>
                <p:oleObj name="Equation" r:id="rId13" imgW="2286000" imgH="4826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3086100"/>
                        <a:ext cx="3043237" cy="639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Box 22"/>
          <p:cNvSpPr txBox="1">
            <a:spLocks noChangeArrowheads="1"/>
          </p:cNvSpPr>
          <p:nvPr/>
        </p:nvSpPr>
        <p:spPr bwMode="auto">
          <a:xfrm>
            <a:off x="7102475" y="735013"/>
            <a:ext cx="2006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0"/>
              <a:t>MRC: Maximal Ratio Combining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Fundamental Overview: Massive MIMO</a:t>
            </a:r>
            <a:br>
              <a:rPr lang="en-US" altLang="ko-KR" smtClean="0"/>
            </a:br>
            <a:r>
              <a:rPr lang="en-US" altLang="ko-KR" sz="2000" smtClean="0"/>
              <a:t>: Multi-User MIMO (3/4)</a:t>
            </a:r>
            <a:endParaRPr lang="ko-KR" altLang="en-US" sz="20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Multi-user MIMO</a:t>
            </a:r>
            <a:r>
              <a:rPr lang="en-US" altLang="ko-KR" dirty="0" smtClean="0">
                <a:solidFill>
                  <a:srgbClr val="FF0000"/>
                </a:solidFill>
              </a:rPr>
              <a:t> Downlink</a:t>
            </a:r>
          </a:p>
          <a:p>
            <a:pPr lvl="1">
              <a:defRPr/>
            </a:pPr>
            <a:r>
              <a:rPr lang="en-US" altLang="ko-KR" i="1" dirty="0" smtClean="0"/>
              <a:t>M</a:t>
            </a:r>
            <a:r>
              <a:rPr lang="en-US" altLang="ko-KR" dirty="0" smtClean="0"/>
              <a:t> antennas simultaneously serves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users </a:t>
            </a:r>
          </a:p>
          <a:p>
            <a:pPr lvl="1">
              <a:defRPr/>
            </a:pPr>
            <a:r>
              <a:rPr lang="en-US" altLang="ko-KR" dirty="0" smtClean="0"/>
              <a:t>Each user has single antenna,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= 1</a:t>
            </a:r>
          </a:p>
          <a:p>
            <a:pPr lvl="1">
              <a:defRPr/>
            </a:pPr>
            <a:r>
              <a:rPr lang="en-US" altLang="ko-KR" dirty="0" smtClean="0"/>
              <a:t>Channel modeling (large scale + small scale)</a:t>
            </a:r>
          </a:p>
          <a:p>
            <a:pPr lvl="2">
              <a:buFont typeface="Arial" pitchFamily="34" charset="0"/>
              <a:buChar char="−"/>
              <a:defRPr/>
            </a:pPr>
            <a:r>
              <a:rPr lang="en-US" altLang="ko-KR" dirty="0" smtClean="0"/>
              <a:t>Propagation matrix </a:t>
            </a:r>
            <a:r>
              <a:rPr lang="en-US" altLang="ko-KR" b="1" dirty="0" smtClean="0"/>
              <a:t>G</a:t>
            </a:r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FontTx/>
              <a:buNone/>
              <a:defRPr/>
            </a:pPr>
            <a:endParaRPr lang="en-US" altLang="ko-KR" sz="800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Massive MU-MIMO </a:t>
            </a:r>
            <a:r>
              <a:rPr lang="en-US" altLang="ko-KR" dirty="0" smtClean="0">
                <a:solidFill>
                  <a:srgbClr val="FF0000"/>
                </a:solidFill>
              </a:rPr>
              <a:t>Downlink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Only large scale fading coefficients remain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0363" y="3429000"/>
            <a:ext cx="3600450" cy="4619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200" dirty="0">
                <a:latin typeface="+mn-lt"/>
                <a:ea typeface="굴림" pitchFamily="50" charset="-127"/>
                <a:cs typeface="Times New Roman" pitchFamily="18" charset="0"/>
              </a:rPr>
              <a:t>H</a:t>
            </a:r>
            <a:r>
              <a:rPr lang="en-US" altLang="ko-KR" sz="1200" dirty="0">
                <a:latin typeface="+mn-lt"/>
                <a:ea typeface="굴림" pitchFamily="50" charset="-127"/>
              </a:rPr>
              <a:t>: small scale fading</a:t>
            </a:r>
          </a:p>
          <a:p>
            <a:pPr algn="l">
              <a:defRPr/>
            </a:pPr>
            <a:r>
              <a:rPr lang="en-US" altLang="ko-KR" sz="1200" dirty="0">
                <a:latin typeface="+mn-lt"/>
                <a:ea typeface="굴림" pitchFamily="50" charset="-127"/>
                <a:cs typeface="Times New Roman" pitchFamily="18" charset="0"/>
              </a:rPr>
              <a:t>D</a:t>
            </a:r>
            <a:r>
              <a:rPr lang="en-US" altLang="ko-KR" sz="1200" dirty="0">
                <a:latin typeface="+mn-lt"/>
                <a:ea typeface="굴림" pitchFamily="50" charset="-127"/>
              </a:rPr>
              <a:t>: large scale fading (path loss, shadow fading)</a:t>
            </a:r>
            <a:endParaRPr lang="ko-KR" altLang="en-US" sz="1200" dirty="0">
              <a:latin typeface="+mn-lt"/>
              <a:ea typeface="굴림" pitchFamily="50" charset="-127"/>
            </a:endParaRPr>
          </a:p>
        </p:txBody>
      </p:sp>
      <p:graphicFrame>
        <p:nvGraphicFramePr>
          <p:cNvPr id="21509" name="개체 7"/>
          <p:cNvGraphicFramePr>
            <a:graphicFrameLocks noChangeAspect="1"/>
          </p:cNvGraphicFramePr>
          <p:nvPr/>
        </p:nvGraphicFramePr>
        <p:xfrm>
          <a:off x="2416175" y="4556125"/>
          <a:ext cx="40497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3" imgW="2514600" imgH="635000" progId="Equation.DSMT4">
                  <p:embed/>
                </p:oleObj>
              </mc:Choice>
              <mc:Fallback>
                <p:oleObj name="Equation" r:id="rId3" imgW="2514600" imgH="6350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556125"/>
                        <a:ext cx="40497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개체 8"/>
          <p:cNvGraphicFramePr>
            <a:graphicFrameLocks noChangeAspect="1"/>
          </p:cNvGraphicFramePr>
          <p:nvPr/>
        </p:nvGraphicFramePr>
        <p:xfrm>
          <a:off x="6784975" y="4659313"/>
          <a:ext cx="1758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5" imgW="1091726" imgH="393529" progId="Equation.DSMT4">
                  <p:embed/>
                </p:oleObj>
              </mc:Choice>
              <mc:Fallback>
                <p:oleObj name="Equation" r:id="rId5" imgW="1091726" imgH="393529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659313"/>
                        <a:ext cx="17589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659563" y="4611688"/>
            <a:ext cx="2016125" cy="720725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1512" name="타원 10"/>
          <p:cNvSpPr>
            <a:spLocks noChangeArrowheads="1"/>
          </p:cNvSpPr>
          <p:nvPr/>
        </p:nvSpPr>
        <p:spPr bwMode="auto">
          <a:xfrm>
            <a:off x="6156325" y="4827588"/>
            <a:ext cx="360363" cy="396875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21513" name="구부러진 연결선 11"/>
          <p:cNvCxnSpPr>
            <a:cxnSpLocks noChangeShapeType="1"/>
            <a:stCxn id="21512" idx="4"/>
          </p:cNvCxnSpPr>
          <p:nvPr/>
        </p:nvCxnSpPr>
        <p:spPr bwMode="auto">
          <a:xfrm rot="5400000">
            <a:off x="5725319" y="5150644"/>
            <a:ext cx="536575" cy="684213"/>
          </a:xfrm>
          <a:prstGeom prst="curvedConnector2">
            <a:avLst/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514" name="개체 4"/>
          <p:cNvGraphicFramePr>
            <a:graphicFrameLocks noChangeAspect="1"/>
          </p:cNvGraphicFramePr>
          <p:nvPr/>
        </p:nvGraphicFramePr>
        <p:xfrm>
          <a:off x="3563938" y="3429000"/>
          <a:ext cx="1616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7" imgW="1002865" imgH="355446" progId="Equation.DSMT4">
                  <p:embed/>
                </p:oleObj>
              </mc:Choice>
              <mc:Fallback>
                <p:oleObj name="Equation" r:id="rId7" imgW="1002865" imgH="355446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29000"/>
                        <a:ext cx="16160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Fundamental Overview: Massive MIMO</a:t>
            </a:r>
            <a:br>
              <a:rPr lang="en-US" altLang="ko-KR" smtClean="0"/>
            </a:br>
            <a:r>
              <a:rPr lang="en-US" altLang="ko-KR" sz="2000" smtClean="0"/>
              <a:t>: Multi-User MIMO (4/4)</a:t>
            </a:r>
            <a:endParaRPr lang="ko-KR" altLang="en-US" sz="20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Massive MU-MIMO </a:t>
            </a:r>
            <a:r>
              <a:rPr lang="en-US" altLang="ko-KR" dirty="0" smtClean="0">
                <a:solidFill>
                  <a:srgbClr val="FF0000"/>
                </a:solidFill>
              </a:rPr>
              <a:t>Downlink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dirty="0" smtClean="0"/>
              <a:t>DL </a:t>
            </a:r>
            <a:r>
              <a:rPr lang="en-US" altLang="ko-KR" dirty="0"/>
              <a:t>Received vector for </a:t>
            </a:r>
            <a:r>
              <a:rPr lang="en-US" altLang="ko-KR" dirty="0" smtClean="0"/>
              <a:t>BS (equal power allocation assumption)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Total </a:t>
            </a:r>
            <a:r>
              <a:rPr lang="en-US" altLang="ko-KR" dirty="0" smtClean="0"/>
              <a:t>capacity </a:t>
            </a:r>
            <a:r>
              <a:rPr lang="en-US" altLang="ko-KR" dirty="0"/>
              <a:t>of D</a:t>
            </a:r>
            <a:r>
              <a:rPr lang="en-US" altLang="ko-KR" dirty="0" smtClean="0"/>
              <a:t>L MU-MIMO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marL="457200" lvl="1" indent="0">
              <a:buFontTx/>
              <a:buNone/>
              <a:defRPr/>
            </a:pPr>
            <a:endParaRPr lang="en-US" altLang="ko-KR" sz="1000" dirty="0"/>
          </a:p>
          <a:p>
            <a:pPr lvl="1">
              <a:defRPr/>
            </a:pPr>
            <a:r>
              <a:rPr lang="en-US" altLang="ko-KR" dirty="0" smtClean="0"/>
              <a:t>Maximal Ratio Transmission (MRT) </a:t>
            </a:r>
            <a:r>
              <a:rPr lang="en-US" altLang="ko-KR" dirty="0" err="1" smtClean="0"/>
              <a:t>precoding</a:t>
            </a:r>
            <a:r>
              <a:rPr lang="en-US" altLang="ko-KR" dirty="0" smtClean="0"/>
              <a:t> based received signal</a:t>
            </a:r>
            <a:endParaRPr lang="en-US" altLang="ko-KR" dirty="0"/>
          </a:p>
          <a:p>
            <a:pPr lvl="2">
              <a:buFont typeface="Arial" pitchFamily="34" charset="0"/>
              <a:buChar char="−"/>
              <a:defRPr/>
            </a:pPr>
            <a:endParaRPr lang="en-US" altLang="ko-KR" dirty="0" smtClean="0"/>
          </a:p>
          <a:p>
            <a:pPr lvl="2">
              <a:buFont typeface="Arial" pitchFamily="34" charset="0"/>
              <a:buChar char="−"/>
              <a:defRPr/>
            </a:pPr>
            <a:endParaRPr lang="en-US" altLang="ko-KR" dirty="0"/>
          </a:p>
          <a:p>
            <a:pPr lvl="2">
              <a:buFont typeface="Arial" pitchFamily="34" charset="0"/>
              <a:buChar char="−"/>
              <a:defRPr/>
            </a:pPr>
            <a:endParaRPr lang="en-US" altLang="ko-KR" dirty="0" smtClean="0"/>
          </a:p>
          <a:p>
            <a:pPr lvl="2">
              <a:buFont typeface="Arial" pitchFamily="34" charset="0"/>
              <a:buChar char="−"/>
              <a:defRPr/>
            </a:pPr>
            <a:endParaRPr lang="en-US" altLang="ko-KR" dirty="0" smtClean="0"/>
          </a:p>
          <a:p>
            <a:pPr lvl="2">
              <a:buFont typeface="Arial" pitchFamily="34" charset="0"/>
              <a:buChar char="−"/>
              <a:defRPr/>
            </a:pPr>
            <a:r>
              <a:rPr lang="en-US" altLang="ko-KR" dirty="0" smtClean="0"/>
              <a:t>SNR </a:t>
            </a:r>
            <a:r>
              <a:rPr lang="en-US" altLang="ko-KR" dirty="0"/>
              <a:t>vector for </a:t>
            </a:r>
            <a:r>
              <a:rPr lang="en-US" altLang="ko-KR" i="1" dirty="0"/>
              <a:t>K</a:t>
            </a:r>
            <a:r>
              <a:rPr lang="en-US" altLang="ko-KR" dirty="0"/>
              <a:t> </a:t>
            </a:r>
            <a:r>
              <a:rPr lang="en-US" altLang="ko-KR" dirty="0" smtClean="0"/>
              <a:t>users: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graphicFrame>
        <p:nvGraphicFramePr>
          <p:cNvPr id="22532" name="개체 8"/>
          <p:cNvGraphicFramePr>
            <a:graphicFrameLocks noChangeAspect="1"/>
          </p:cNvGraphicFramePr>
          <p:nvPr/>
        </p:nvGraphicFramePr>
        <p:xfrm>
          <a:off x="2955925" y="2182813"/>
          <a:ext cx="22717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3" imgW="1409088" imgH="317362" progId="Equation.DSMT4">
                  <p:embed/>
                </p:oleObj>
              </mc:Choice>
              <mc:Fallback>
                <p:oleObj name="Equation" r:id="rId3" imgW="1409088" imgH="317362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2182813"/>
                        <a:ext cx="22717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개체 9"/>
          <p:cNvGraphicFramePr>
            <a:graphicFrameLocks noChangeAspect="1"/>
          </p:cNvGraphicFramePr>
          <p:nvPr/>
        </p:nvGraphicFramePr>
        <p:xfrm>
          <a:off x="1639888" y="3332163"/>
          <a:ext cx="58483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5" imgW="3632200" imgH="508000" progId="Equation.DSMT4">
                  <p:embed/>
                </p:oleObj>
              </mc:Choice>
              <mc:Fallback>
                <p:oleObj name="Equation" r:id="rId5" imgW="3632200" imgH="50800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332163"/>
                        <a:ext cx="58483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개체 10"/>
          <p:cNvGraphicFramePr>
            <a:graphicFrameLocks noChangeAspect="1"/>
          </p:cNvGraphicFramePr>
          <p:nvPr/>
        </p:nvGraphicFramePr>
        <p:xfrm>
          <a:off x="858838" y="4581525"/>
          <a:ext cx="76612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7" imgW="5232400" imgH="914400" progId="Equation.DSMT4">
                  <p:embed/>
                </p:oleObj>
              </mc:Choice>
              <mc:Fallback>
                <p:oleObj name="Equation" r:id="rId7" imgW="5232400" imgH="91440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4581525"/>
                        <a:ext cx="766127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68647"/>
              </p:ext>
            </p:extLst>
          </p:nvPr>
        </p:nvGraphicFramePr>
        <p:xfrm>
          <a:off x="3984625" y="5922963"/>
          <a:ext cx="10414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9" imgW="647640" imgH="228600" progId="Equation.DSMT4">
                  <p:embed/>
                </p:oleObj>
              </mc:Choice>
              <mc:Fallback>
                <p:oleObj name="Equation" r:id="rId9" imgW="647640" imgH="22860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5922963"/>
                        <a:ext cx="10414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타원 13"/>
          <p:cNvSpPr/>
          <p:nvPr/>
        </p:nvSpPr>
        <p:spPr>
          <a:xfrm>
            <a:off x="6372225" y="3789363"/>
            <a:ext cx="784225" cy="4318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4297363" y="5924550"/>
            <a:ext cx="784225" cy="4318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600"/>
          </a:p>
        </p:txBody>
      </p:sp>
      <p:cxnSp>
        <p:nvCxnSpPr>
          <p:cNvPr id="16" name="구부러진 연결선 15"/>
          <p:cNvCxnSpPr>
            <a:stCxn id="14" idx="6"/>
            <a:endCxn id="15" idx="6"/>
          </p:cNvCxnSpPr>
          <p:nvPr/>
        </p:nvCxnSpPr>
        <p:spPr bwMode="auto">
          <a:xfrm flipH="1">
            <a:off x="5081588" y="4005263"/>
            <a:ext cx="2074862" cy="2135187"/>
          </a:xfrm>
          <a:prstGeom prst="curvedConnector3">
            <a:avLst>
              <a:gd name="adj1" fmla="val -69129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rgbClr val="C00000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22539" name="TextBox 16"/>
          <p:cNvSpPr txBox="1">
            <a:spLocks noChangeArrowheads="1"/>
          </p:cNvSpPr>
          <p:nvPr/>
        </p:nvSpPr>
        <p:spPr bwMode="auto">
          <a:xfrm>
            <a:off x="7524750" y="4705350"/>
            <a:ext cx="16192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u="sng">
                <a:solidFill>
                  <a:srgbClr val="FF0000"/>
                </a:solidFill>
                <a:latin typeface="Trebuchet MS" pitchFamily="34" charset="0"/>
              </a:rPr>
              <a:t>Achievable by MRT</a:t>
            </a:r>
          </a:p>
        </p:txBody>
      </p:sp>
      <p:graphicFrame>
        <p:nvGraphicFramePr>
          <p:cNvPr id="22540" name="개체 5"/>
          <p:cNvGraphicFramePr>
            <a:graphicFrameLocks noChangeAspect="1"/>
          </p:cNvGraphicFramePr>
          <p:nvPr/>
        </p:nvGraphicFramePr>
        <p:xfrm>
          <a:off x="5527675" y="2565400"/>
          <a:ext cx="33655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11" imgW="2298700" imgH="482600" progId="Equation.DSMT4">
                  <p:embed/>
                </p:oleObj>
              </mc:Choice>
              <mc:Fallback>
                <p:oleObj name="Equation" r:id="rId11" imgW="2298700" imgH="4826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2565400"/>
                        <a:ext cx="3365500" cy="704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타원 11"/>
          <p:cNvSpPr>
            <a:spLocks noChangeArrowheads="1"/>
          </p:cNvSpPr>
          <p:nvPr/>
        </p:nvSpPr>
        <p:spPr bwMode="auto">
          <a:xfrm>
            <a:off x="5837238" y="5237163"/>
            <a:ext cx="647700" cy="720725"/>
          </a:xfrm>
          <a:prstGeom prst="ellips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2" name="TextBox 17"/>
          <p:cNvSpPr txBox="1">
            <a:spLocks noChangeArrowheads="1"/>
          </p:cNvSpPr>
          <p:nvPr/>
        </p:nvSpPr>
        <p:spPr bwMode="auto">
          <a:xfrm>
            <a:off x="6084888" y="5661025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ym typeface="Wingdings" pitchFamily="2" charset="2"/>
              </a:rPr>
              <a:t> </a:t>
            </a:r>
            <a:r>
              <a:rPr lang="en-US" altLang="ko-KR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altLang="ko-KR" baseline="-25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endParaRPr lang="ko-KR" alt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Contents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Introduction to Massive MIMO</a:t>
            </a:r>
          </a:p>
          <a:p>
            <a:r>
              <a:rPr lang="en-US" altLang="ko-KR" smtClean="0"/>
              <a:t>Fundamental overview: Massive MIMO</a:t>
            </a:r>
          </a:p>
          <a:p>
            <a:r>
              <a:rPr lang="en-US" altLang="ko-KR" smtClean="0"/>
              <a:t>Single-cell Massive MIMO</a:t>
            </a:r>
          </a:p>
          <a:p>
            <a:pPr lvl="1"/>
            <a:r>
              <a:rPr lang="en-US" altLang="ko-KR" smtClean="0"/>
              <a:t>Massive MIMO DL</a:t>
            </a:r>
          </a:p>
          <a:p>
            <a:pPr lvl="2"/>
            <a:r>
              <a:rPr lang="en-US" altLang="ko-KR" smtClean="0"/>
              <a:t>Linear precoding schemes (ZF-BF/MRT)</a:t>
            </a:r>
          </a:p>
          <a:p>
            <a:pPr lvl="3"/>
            <a:r>
              <a:rPr lang="en-US" altLang="ko-KR" smtClean="0"/>
              <a:t>Perfect CSIT / imperfect CSIT</a:t>
            </a:r>
          </a:p>
          <a:p>
            <a:pPr lvl="1"/>
            <a:r>
              <a:rPr lang="en-US" altLang="ko-KR" smtClean="0"/>
              <a:t>Massive MIMO UL</a:t>
            </a:r>
          </a:p>
          <a:p>
            <a:pPr lvl="2"/>
            <a:r>
              <a:rPr lang="en-US" altLang="ko-KR" smtClean="0"/>
              <a:t>Linear receiver techniques (ZF-R/MRC/MMSE)</a:t>
            </a:r>
          </a:p>
          <a:p>
            <a:pPr lvl="3"/>
            <a:r>
              <a:rPr lang="en-US" altLang="ko-KR" smtClean="0"/>
              <a:t>Perfect CSIR / imperfect CSIR</a:t>
            </a:r>
          </a:p>
          <a:p>
            <a:r>
              <a:rPr lang="en-US" altLang="ko-KR" smtClean="0"/>
              <a:t>Multi-cell Massive MIMO</a:t>
            </a:r>
          </a:p>
          <a:p>
            <a:pPr lvl="1"/>
            <a:r>
              <a:rPr lang="en-US" altLang="ko-KR" smtClean="0"/>
              <a:t>Inter-cell interference problem</a:t>
            </a:r>
          </a:p>
          <a:p>
            <a:pPr lvl="1"/>
            <a:r>
              <a:rPr lang="en-US" altLang="ko-KR" smtClean="0"/>
              <a:t>Pilot contamination problem</a:t>
            </a:r>
          </a:p>
          <a:p>
            <a:endParaRPr lang="ko-KR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4213" y="14843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ko-KR" smtClean="0"/>
              <a:t>Massive MIMO Downlink Channel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0767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mtClean="0"/>
              <a:t>Deterministic Equivalent for the Achievable Sum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Downlink Channel</a:t>
            </a:r>
            <a:br>
              <a:rPr lang="en-US" altLang="ko-KR" smtClean="0"/>
            </a:br>
            <a:r>
              <a:rPr lang="en-US" altLang="ko-KR" sz="2000" smtClean="0"/>
              <a:t>: System Model</a:t>
            </a:r>
            <a:endParaRPr lang="ko-KR" altLang="en-US" sz="1800" smtClean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Parameters</a:t>
            </a:r>
          </a:p>
          <a:p>
            <a:pPr lvl="1"/>
            <a:r>
              <a:rPr lang="en-US" altLang="ko-KR" smtClean="0"/>
              <a:t>    : small scale fading </a:t>
            </a:r>
          </a:p>
          <a:p>
            <a:pPr lvl="1"/>
            <a:r>
              <a:rPr lang="en-US" altLang="ko-KR" smtClean="0"/>
              <a:t>    : beamforming vector </a:t>
            </a:r>
          </a:p>
          <a:p>
            <a:pPr lvl="1"/>
            <a:r>
              <a:rPr lang="en-US" altLang="ko-KR" i="1" smtClean="0"/>
              <a:t>M </a:t>
            </a:r>
            <a:r>
              <a:rPr lang="en-US" altLang="ko-KR" smtClean="0"/>
              <a:t>: # of</a:t>
            </a:r>
            <a:r>
              <a:rPr lang="ko-KR" altLang="en-US" smtClean="0"/>
              <a:t> </a:t>
            </a:r>
            <a:r>
              <a:rPr lang="en-US" altLang="ko-KR" smtClean="0"/>
              <a:t>BS antenna</a:t>
            </a:r>
          </a:p>
          <a:p>
            <a:pPr lvl="1"/>
            <a:r>
              <a:rPr lang="en-US" altLang="ko-KR" i="1" smtClean="0"/>
              <a:t>K</a:t>
            </a:r>
            <a:r>
              <a:rPr lang="en-US" altLang="ko-KR" smtClean="0"/>
              <a:t>: # of users</a:t>
            </a:r>
          </a:p>
          <a:p>
            <a:pPr lvl="1"/>
            <a:r>
              <a:rPr lang="en-US" altLang="ko-KR" smtClean="0"/>
              <a:t>Single antenna at user</a:t>
            </a:r>
          </a:p>
          <a:p>
            <a:r>
              <a:rPr lang="en-US" altLang="ko-KR" smtClean="0"/>
              <a:t>Received vector</a:t>
            </a:r>
            <a:endParaRPr lang="ko-KR" alt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196975"/>
            <a:ext cx="498951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605" name="개체 5"/>
          <p:cNvGraphicFramePr>
            <a:graphicFrameLocks noChangeAspect="1"/>
          </p:cNvGraphicFramePr>
          <p:nvPr/>
        </p:nvGraphicFramePr>
        <p:xfrm>
          <a:off x="1228725" y="2197100"/>
          <a:ext cx="3476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4" imgW="215806" imgH="228501" progId="Equation.DSMT4">
                  <p:embed/>
                </p:oleObj>
              </mc:Choice>
              <mc:Fallback>
                <p:oleObj name="Equation" r:id="rId4" imgW="215806" imgH="228501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197100"/>
                        <a:ext cx="3476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개체 6"/>
          <p:cNvGraphicFramePr>
            <a:graphicFrameLocks noChangeAspect="1"/>
          </p:cNvGraphicFramePr>
          <p:nvPr/>
        </p:nvGraphicFramePr>
        <p:xfrm>
          <a:off x="1268413" y="1838325"/>
          <a:ext cx="2857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6" imgW="177646" imgH="228402" progId="Equation.DSMT4">
                  <p:embed/>
                </p:oleObj>
              </mc:Choice>
              <mc:Fallback>
                <p:oleObj name="Equation" r:id="rId6" imgW="177646" imgH="228402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838325"/>
                        <a:ext cx="2857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개체 8"/>
          <p:cNvGraphicFramePr>
            <a:graphicFrameLocks noChangeAspect="1"/>
          </p:cNvGraphicFramePr>
          <p:nvPr/>
        </p:nvGraphicFramePr>
        <p:xfrm>
          <a:off x="1752600" y="4276725"/>
          <a:ext cx="55927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Equation" r:id="rId8" imgW="2870200" imgH="342900" progId="Equation.DSMT4">
                  <p:embed/>
                </p:oleObj>
              </mc:Choice>
              <mc:Fallback>
                <p:oleObj name="Equation" r:id="rId8" imgW="2870200" imgH="34290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76725"/>
                        <a:ext cx="55927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개체 9"/>
          <p:cNvGraphicFramePr>
            <a:graphicFrameLocks noChangeAspect="1"/>
          </p:cNvGraphicFramePr>
          <p:nvPr/>
        </p:nvGraphicFramePr>
        <p:xfrm>
          <a:off x="2727325" y="5716588"/>
          <a:ext cx="36449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10" imgW="2057400" imgH="254000" progId="Equation.DSMT4">
                  <p:embed/>
                </p:oleObj>
              </mc:Choice>
              <mc:Fallback>
                <p:oleObj name="Equation" r:id="rId10" imgW="2057400" imgH="25400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716588"/>
                        <a:ext cx="36449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77860"/>
              </p:ext>
            </p:extLst>
          </p:nvPr>
        </p:nvGraphicFramePr>
        <p:xfrm>
          <a:off x="2568575" y="5013325"/>
          <a:ext cx="39449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Equation" r:id="rId12" imgW="2450880" imgH="330120" progId="Equation.DSMT4">
                  <p:embed/>
                </p:oleObj>
              </mc:Choice>
              <mc:Fallback>
                <p:oleObj name="Equation" r:id="rId12" imgW="2450880" imgH="33012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5013325"/>
                        <a:ext cx="39449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21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Downlink Channel</a:t>
            </a:r>
            <a:br>
              <a:rPr lang="en-US" altLang="ko-KR" smtClean="0"/>
            </a:br>
            <a:r>
              <a:rPr lang="en-US" altLang="ko-KR" sz="2000" smtClean="0"/>
              <a:t>: Linear Precoding</a:t>
            </a:r>
            <a:endParaRPr lang="ko-KR" altLang="en-US" sz="20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Conventional linear </a:t>
            </a:r>
            <a:r>
              <a:rPr lang="en-US" altLang="ko-KR" dirty="0" err="1" smtClean="0"/>
              <a:t>precoding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sz="1050" dirty="0" smtClean="0"/>
          </a:p>
          <a:p>
            <a:pPr>
              <a:defRPr/>
            </a:pPr>
            <a:r>
              <a:rPr lang="en-US" altLang="ko-KR" dirty="0" smtClean="0"/>
              <a:t>Received signal after using linear </a:t>
            </a:r>
            <a:r>
              <a:rPr lang="en-US" altLang="ko-KR" dirty="0" err="1" smtClean="0"/>
              <a:t>precoding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sz="800" dirty="0" smtClean="0"/>
          </a:p>
          <a:p>
            <a:pPr>
              <a:defRPr/>
            </a:pPr>
            <a:r>
              <a:rPr lang="en-US" altLang="ko-KR" dirty="0" smtClean="0"/>
              <a:t>SINR of the </a:t>
            </a:r>
            <a:r>
              <a:rPr lang="en-US" altLang="ko-KR" i="1" dirty="0" err="1" smtClean="0"/>
              <a:t>k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user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42988" y="1844675"/>
          <a:ext cx="7561262" cy="9350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MRT</a:t>
                      </a:r>
                      <a:endParaRPr lang="ko-KR" altLang="en-US" sz="1800" dirty="0"/>
                    </a:p>
                  </a:txBody>
                  <a:tcPr marL="91445" marR="91445" marT="45731" marB="4573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ZFBF</a:t>
                      </a:r>
                      <a:endParaRPr lang="ko-KR" altLang="en-US" sz="1800" dirty="0"/>
                    </a:p>
                  </a:txBody>
                  <a:tcPr marL="91445" marR="91445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87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31" marB="4573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639" name="개체 6"/>
          <p:cNvGraphicFramePr>
            <a:graphicFrameLocks noChangeAspect="1"/>
          </p:cNvGraphicFramePr>
          <p:nvPr/>
        </p:nvGraphicFramePr>
        <p:xfrm>
          <a:off x="2490788" y="2333625"/>
          <a:ext cx="9207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Equation" r:id="rId3" imgW="571252" imgH="203112" progId="Equation.DSMT4">
                  <p:embed/>
                </p:oleObj>
              </mc:Choice>
              <mc:Fallback>
                <p:oleObj name="Equation" r:id="rId3" imgW="571252" imgH="203112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333625"/>
                        <a:ext cx="9207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개체 7"/>
          <p:cNvGraphicFramePr>
            <a:graphicFrameLocks noChangeAspect="1"/>
          </p:cNvGraphicFramePr>
          <p:nvPr/>
        </p:nvGraphicFramePr>
        <p:xfrm>
          <a:off x="5864225" y="2276475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3" name="Equation" r:id="rId5" imgW="1155199" imgH="304668" progId="Equation.DSMT4">
                  <p:embed/>
                </p:oleObj>
              </mc:Choice>
              <mc:Fallback>
                <p:oleObj name="Equation" r:id="rId5" imgW="1155199" imgH="304668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2276475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539750" y="4884738"/>
            <a:ext cx="2687638" cy="1366837"/>
          </a:xfrm>
          <a:prstGeom prst="round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6642" name="개체 9"/>
          <p:cNvGraphicFramePr>
            <a:graphicFrameLocks noChangeAspect="1"/>
          </p:cNvGraphicFramePr>
          <p:nvPr/>
        </p:nvGraphicFramePr>
        <p:xfrm>
          <a:off x="2544763" y="3386138"/>
          <a:ext cx="40100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4" name="Equation" r:id="rId7" imgW="2489200" imgH="609600" progId="Equation.DSMT4">
                  <p:embed/>
                </p:oleObj>
              </mc:Choice>
              <mc:Fallback>
                <p:oleObj name="Equation" r:id="rId7" imgW="2489200" imgH="60960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3386138"/>
                        <a:ext cx="40100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개체 10"/>
          <p:cNvGraphicFramePr>
            <a:graphicFrameLocks noChangeAspect="1"/>
          </p:cNvGraphicFramePr>
          <p:nvPr/>
        </p:nvGraphicFramePr>
        <p:xfrm>
          <a:off x="655638" y="5070475"/>
          <a:ext cx="24558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5" name="Equation" r:id="rId9" imgW="1676400" imgH="698500" progId="Equation.DSMT4">
                  <p:embed/>
                </p:oleObj>
              </mc:Choice>
              <mc:Fallback>
                <p:oleObj name="Equation" r:id="rId9" imgW="1676400" imgH="69850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5070475"/>
                        <a:ext cx="24558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3436938" y="4884738"/>
            <a:ext cx="2687637" cy="1366837"/>
          </a:xfrm>
          <a:prstGeom prst="round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6300788" y="4884738"/>
            <a:ext cx="2687637" cy="1366837"/>
          </a:xfrm>
          <a:prstGeom prst="round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6647" name="개체 8"/>
          <p:cNvGraphicFramePr>
            <a:graphicFrameLocks noChangeAspect="1"/>
          </p:cNvGraphicFramePr>
          <p:nvPr/>
        </p:nvGraphicFramePr>
        <p:xfrm>
          <a:off x="3697288" y="5394325"/>
          <a:ext cx="216693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6" name="Equation" r:id="rId11" imgW="1345616" imgH="253890" progId="Equation.DSMT4">
                  <p:embed/>
                </p:oleObj>
              </mc:Choice>
              <mc:Fallback>
                <p:oleObj name="Equation" r:id="rId11" imgW="1345616" imgH="25389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5394325"/>
                        <a:ext cx="21669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개체 12"/>
          <p:cNvGraphicFramePr>
            <a:graphicFrameLocks noChangeAspect="1"/>
          </p:cNvGraphicFramePr>
          <p:nvPr/>
        </p:nvGraphicFramePr>
        <p:xfrm>
          <a:off x="6805613" y="5235575"/>
          <a:ext cx="1676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7" name="Equation" r:id="rId13" imgW="1040948" imgH="431613" progId="Equation.DSMT4">
                  <p:embed/>
                </p:oleObj>
              </mc:Choice>
              <mc:Fallback>
                <p:oleObj name="Equation" r:id="rId13" imgW="1040948" imgH="431613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5235575"/>
                        <a:ext cx="16764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TextBox 17"/>
          <p:cNvSpPr txBox="1">
            <a:spLocks noChangeArrowheads="1"/>
          </p:cNvSpPr>
          <p:nvPr/>
        </p:nvSpPr>
        <p:spPr bwMode="auto">
          <a:xfrm>
            <a:off x="3382963" y="4491038"/>
            <a:ext cx="190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ko-KR" b="0"/>
              <a:t>Rate of user k</a:t>
            </a:r>
            <a:endParaRPr lang="ko-KR" altLang="en-US" b="0"/>
          </a:p>
        </p:txBody>
      </p:sp>
      <p:sp>
        <p:nvSpPr>
          <p:cNvPr id="26650" name="TextBox 18"/>
          <p:cNvSpPr txBox="1">
            <a:spLocks noChangeArrowheads="1"/>
          </p:cNvSpPr>
          <p:nvPr/>
        </p:nvSpPr>
        <p:spPr bwMode="auto">
          <a:xfrm>
            <a:off x="6243638" y="4491038"/>
            <a:ext cx="2216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ko-KR" b="0"/>
              <a:t>Ergodic sum rate</a:t>
            </a:r>
            <a:endParaRPr lang="ko-KR" altLang="en-US" b="0"/>
          </a:p>
        </p:txBody>
      </p:sp>
      <p:sp>
        <p:nvSpPr>
          <p:cNvPr id="26651" name="TextBox 22"/>
          <p:cNvSpPr txBox="1">
            <a:spLocks noChangeArrowheads="1"/>
          </p:cNvSpPr>
          <p:nvPr/>
        </p:nvSpPr>
        <p:spPr bwMode="auto">
          <a:xfrm>
            <a:off x="6948488" y="581025"/>
            <a:ext cx="2141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0"/>
              <a:t>MRT: Maximal Ratio Transmission</a:t>
            </a:r>
          </a:p>
          <a:p>
            <a:pPr algn="l" eaLnBrk="1" hangingPunct="1"/>
            <a:r>
              <a:rPr lang="en-US" altLang="ko-KR" sz="1000" b="0"/>
              <a:t>ZFBF: Zero-Forcing Beamforming</a:t>
            </a:r>
            <a:endParaRPr lang="ko-KR" altLang="en-US" sz="1000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22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Downlink Channel</a:t>
            </a:r>
            <a:br>
              <a:rPr lang="en-US" altLang="ko-KR" smtClean="0"/>
            </a:br>
            <a:r>
              <a:rPr lang="en-US" altLang="ko-KR" sz="2000" smtClean="0"/>
              <a:t>: Linear Precoding – Perfect CSI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/>
              <a:t>Deterministic form of the </a:t>
            </a:r>
            <a:r>
              <a:rPr lang="en-US" altLang="ko-KR" dirty="0" err="1" smtClean="0"/>
              <a:t>SINR</a:t>
            </a:r>
            <a:r>
              <a:rPr lang="en-US" altLang="ko-KR" i="1" baseline="-25000" dirty="0" err="1" smtClean="0"/>
              <a:t>k</a:t>
            </a:r>
            <a:r>
              <a:rPr lang="en-US" altLang="ko-KR" dirty="0" smtClean="0"/>
              <a:t>/</a:t>
            </a:r>
            <a:r>
              <a:rPr lang="en-US" altLang="ko-KR" i="1" dirty="0" err="1" smtClean="0"/>
              <a:t>R</a:t>
            </a:r>
            <a:r>
              <a:rPr lang="en-US" altLang="ko-KR" baseline="-25000" dirty="0" err="1" smtClean="0"/>
              <a:t>sum</a:t>
            </a:r>
            <a:r>
              <a:rPr lang="en-US" altLang="ko-KR" dirty="0" smtClean="0"/>
              <a:t> as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→∞,  </a:t>
            </a:r>
            <a:r>
              <a:rPr lang="en-US" altLang="ko-KR" i="1" dirty="0" smtClean="0">
                <a:sym typeface="Wingdings" pitchFamily="2" charset="2"/>
              </a:rPr>
              <a:t>M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en-US" altLang="ko-KR" i="1" dirty="0" smtClean="0">
                <a:sym typeface="Wingdings" pitchFamily="2" charset="2"/>
              </a:rPr>
              <a:t>K</a:t>
            </a:r>
            <a:r>
              <a:rPr lang="en-US" altLang="ko-KR" dirty="0" smtClean="0">
                <a:sym typeface="Wingdings" pitchFamily="2" charset="2"/>
              </a:rPr>
              <a:t>=</a:t>
            </a:r>
            <a:r>
              <a:rPr lang="el-GR" altLang="ko-KR" i="1" dirty="0" smtClean="0">
                <a:sym typeface="Wingdings" pitchFamily="2" charset="2"/>
              </a:rPr>
              <a:t>α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MRT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ZFBF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900163" y="2332037"/>
            <a:ext cx="5184775" cy="1741488"/>
          </a:xfrm>
          <a:prstGeom prst="round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900163" y="4637087"/>
            <a:ext cx="5184775" cy="1309688"/>
          </a:xfrm>
          <a:prstGeom prst="round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654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38018"/>
              </p:ext>
            </p:extLst>
          </p:nvPr>
        </p:nvGraphicFramePr>
        <p:xfrm>
          <a:off x="971600" y="2590800"/>
          <a:ext cx="498633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0" name="Equation" r:id="rId3" imgW="3403600" imgH="838200" progId="Equation.DSMT4">
                  <p:embed/>
                </p:oleObj>
              </mc:Choice>
              <mc:Fallback>
                <p:oleObj name="Equation" r:id="rId3" imgW="3403600" imgH="8382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90800"/>
                        <a:ext cx="4986338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44115"/>
              </p:ext>
            </p:extLst>
          </p:nvPr>
        </p:nvGraphicFramePr>
        <p:xfrm>
          <a:off x="1089075" y="4899025"/>
          <a:ext cx="47259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1" name="Equation" r:id="rId5" imgW="3225800" imgH="558800" progId="Equation.DSMT4">
                  <p:embed/>
                </p:oleObj>
              </mc:Choice>
              <mc:Fallback>
                <p:oleObj name="Equation" r:id="rId5" imgW="3225800" imgH="5588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75" y="4899025"/>
                        <a:ext cx="47259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모서리가 둥근 직사각형 11"/>
          <p:cNvSpPr/>
          <p:nvPr/>
        </p:nvSpPr>
        <p:spPr bwMode="auto">
          <a:xfrm>
            <a:off x="6227813" y="2332037"/>
            <a:ext cx="2736850" cy="1741488"/>
          </a:xfrm>
          <a:prstGeom prst="round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227813" y="4637087"/>
            <a:ext cx="2736850" cy="1309688"/>
          </a:xfrm>
          <a:prstGeom prst="round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660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134434"/>
              </p:ext>
            </p:extLst>
          </p:nvPr>
        </p:nvGraphicFramePr>
        <p:xfrm>
          <a:off x="6397675" y="2906712"/>
          <a:ext cx="23971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2" name="Equation" r:id="rId7" imgW="1637589" imgH="482391" progId="Equation.DSMT4">
                  <p:embed/>
                </p:oleObj>
              </mc:Choice>
              <mc:Fallback>
                <p:oleObj name="Equation" r:id="rId7" imgW="1637589" imgH="482391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75" y="2906712"/>
                        <a:ext cx="23971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47718"/>
              </p:ext>
            </p:extLst>
          </p:nvPr>
        </p:nvGraphicFramePr>
        <p:xfrm>
          <a:off x="6319888" y="5126037"/>
          <a:ext cx="26574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3" name="Equation" r:id="rId9" imgW="1815312" imgH="253890" progId="Equation.DSMT4">
                  <p:embed/>
                </p:oleObj>
              </mc:Choice>
              <mc:Fallback>
                <p:oleObj name="Equation" r:id="rId9" imgW="1815312" imgH="25389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88" y="5126037"/>
                        <a:ext cx="26574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TextBox 15"/>
          <p:cNvSpPr txBox="1">
            <a:spLocks noChangeArrowheads="1"/>
          </p:cNvSpPr>
          <p:nvPr/>
        </p:nvSpPr>
        <p:spPr bwMode="auto">
          <a:xfrm>
            <a:off x="6372225" y="581025"/>
            <a:ext cx="276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0"/>
              <a:t>SINR: Signal-to-Interference-plus-Noise Ratio</a:t>
            </a:r>
          </a:p>
          <a:p>
            <a:pPr algn="l" eaLnBrk="1" hangingPunct="1"/>
            <a:r>
              <a:rPr lang="en-US" altLang="ko-KR" sz="1000" b="0"/>
              <a:t>CSI: Channel State Infromation</a:t>
            </a:r>
            <a:endParaRPr lang="ko-KR" altLang="en-US" sz="1000" b="0"/>
          </a:p>
        </p:txBody>
      </p:sp>
      <p:sp>
        <p:nvSpPr>
          <p:cNvPr id="2" name="오른쪽 화살표 1"/>
          <p:cNvSpPr/>
          <p:nvPr/>
        </p:nvSpPr>
        <p:spPr bwMode="auto">
          <a:xfrm>
            <a:off x="5983338" y="2487612"/>
            <a:ext cx="288925" cy="1512888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5983338" y="4535487"/>
            <a:ext cx="288925" cy="1512888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665" name="개체 2"/>
          <p:cNvGraphicFramePr>
            <a:graphicFrameLocks noChangeAspect="1"/>
          </p:cNvGraphicFramePr>
          <p:nvPr/>
        </p:nvGraphicFramePr>
        <p:xfrm>
          <a:off x="1938338" y="1773238"/>
          <a:ext cx="47942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4" name="Equation" r:id="rId11" imgW="4356000" imgH="444240" progId="Equation.DSMT4">
                  <p:embed/>
                </p:oleObj>
              </mc:Choice>
              <mc:Fallback>
                <p:oleObj name="Equation" r:id="rId11" imgW="4356000" imgH="44424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773238"/>
                        <a:ext cx="4794250" cy="490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666" name="직선 화살표 연결선 4"/>
          <p:cNvCxnSpPr>
            <a:cxnSpLocks noChangeShapeType="1"/>
          </p:cNvCxnSpPr>
          <p:nvPr/>
        </p:nvCxnSpPr>
        <p:spPr bwMode="auto">
          <a:xfrm>
            <a:off x="3851325" y="2487612"/>
            <a:ext cx="0" cy="419100"/>
          </a:xfrm>
          <a:prstGeom prst="straightConnector1">
            <a:avLst/>
          </a:prstGeom>
          <a:noFill/>
          <a:ln w="31750" algn="ctr">
            <a:solidFill>
              <a:srgbClr val="0000FF"/>
            </a:solidFill>
            <a:round/>
            <a:headEnd/>
            <a:tailEnd type="arrow" w="med" len="med"/>
          </a:ln>
        </p:spPr>
      </p:cxnSp>
      <p:graphicFrame>
        <p:nvGraphicFramePr>
          <p:cNvPr id="27667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02444"/>
              </p:ext>
            </p:extLst>
          </p:nvPr>
        </p:nvGraphicFramePr>
        <p:xfrm>
          <a:off x="2202244" y="4149725"/>
          <a:ext cx="35321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5" name="Equation" r:id="rId13" imgW="3213000" imgH="393480" progId="Equation.DSMT4">
                  <p:embed/>
                </p:oleObj>
              </mc:Choice>
              <mc:Fallback>
                <p:oleObj name="Equation" r:id="rId13" imgW="3213000" imgH="393480" progId="Equation.DSMT4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244" y="4149725"/>
                        <a:ext cx="3532187" cy="436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668" name="직선 화살표 연결선 20"/>
          <p:cNvCxnSpPr>
            <a:cxnSpLocks noChangeShapeType="1"/>
          </p:cNvCxnSpPr>
          <p:nvPr/>
        </p:nvCxnSpPr>
        <p:spPr bwMode="auto">
          <a:xfrm>
            <a:off x="3419525" y="4713287"/>
            <a:ext cx="0" cy="209550"/>
          </a:xfrm>
          <a:prstGeom prst="straightConnector1">
            <a:avLst/>
          </a:prstGeom>
          <a:noFill/>
          <a:ln w="3175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23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Downlink Channel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000" smtClean="0"/>
              <a:t>: Linear Precoding – Imperfect CSI</a:t>
            </a:r>
            <a:endParaRPr lang="ko-KR" altLang="en-US" sz="2000" smtClean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Estimated CSI (     ) using MMSE channel estimation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    </a:t>
            </a:r>
          </a:p>
          <a:p>
            <a:endParaRPr lang="en-US" altLang="ko-KR" smtClean="0"/>
          </a:p>
          <a:p>
            <a:r>
              <a:rPr lang="en-US" altLang="ko-KR" smtClean="0"/>
              <a:t>Deterministic form of </a:t>
            </a:r>
            <a:r>
              <a:rPr lang="en-US" altLang="ko-KR" i="1" smtClean="0"/>
              <a:t>R</a:t>
            </a:r>
            <a:r>
              <a:rPr lang="en-US" altLang="ko-KR" baseline="-25000" smtClean="0"/>
              <a:t>sum</a:t>
            </a:r>
            <a:r>
              <a:rPr lang="en-US" altLang="ko-KR" smtClean="0"/>
              <a:t> with imperfect CSI </a:t>
            </a:r>
          </a:p>
          <a:p>
            <a:endParaRPr lang="ko-KR" altLang="en-US" smtClean="0"/>
          </a:p>
        </p:txBody>
      </p:sp>
      <p:graphicFrame>
        <p:nvGraphicFramePr>
          <p:cNvPr id="28676" name="개체 5"/>
          <p:cNvGraphicFramePr>
            <a:graphicFrameLocks noChangeAspect="1"/>
          </p:cNvGraphicFramePr>
          <p:nvPr/>
        </p:nvGraphicFramePr>
        <p:xfrm>
          <a:off x="3268663" y="1816100"/>
          <a:ext cx="25892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3" imgW="1206500" imgH="279400" progId="Equation.DSMT4">
                  <p:embed/>
                </p:oleObj>
              </mc:Choice>
              <mc:Fallback>
                <p:oleObj name="Equation" r:id="rId3" imgW="1206500" imgH="2794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1816100"/>
                        <a:ext cx="258921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개체 6"/>
          <p:cNvGraphicFramePr>
            <a:graphicFrameLocks noChangeAspect="1"/>
          </p:cNvGraphicFramePr>
          <p:nvPr/>
        </p:nvGraphicFramePr>
        <p:xfrm>
          <a:off x="2509838" y="1349375"/>
          <a:ext cx="320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8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1349375"/>
                        <a:ext cx="3206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개체 7"/>
          <p:cNvGraphicFramePr>
            <a:graphicFrameLocks noChangeAspect="1"/>
          </p:cNvGraphicFramePr>
          <p:nvPr/>
        </p:nvGraphicFramePr>
        <p:xfrm>
          <a:off x="1619250" y="2587625"/>
          <a:ext cx="36814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9" name="Equation" r:id="rId7" imgW="2286000" imgH="254000" progId="Equation.DSMT4">
                  <p:embed/>
                </p:oleObj>
              </mc:Choice>
              <mc:Fallback>
                <p:oleObj name="Equation" r:id="rId7" imgW="2286000" imgH="2540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87625"/>
                        <a:ext cx="36814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개체 4"/>
          <p:cNvGraphicFramePr>
            <a:graphicFrameLocks noChangeAspect="1"/>
          </p:cNvGraphicFramePr>
          <p:nvPr/>
        </p:nvGraphicFramePr>
        <p:xfrm>
          <a:off x="1619250" y="2941638"/>
          <a:ext cx="3175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Equation" r:id="rId9" imgW="1968500" imgH="203200" progId="Equation.DSMT4">
                  <p:embed/>
                </p:oleObj>
              </mc:Choice>
              <mc:Fallback>
                <p:oleObj name="Equation" r:id="rId9" imgW="1968500" imgH="2032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41638"/>
                        <a:ext cx="3175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모서리가 둥근 직사각형 11"/>
          <p:cNvSpPr/>
          <p:nvPr/>
        </p:nvSpPr>
        <p:spPr bwMode="auto">
          <a:xfrm>
            <a:off x="827088" y="4292600"/>
            <a:ext cx="3889375" cy="1743075"/>
          </a:xfrm>
          <a:prstGeom prst="round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868863" y="4292600"/>
            <a:ext cx="3887787" cy="1743075"/>
          </a:xfrm>
          <a:prstGeom prst="round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682" name="개체 13"/>
          <p:cNvGraphicFramePr>
            <a:graphicFrameLocks noChangeAspect="1"/>
          </p:cNvGraphicFramePr>
          <p:nvPr/>
        </p:nvGraphicFramePr>
        <p:xfrm>
          <a:off x="4946650" y="4897438"/>
          <a:ext cx="37322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Equation" r:id="rId11" imgW="2108200" imgH="558800" progId="Equation.DSMT4">
                  <p:embed/>
                </p:oleObj>
              </mc:Choice>
              <mc:Fallback>
                <p:oleObj name="Equation" r:id="rId11" imgW="2108200" imgH="558800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4897438"/>
                        <a:ext cx="373221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개체 14"/>
          <p:cNvGraphicFramePr>
            <a:graphicFrameLocks noChangeAspect="1"/>
          </p:cNvGraphicFramePr>
          <p:nvPr/>
        </p:nvGraphicFramePr>
        <p:xfrm>
          <a:off x="1274763" y="4964113"/>
          <a:ext cx="29924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Equation" r:id="rId13" imgW="1688367" imgH="482391" progId="Equation.DSMT4">
                  <p:embed/>
                </p:oleObj>
              </mc:Choice>
              <mc:Fallback>
                <p:oleObj name="Equation" r:id="rId13" imgW="1688367" imgH="482391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964113"/>
                        <a:ext cx="29924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1888" y="4365625"/>
            <a:ext cx="7397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MRT</a:t>
            </a:r>
            <a:endParaRPr lang="ko-KR" altLang="en-US" sz="2000" dirty="0">
              <a:latin typeface="+mj-lt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1275" y="4365625"/>
            <a:ext cx="8429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+mj-lt"/>
                <a:ea typeface="굴림" pitchFamily="50" charset="-127"/>
              </a:rPr>
              <a:t>ZFBF</a:t>
            </a:r>
            <a:endParaRPr lang="ko-KR" altLang="en-US" sz="2000" dirty="0">
              <a:latin typeface="+mj-lt"/>
              <a:ea typeface="굴림" pitchFamily="50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Downlink Channel</a:t>
            </a:r>
            <a:br>
              <a:rPr lang="en-US" altLang="ko-KR" smtClean="0"/>
            </a:br>
            <a:r>
              <a:rPr lang="en-US" altLang="ko-KR" sz="2000" smtClean="0"/>
              <a:t>: Linear Precoding – Simulation Results (2/2)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Ergodic sum-rate vs. </a:t>
            </a:r>
            <a:r>
              <a:rPr lang="en-US" altLang="ko-KR" i="1" smtClean="0"/>
              <a:t>M</a:t>
            </a:r>
            <a:endParaRPr lang="ko-KR" altLang="en-US" i="1" smtClean="0"/>
          </a:p>
        </p:txBody>
      </p:sp>
      <p:sp>
        <p:nvSpPr>
          <p:cNvPr id="29700" name="내용 개체 틀 2"/>
          <p:cNvSpPr txBox="1">
            <a:spLocks/>
          </p:cNvSpPr>
          <p:nvPr/>
        </p:nvSpPr>
        <p:spPr bwMode="auto">
          <a:xfrm>
            <a:off x="5148263" y="1341438"/>
            <a:ext cx="39957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altLang="ko-KR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/>
              <a:t>Simulation parameters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i="1"/>
              <a:t> 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i="1"/>
              <a:t> </a:t>
            </a:r>
            <a:endParaRPr lang="en-US" altLang="ko-KR" sz="1600"/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/>
              <a:t> 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/>
              <a:t>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altLang="ko-KR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/>
              <a:t>Deterministic form of </a:t>
            </a:r>
            <a:r>
              <a:rPr lang="en-US" altLang="ko-KR" i="1"/>
              <a:t>R</a:t>
            </a:r>
            <a:r>
              <a:rPr lang="en-US" altLang="ko-KR" baseline="-25000"/>
              <a:t>sum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b="0"/>
              <a:t>Perfect CSI, Imperfect CSI</a:t>
            </a:r>
            <a:endParaRPr lang="en-US" altLang="ko-KR" b="0"/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b="0"/>
              <a:t>The approximations is very close to the numerical result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b="0"/>
              <a:t>It is also accurate even for small </a:t>
            </a:r>
            <a:r>
              <a:rPr lang="en-US" altLang="ko-KR" sz="1600" b="0" i="1"/>
              <a:t>M</a:t>
            </a:r>
            <a:r>
              <a:rPr lang="en-US" altLang="ko-KR" sz="1600" b="0"/>
              <a:t>, </a:t>
            </a:r>
            <a:r>
              <a:rPr lang="en-US" altLang="ko-KR" sz="1600" b="0" i="1"/>
              <a:t>K</a:t>
            </a:r>
            <a:r>
              <a:rPr lang="en-US" altLang="ko-KR" sz="1600" b="0"/>
              <a:t>.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altLang="ko-KR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/>
              <a:t>Performance comparison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b="0"/>
              <a:t>As </a:t>
            </a:r>
            <a:r>
              <a:rPr lang="el-GR" altLang="ko-KR" sz="1600" b="0" i="1"/>
              <a:t>α</a:t>
            </a:r>
            <a:r>
              <a:rPr lang="en-US" altLang="ko-KR" sz="1600" b="0"/>
              <a:t>&gt;&gt;1, ZFBF &gt; MRT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b="0"/>
              <a:t>As </a:t>
            </a:r>
            <a:r>
              <a:rPr lang="el-GR" altLang="ko-KR" sz="1600" b="0" i="1"/>
              <a:t>α</a:t>
            </a:r>
            <a:r>
              <a:rPr lang="en-US" altLang="ko-KR" sz="1600" b="0"/>
              <a:t>=1</a:t>
            </a:r>
            <a:r>
              <a:rPr lang="en-US" altLang="ko-KR" sz="1600" b="0" i="1"/>
              <a:t>, </a:t>
            </a:r>
            <a:r>
              <a:rPr lang="en-US" altLang="ko-KR" sz="1600" b="0"/>
              <a:t>MRT &gt; ZFBF</a:t>
            </a:r>
            <a:endParaRPr lang="ko-KR" altLang="en-US" sz="1600" b="0"/>
          </a:p>
        </p:txBody>
      </p:sp>
      <p:graphicFrame>
        <p:nvGraphicFramePr>
          <p:cNvPr id="29701" name="개체 7"/>
          <p:cNvGraphicFramePr>
            <a:graphicFrameLocks noChangeAspect="1"/>
          </p:cNvGraphicFramePr>
          <p:nvPr/>
        </p:nvGraphicFramePr>
        <p:xfrm>
          <a:off x="6342063" y="2598738"/>
          <a:ext cx="9810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Equation" r:id="rId3" imgW="609600" imgH="228600" progId="Equation.DSMT4">
                  <p:embed/>
                </p:oleObj>
              </mc:Choice>
              <mc:Fallback>
                <p:oleObj name="Equation" r:id="rId3" imgW="609600" imgH="2286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598738"/>
                        <a:ext cx="9810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개체 8"/>
          <p:cNvGraphicFramePr>
            <a:graphicFrameLocks noChangeAspect="1"/>
          </p:cNvGraphicFramePr>
          <p:nvPr/>
        </p:nvGraphicFramePr>
        <p:xfrm>
          <a:off x="6342063" y="2349500"/>
          <a:ext cx="736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Equation" r:id="rId5" imgW="457002" imgH="177723" progId="Equation.DSMT4">
                  <p:embed/>
                </p:oleObj>
              </mc:Choice>
              <mc:Fallback>
                <p:oleObj name="Equation" r:id="rId5" imgW="457002" imgH="177723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349500"/>
                        <a:ext cx="7366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1635125"/>
            <a:ext cx="6510338" cy="4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705" name="개체 3"/>
          <p:cNvGraphicFramePr>
            <a:graphicFrameLocks noChangeAspect="1"/>
          </p:cNvGraphicFramePr>
          <p:nvPr/>
        </p:nvGraphicFramePr>
        <p:xfrm>
          <a:off x="6342063" y="1989138"/>
          <a:ext cx="24765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Equation" r:id="rId8" imgW="1536700" imgH="228600" progId="Equation.DSMT4">
                  <p:embed/>
                </p:oleObj>
              </mc:Choice>
              <mc:Fallback>
                <p:oleObj name="Equation" r:id="rId8" imgW="1536700" imgH="228600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1989138"/>
                        <a:ext cx="24765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개체 4"/>
          <p:cNvGraphicFramePr>
            <a:graphicFrameLocks noChangeAspect="1"/>
          </p:cNvGraphicFramePr>
          <p:nvPr/>
        </p:nvGraphicFramePr>
        <p:xfrm>
          <a:off x="6342063" y="2906713"/>
          <a:ext cx="8588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Equation" r:id="rId10" imgW="533169" imgH="228501" progId="Equation.DSMT4">
                  <p:embed/>
                </p:oleObj>
              </mc:Choice>
              <mc:Fallback>
                <p:oleObj name="Equation" r:id="rId10" imgW="533169" imgH="228501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906713"/>
                        <a:ext cx="8588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Box 10"/>
          <p:cNvSpPr txBox="1">
            <a:spLocks noChangeArrowheads="1"/>
          </p:cNvSpPr>
          <p:nvPr/>
        </p:nvSpPr>
        <p:spPr bwMode="auto">
          <a:xfrm>
            <a:off x="600075" y="2060575"/>
            <a:ext cx="1420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i="1"/>
              <a:t>M</a:t>
            </a:r>
            <a:r>
              <a:rPr lang="en-US" altLang="ko-KR" sz="1600"/>
              <a:t> ↑ </a:t>
            </a:r>
            <a:r>
              <a:rPr lang="en-US" altLang="ko-KR" sz="1600">
                <a:sym typeface="Wingdings" pitchFamily="2" charset="2"/>
              </a:rPr>
              <a:t> </a:t>
            </a:r>
            <a:r>
              <a:rPr lang="en-US" altLang="ko-KR" sz="1600" i="1">
                <a:sym typeface="Wingdings" pitchFamily="2" charset="2"/>
              </a:rPr>
              <a:t>R</a:t>
            </a:r>
            <a:r>
              <a:rPr lang="en-US" altLang="ko-KR" sz="1600" baseline="-25000">
                <a:sym typeface="Wingdings" pitchFamily="2" charset="2"/>
              </a:rPr>
              <a:t>sum</a:t>
            </a:r>
            <a:r>
              <a:rPr lang="en-US" altLang="ko-KR" sz="1600">
                <a:sym typeface="Wingdings" pitchFamily="2" charset="2"/>
              </a:rPr>
              <a:t> ↑</a:t>
            </a:r>
            <a:endParaRPr lang="ko-KR" altLang="en-US" sz="1600"/>
          </a:p>
        </p:txBody>
      </p:sp>
      <p:sp>
        <p:nvSpPr>
          <p:cNvPr id="12" name="아래쪽 화살표 11"/>
          <p:cNvSpPr/>
          <p:nvPr/>
        </p:nvSpPr>
        <p:spPr bwMode="auto">
          <a:xfrm>
            <a:off x="2941638" y="2882900"/>
            <a:ext cx="485775" cy="977900"/>
          </a:xfrm>
          <a:prstGeom prst="downArrow">
            <a:avLst/>
          </a:pr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4087813" y="3098800"/>
            <a:ext cx="484187" cy="608013"/>
          </a:xfrm>
          <a:prstGeom prst="downArrow">
            <a:avLst/>
          </a:pr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755650" y="4868863"/>
            <a:ext cx="287338" cy="288925"/>
          </a:xfrm>
          <a:prstGeom prst="ellipse">
            <a:avLst/>
          </a:prstGeom>
          <a:noFill/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270000" y="4760913"/>
            <a:ext cx="287338" cy="288925"/>
          </a:xfrm>
          <a:prstGeom prst="ellipse">
            <a:avLst/>
          </a:prstGeom>
          <a:noFill/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12" name="TextBox 18"/>
          <p:cNvSpPr txBox="1">
            <a:spLocks noChangeArrowheads="1"/>
          </p:cNvSpPr>
          <p:nvPr/>
        </p:nvSpPr>
        <p:spPr bwMode="auto">
          <a:xfrm>
            <a:off x="1331913" y="5516563"/>
            <a:ext cx="1323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i="1"/>
              <a:t>Cross point</a:t>
            </a:r>
            <a:endParaRPr lang="ko-KR" altLang="en-US" sz="1600"/>
          </a:p>
        </p:txBody>
      </p:sp>
      <p:cxnSp>
        <p:nvCxnSpPr>
          <p:cNvPr id="41" name="직선 연결선 40"/>
          <p:cNvCxnSpPr>
            <a:stCxn id="13" idx="5"/>
            <a:endCxn id="29712" idx="0"/>
          </p:cNvCxnSpPr>
          <p:nvPr/>
        </p:nvCxnSpPr>
        <p:spPr>
          <a:xfrm>
            <a:off x="1001713" y="5114925"/>
            <a:ext cx="992187" cy="401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5"/>
            <a:endCxn id="29712" idx="0"/>
          </p:cNvCxnSpPr>
          <p:nvPr/>
        </p:nvCxnSpPr>
        <p:spPr>
          <a:xfrm>
            <a:off x="1516063" y="5006975"/>
            <a:ext cx="477837" cy="509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5" name="TextBox 46"/>
          <p:cNvSpPr txBox="1">
            <a:spLocks noChangeArrowheads="1"/>
          </p:cNvSpPr>
          <p:nvPr/>
        </p:nvSpPr>
        <p:spPr bwMode="auto">
          <a:xfrm>
            <a:off x="2173288" y="2071688"/>
            <a:ext cx="1576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600" i="1"/>
              <a:t>Channel</a:t>
            </a:r>
          </a:p>
          <a:p>
            <a:pPr algn="l" eaLnBrk="1" hangingPunct="1"/>
            <a:r>
              <a:rPr lang="en-US" altLang="ko-KR" sz="1600" i="1"/>
              <a:t>Imperfectness</a:t>
            </a:r>
            <a:endParaRPr lang="ko-KR" altLang="en-US" sz="1600"/>
          </a:p>
        </p:txBody>
      </p:sp>
      <p:cxnSp>
        <p:nvCxnSpPr>
          <p:cNvPr id="48" name="직선 연결선 47"/>
          <p:cNvCxnSpPr>
            <a:stCxn id="12" idx="0"/>
            <a:endCxn id="29715" idx="2"/>
          </p:cNvCxnSpPr>
          <p:nvPr/>
        </p:nvCxnSpPr>
        <p:spPr>
          <a:xfrm flipH="1" flipV="1">
            <a:off x="2962275" y="2655888"/>
            <a:ext cx="222250" cy="227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5" idx="0"/>
            <a:endCxn id="29715" idx="2"/>
          </p:cNvCxnSpPr>
          <p:nvPr/>
        </p:nvCxnSpPr>
        <p:spPr>
          <a:xfrm flipH="1" flipV="1">
            <a:off x="2962275" y="2655888"/>
            <a:ext cx="1366838" cy="4429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25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Downlink Channel</a:t>
            </a:r>
            <a:br>
              <a:rPr lang="en-US" altLang="ko-KR" smtClean="0"/>
            </a:br>
            <a:r>
              <a:rPr lang="en-US" altLang="ko-KR" sz="2000" smtClean="0"/>
              <a:t>: Linear Precoding – Simulation Results (2/2)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Ergodic sum-rate vs. </a:t>
            </a:r>
            <a:r>
              <a:rPr lang="en-US" altLang="ko-KR" i="1" smtClean="0"/>
              <a:t>K</a:t>
            </a:r>
            <a:endParaRPr lang="ko-KR" altLang="en-US" i="1" smtClean="0"/>
          </a:p>
        </p:txBody>
      </p:sp>
      <p:sp>
        <p:nvSpPr>
          <p:cNvPr id="30724" name="내용 개체 틀 2"/>
          <p:cNvSpPr txBox="1">
            <a:spLocks/>
          </p:cNvSpPr>
          <p:nvPr/>
        </p:nvSpPr>
        <p:spPr bwMode="auto">
          <a:xfrm>
            <a:off x="5148263" y="1341438"/>
            <a:ext cx="39957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altLang="ko-KR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/>
              <a:t>Simulation parameters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i="1"/>
              <a:t> 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i="1"/>
              <a:t> </a:t>
            </a:r>
            <a:endParaRPr lang="en-US" altLang="ko-KR" sz="1600"/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/>
              <a:t> 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/>
              <a:t>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altLang="ko-KR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/>
              <a:t>Performance comparison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b="0"/>
              <a:t>As </a:t>
            </a:r>
            <a:r>
              <a:rPr lang="el-GR" altLang="ko-KR" sz="1600" b="0" i="1"/>
              <a:t>α</a:t>
            </a:r>
            <a:r>
              <a:rPr lang="en-US" altLang="ko-KR" sz="1600" b="0"/>
              <a:t>&gt;&gt;1, ZFBF &gt; MRT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b="0"/>
              <a:t>As </a:t>
            </a:r>
            <a:r>
              <a:rPr lang="el-GR" altLang="ko-KR" sz="1600" b="0" i="1"/>
              <a:t>α</a:t>
            </a:r>
            <a:r>
              <a:rPr lang="en-US" altLang="ko-KR" sz="1600" b="0"/>
              <a:t>=1</a:t>
            </a:r>
            <a:r>
              <a:rPr lang="en-US" altLang="ko-KR" sz="1600" b="0" i="1"/>
              <a:t>, </a:t>
            </a:r>
            <a:r>
              <a:rPr lang="en-US" altLang="ko-KR" sz="1600" b="0"/>
              <a:t>MRT &gt; ZFBF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altLang="ko-KR" sz="2000" b="0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/>
              <a:t>Optimal </a:t>
            </a:r>
            <a:r>
              <a:rPr lang="en-US" altLang="ko-KR" i="1"/>
              <a:t>K</a:t>
            </a:r>
            <a:r>
              <a:rPr lang="en-US" altLang="ko-KR"/>
              <a:t>* for ZFBF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en-US" altLang="ko-KR" sz="1200" b="0"/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b="0"/>
              <a:t> 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en-US" altLang="ko-KR" b="0"/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b="0"/>
              <a:t>ex)  </a:t>
            </a:r>
            <a:endParaRPr lang="ko-KR" altLang="en-US" b="0"/>
          </a:p>
        </p:txBody>
      </p:sp>
      <p:graphicFrame>
        <p:nvGraphicFramePr>
          <p:cNvPr id="30725" name="개체 7"/>
          <p:cNvGraphicFramePr>
            <a:graphicFrameLocks noChangeAspect="1"/>
          </p:cNvGraphicFramePr>
          <p:nvPr/>
        </p:nvGraphicFramePr>
        <p:xfrm>
          <a:off x="6342063" y="2598738"/>
          <a:ext cx="9810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Equation" r:id="rId3" imgW="609600" imgH="228600" progId="Equation.DSMT4">
                  <p:embed/>
                </p:oleObj>
              </mc:Choice>
              <mc:Fallback>
                <p:oleObj name="Equation" r:id="rId3" imgW="609600" imgH="2286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598738"/>
                        <a:ext cx="9810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개체 8"/>
          <p:cNvGraphicFramePr>
            <a:graphicFrameLocks noChangeAspect="1"/>
          </p:cNvGraphicFramePr>
          <p:nvPr/>
        </p:nvGraphicFramePr>
        <p:xfrm>
          <a:off x="6342063" y="2338388"/>
          <a:ext cx="218916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5" imgW="1358310" imgH="203112" progId="Equation.DSMT4">
                  <p:embed/>
                </p:oleObj>
              </mc:Choice>
              <mc:Fallback>
                <p:oleObj name="Equation" r:id="rId5" imgW="1358310" imgH="203112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338388"/>
                        <a:ext cx="218916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050" y="1612900"/>
            <a:ext cx="6454775" cy="484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729" name="개체 3"/>
          <p:cNvGraphicFramePr>
            <a:graphicFrameLocks noChangeAspect="1"/>
          </p:cNvGraphicFramePr>
          <p:nvPr/>
        </p:nvGraphicFramePr>
        <p:xfrm>
          <a:off x="6342063" y="2030413"/>
          <a:ext cx="9001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8" imgW="558558" imgH="177723" progId="Equation.DSMT4">
                  <p:embed/>
                </p:oleObj>
              </mc:Choice>
              <mc:Fallback>
                <p:oleObj name="Equation" r:id="rId8" imgW="558558" imgH="177723" progId="Equation.DSMT4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030413"/>
                        <a:ext cx="900112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개체 4"/>
          <p:cNvGraphicFramePr>
            <a:graphicFrameLocks noChangeAspect="1"/>
          </p:cNvGraphicFramePr>
          <p:nvPr/>
        </p:nvGraphicFramePr>
        <p:xfrm>
          <a:off x="6342063" y="2906713"/>
          <a:ext cx="8588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Equation" r:id="rId10" imgW="533169" imgH="228501" progId="Equation.DSMT4">
                  <p:embed/>
                </p:oleObj>
              </mc:Choice>
              <mc:Fallback>
                <p:oleObj name="Equation" r:id="rId10" imgW="533169" imgH="228501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906713"/>
                        <a:ext cx="8588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Box 10"/>
          <p:cNvSpPr txBox="1">
            <a:spLocks noChangeArrowheads="1"/>
          </p:cNvSpPr>
          <p:nvPr/>
        </p:nvSpPr>
        <p:spPr bwMode="auto">
          <a:xfrm>
            <a:off x="673100" y="5254625"/>
            <a:ext cx="3035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600"/>
              <a:t>MRT:</a:t>
            </a:r>
            <a:r>
              <a:rPr lang="en-US" altLang="ko-KR" sz="1600" i="1"/>
              <a:t> K</a:t>
            </a:r>
            <a:r>
              <a:rPr lang="en-US" altLang="ko-KR" sz="1600"/>
              <a:t> ↑ </a:t>
            </a:r>
            <a:r>
              <a:rPr lang="en-US" altLang="ko-KR" sz="1600">
                <a:sym typeface="Wingdings" pitchFamily="2" charset="2"/>
              </a:rPr>
              <a:t> </a:t>
            </a:r>
            <a:r>
              <a:rPr lang="en-US" altLang="ko-KR" sz="1600" i="1">
                <a:sym typeface="Wingdings" pitchFamily="2" charset="2"/>
              </a:rPr>
              <a:t>R</a:t>
            </a:r>
            <a:r>
              <a:rPr lang="en-US" altLang="ko-KR" sz="1600" baseline="-25000">
                <a:sym typeface="Wingdings" pitchFamily="2" charset="2"/>
              </a:rPr>
              <a:t>sum</a:t>
            </a:r>
            <a:r>
              <a:rPr lang="en-US" altLang="ko-KR" sz="1600">
                <a:sym typeface="Wingdings" pitchFamily="2" charset="2"/>
              </a:rPr>
              <a:t> ↑</a:t>
            </a:r>
          </a:p>
          <a:p>
            <a:pPr algn="l" eaLnBrk="1" hangingPunct="1"/>
            <a:r>
              <a:rPr lang="en-US" altLang="ko-KR" sz="1600">
                <a:sym typeface="Wingdings" pitchFamily="2" charset="2"/>
              </a:rPr>
              <a:t>ZFBF: Concave function of </a:t>
            </a:r>
            <a:r>
              <a:rPr lang="en-US" altLang="ko-KR" sz="1600" i="1">
                <a:sym typeface="Wingdings" pitchFamily="2" charset="2"/>
              </a:rPr>
              <a:t>K</a:t>
            </a:r>
            <a:endParaRPr lang="ko-KR" altLang="en-US" sz="1600" i="1"/>
          </a:p>
        </p:txBody>
      </p:sp>
      <p:sp>
        <p:nvSpPr>
          <p:cNvPr id="18" name="타원 17"/>
          <p:cNvSpPr/>
          <p:nvPr/>
        </p:nvSpPr>
        <p:spPr bwMode="auto">
          <a:xfrm>
            <a:off x="3357563" y="2627313"/>
            <a:ext cx="349250" cy="347662"/>
          </a:xfrm>
          <a:prstGeom prst="ellipse">
            <a:avLst/>
          </a:prstGeom>
          <a:noFill/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3032125" y="3522663"/>
            <a:ext cx="1323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i="1"/>
              <a:t>Cross point</a:t>
            </a:r>
            <a:endParaRPr lang="ko-KR" altLang="en-US" sz="1600" i="1"/>
          </a:p>
        </p:txBody>
      </p:sp>
      <p:cxnSp>
        <p:nvCxnSpPr>
          <p:cNvPr id="44" name="직선 연결선 43"/>
          <p:cNvCxnSpPr>
            <a:stCxn id="18" idx="4"/>
            <a:endCxn id="30733" idx="0"/>
          </p:cNvCxnSpPr>
          <p:nvPr/>
        </p:nvCxnSpPr>
        <p:spPr>
          <a:xfrm>
            <a:off x="3532188" y="2974975"/>
            <a:ext cx="161925" cy="5476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 bwMode="auto">
          <a:xfrm>
            <a:off x="2574925" y="2328863"/>
            <a:ext cx="347663" cy="347662"/>
          </a:xfrm>
          <a:prstGeom prst="ellipse">
            <a:avLst/>
          </a:prstGeom>
          <a:noFill/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736" name="TextBox 24"/>
          <p:cNvSpPr txBox="1">
            <a:spLocks noChangeArrowheads="1"/>
          </p:cNvSpPr>
          <p:nvPr/>
        </p:nvSpPr>
        <p:spPr bwMode="auto">
          <a:xfrm>
            <a:off x="684213" y="2082800"/>
            <a:ext cx="1235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/>
              <a:t>Optimal </a:t>
            </a:r>
            <a:r>
              <a:rPr lang="en-US" altLang="ko-KR" sz="1600" i="1"/>
              <a:t>K</a:t>
            </a:r>
            <a:r>
              <a:rPr lang="en-US" altLang="ko-KR" sz="1600"/>
              <a:t>*</a:t>
            </a:r>
            <a:endParaRPr lang="ko-KR" altLang="en-US" sz="1600"/>
          </a:p>
        </p:txBody>
      </p:sp>
      <p:cxnSp>
        <p:nvCxnSpPr>
          <p:cNvPr id="26" name="직선 연결선 25"/>
          <p:cNvCxnSpPr>
            <a:stCxn id="24" idx="1"/>
            <a:endCxn id="30736" idx="3"/>
          </p:cNvCxnSpPr>
          <p:nvPr/>
        </p:nvCxnSpPr>
        <p:spPr>
          <a:xfrm flipH="1" flipV="1">
            <a:off x="1919288" y="2251075"/>
            <a:ext cx="706437" cy="12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738" name="개체 20"/>
          <p:cNvGraphicFramePr>
            <a:graphicFrameLocks noChangeAspect="1"/>
          </p:cNvGraphicFramePr>
          <p:nvPr/>
        </p:nvGraphicFramePr>
        <p:xfrm>
          <a:off x="6372225" y="5172075"/>
          <a:ext cx="20653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Equation" r:id="rId12" imgW="1282700" imgH="482600" progId="Equation.DSMT4">
                  <p:embed/>
                </p:oleObj>
              </mc:Choice>
              <mc:Fallback>
                <p:oleObj name="Equation" r:id="rId12" imgW="1282700" imgH="482600" progId="Equation.DSMT4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172075"/>
                        <a:ext cx="20653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개체 21"/>
          <p:cNvGraphicFramePr>
            <a:graphicFrameLocks noChangeAspect="1"/>
          </p:cNvGraphicFramePr>
          <p:nvPr/>
        </p:nvGraphicFramePr>
        <p:xfrm>
          <a:off x="6773863" y="5946775"/>
          <a:ext cx="2119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Equation" r:id="rId14" imgW="1752600" imgH="393700" progId="Equation.DSMT4">
                  <p:embed/>
                </p:oleObj>
              </mc:Choice>
              <mc:Fallback>
                <p:oleObj name="Equation" r:id="rId14" imgW="1752600" imgH="393700" progId="Equation.DSMT4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3" y="5946775"/>
                        <a:ext cx="21193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26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5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966787"/>
          </a:xfrm>
        </p:spPr>
        <p:txBody>
          <a:bodyPr/>
          <a:lstStyle/>
          <a:p>
            <a:r>
              <a:rPr lang="en-US" altLang="ko-KR" smtClean="0"/>
              <a:t>Massive MIMO Uplink Channel</a:t>
            </a:r>
            <a:endParaRPr lang="ko-KR" altLang="en-US" smtClean="0"/>
          </a:p>
        </p:txBody>
      </p:sp>
      <p:sp>
        <p:nvSpPr>
          <p:cNvPr id="31747" name="부제목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27125"/>
          </a:xfrm>
        </p:spPr>
        <p:txBody>
          <a:bodyPr/>
          <a:lstStyle/>
          <a:p>
            <a:r>
              <a:rPr lang="en-US" altLang="ko-KR" smtClean="0"/>
              <a:t>Energy and Spectral Efficiency with Linear Receivers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Uplink Channel</a:t>
            </a:r>
            <a:br>
              <a:rPr lang="en-US" altLang="ko-KR" smtClean="0"/>
            </a:br>
            <a:r>
              <a:rPr lang="en-US" altLang="ko-KR" sz="2000" smtClean="0"/>
              <a:t>: Contents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Massive MIMO Uplink Channel</a:t>
            </a:r>
          </a:p>
          <a:p>
            <a:pPr lvl="1"/>
            <a:r>
              <a:rPr lang="en-US" altLang="ko-KR" smtClean="0"/>
              <a:t>System model</a:t>
            </a:r>
          </a:p>
          <a:p>
            <a:pPr lvl="1"/>
            <a:r>
              <a:rPr lang="en-US" altLang="ko-KR" smtClean="0"/>
              <a:t>Uplink power efficiency – Perfect CSI case</a:t>
            </a:r>
          </a:p>
          <a:p>
            <a:pPr lvl="1"/>
            <a:r>
              <a:rPr lang="en-US" altLang="ko-KR" smtClean="0"/>
              <a:t>Uplink power efficiency – Imperfect CSI case</a:t>
            </a:r>
          </a:p>
          <a:p>
            <a:pPr lvl="1"/>
            <a:r>
              <a:rPr lang="en-US" altLang="ko-KR" smtClean="0"/>
              <a:t>Energy efficiency and spectral efficiency tradeoff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28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Uplink Channel</a:t>
            </a:r>
            <a:br>
              <a:rPr lang="en-US" altLang="ko-KR" smtClean="0"/>
            </a:br>
            <a:r>
              <a:rPr lang="en-US" altLang="ko-KR" sz="2000" smtClean="0"/>
              <a:t>: System Model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Parameters</a:t>
            </a:r>
          </a:p>
          <a:p>
            <a:pPr lvl="1"/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    : small scale fading </a:t>
            </a:r>
          </a:p>
          <a:p>
            <a:pPr lvl="1"/>
            <a:r>
              <a:rPr lang="en-US" altLang="ko-KR" smtClean="0"/>
              <a:t>    : path loss + shadowing </a:t>
            </a:r>
          </a:p>
          <a:p>
            <a:pPr lvl="1"/>
            <a:r>
              <a:rPr lang="en-US" altLang="ko-KR" smtClean="0"/>
              <a:t>SNR for the </a:t>
            </a:r>
            <a:r>
              <a:rPr lang="en-US" altLang="ko-KR" i="1" smtClean="0"/>
              <a:t>k</a:t>
            </a:r>
            <a:r>
              <a:rPr lang="en-US" altLang="ko-KR" smtClean="0"/>
              <a:t>th UE: 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 Received signal</a:t>
            </a:r>
            <a:endParaRPr lang="ko-KR" alt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341438"/>
            <a:ext cx="3749675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797" name="개체 5"/>
          <p:cNvGraphicFramePr>
            <a:graphicFrameLocks noChangeAspect="1"/>
          </p:cNvGraphicFramePr>
          <p:nvPr/>
        </p:nvGraphicFramePr>
        <p:xfrm>
          <a:off x="1250950" y="1741488"/>
          <a:ext cx="1206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0" name="Equation" r:id="rId4" imgW="748975" imgH="266584" progId="Equation.DSMT4">
                  <p:embed/>
                </p:oleObj>
              </mc:Choice>
              <mc:Fallback>
                <p:oleObj name="Equation" r:id="rId4" imgW="748975" imgH="266584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741488"/>
                        <a:ext cx="1206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개체 6"/>
          <p:cNvGraphicFramePr>
            <a:graphicFrameLocks noChangeAspect="1"/>
          </p:cNvGraphicFramePr>
          <p:nvPr/>
        </p:nvGraphicFramePr>
        <p:xfrm>
          <a:off x="1268413" y="2197100"/>
          <a:ext cx="2857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1" name="Equation" r:id="rId6" imgW="177646" imgH="228402" progId="Equation.DSMT4">
                  <p:embed/>
                </p:oleObj>
              </mc:Choice>
              <mc:Fallback>
                <p:oleObj name="Equation" r:id="rId6" imgW="177646" imgH="228402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2197100"/>
                        <a:ext cx="2857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개체 7"/>
          <p:cNvGraphicFramePr>
            <a:graphicFrameLocks noChangeAspect="1"/>
          </p:cNvGraphicFramePr>
          <p:nvPr/>
        </p:nvGraphicFramePr>
        <p:xfrm>
          <a:off x="1249363" y="2555875"/>
          <a:ext cx="3063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2" name="Equation" r:id="rId8" imgW="190500" imgH="228600" progId="Equation.DSMT4">
                  <p:embed/>
                </p:oleObj>
              </mc:Choice>
              <mc:Fallback>
                <p:oleObj name="Equation" r:id="rId8" imgW="190500" imgH="2286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555875"/>
                        <a:ext cx="3063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개체 8"/>
          <p:cNvGraphicFramePr>
            <a:graphicFrameLocks noChangeAspect="1"/>
          </p:cNvGraphicFramePr>
          <p:nvPr/>
        </p:nvGraphicFramePr>
        <p:xfrm>
          <a:off x="3335338" y="2897188"/>
          <a:ext cx="5508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3" name="Equation" r:id="rId10" imgW="342751" imgH="228501" progId="Equation.DSMT4">
                  <p:embed/>
                </p:oleObj>
              </mc:Choice>
              <mc:Fallback>
                <p:oleObj name="Equation" r:id="rId10" imgW="342751" imgH="228501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2897188"/>
                        <a:ext cx="5508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개체 9"/>
          <p:cNvGraphicFramePr>
            <a:graphicFrameLocks noChangeAspect="1"/>
          </p:cNvGraphicFramePr>
          <p:nvPr/>
        </p:nvGraphicFramePr>
        <p:xfrm>
          <a:off x="1000125" y="4165600"/>
          <a:ext cx="30670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4" name="Equation" r:id="rId12" imgW="1574800" imgH="342900" progId="Equation.DSMT4">
                  <p:embed/>
                </p:oleObj>
              </mc:Choice>
              <mc:Fallback>
                <p:oleObj name="Equation" r:id="rId12" imgW="1574800" imgH="34290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165600"/>
                        <a:ext cx="30670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개체 10"/>
          <p:cNvGraphicFramePr>
            <a:graphicFrameLocks noChangeAspect="1"/>
          </p:cNvGraphicFramePr>
          <p:nvPr/>
        </p:nvGraphicFramePr>
        <p:xfrm>
          <a:off x="865188" y="5588000"/>
          <a:ext cx="5737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5" name="Equation" r:id="rId14" imgW="3238500" imgH="317500" progId="Equation.DSMT4">
                  <p:embed/>
                </p:oleObj>
              </mc:Choice>
              <mc:Fallback>
                <p:oleObj name="Equation" r:id="rId14" imgW="3238500" imgH="31750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5588000"/>
                        <a:ext cx="57372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개체 11"/>
          <p:cNvGraphicFramePr>
            <a:graphicFrameLocks noChangeAspect="1"/>
          </p:cNvGraphicFramePr>
          <p:nvPr/>
        </p:nvGraphicFramePr>
        <p:xfrm>
          <a:off x="1079500" y="4941888"/>
          <a:ext cx="2700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6" name="Equation" r:id="rId16" imgW="1676400" imgH="330200" progId="Equation.DSMT4">
                  <p:embed/>
                </p:oleObj>
              </mc:Choice>
              <mc:Fallback>
                <p:oleObj name="Equation" r:id="rId16" imgW="1676400" imgH="330200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941888"/>
                        <a:ext cx="2700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29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966787"/>
          </a:xfrm>
        </p:spPr>
        <p:txBody>
          <a:bodyPr/>
          <a:lstStyle/>
          <a:p>
            <a:r>
              <a:rPr lang="en-US" altLang="ko-KR" smtClean="0"/>
              <a:t>Introduction to Massive MIMO</a:t>
            </a:r>
            <a:endParaRPr lang="ko-KR" altLang="en-US" smtClean="0"/>
          </a:p>
        </p:txBody>
      </p:sp>
      <p:sp>
        <p:nvSpPr>
          <p:cNvPr id="6147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27125"/>
          </a:xfrm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Uplink Channel</a:t>
            </a:r>
            <a:br>
              <a:rPr lang="en-US" altLang="ko-KR" smtClean="0"/>
            </a:br>
            <a:r>
              <a:rPr lang="en-US" altLang="ko-KR" sz="2000" smtClean="0"/>
              <a:t>: Linear Detector</a:t>
            </a:r>
            <a:endParaRPr lang="ko-KR" altLang="en-US" smtClean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2000" smtClean="0"/>
              <a:t>Conventional linear detector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Received signal after using the linear detector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SINR of the </a:t>
            </a:r>
            <a:r>
              <a:rPr lang="en-US" altLang="ko-KR" sz="2000" i="1" smtClean="0"/>
              <a:t>k</a:t>
            </a:r>
            <a:r>
              <a:rPr lang="en-US" altLang="ko-KR" sz="2000" smtClean="0"/>
              <a:t>th user</a:t>
            </a:r>
          </a:p>
          <a:p>
            <a:endParaRPr lang="ko-KR" altLang="en-US" sz="2000" smtClean="0"/>
          </a:p>
        </p:txBody>
      </p:sp>
      <p:graphicFrame>
        <p:nvGraphicFramePr>
          <p:cNvPr id="34820" name="개체 6"/>
          <p:cNvGraphicFramePr>
            <a:graphicFrameLocks noChangeAspect="1"/>
          </p:cNvGraphicFramePr>
          <p:nvPr/>
        </p:nvGraphicFramePr>
        <p:xfrm>
          <a:off x="566738" y="3860800"/>
          <a:ext cx="83264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6" name="Equation" r:id="rId3" imgW="5168900" imgH="609600" progId="Equation.DSMT4">
                  <p:embed/>
                </p:oleObj>
              </mc:Choice>
              <mc:Fallback>
                <p:oleObj name="Equation" r:id="rId3" imgW="5168900" imgH="60960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860800"/>
                        <a:ext cx="832643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개체 7"/>
          <p:cNvGraphicFramePr>
            <a:graphicFrameLocks noChangeAspect="1"/>
          </p:cNvGraphicFramePr>
          <p:nvPr/>
        </p:nvGraphicFramePr>
        <p:xfrm>
          <a:off x="2852738" y="5084763"/>
          <a:ext cx="3421062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7" name="Equation" r:id="rId5" imgW="1930400" imgH="736600" progId="Equation.DSMT4">
                  <p:embed/>
                </p:oleObj>
              </mc:Choice>
              <mc:Fallback>
                <p:oleObj name="Equation" r:id="rId5" imgW="1930400" imgH="7366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5084763"/>
                        <a:ext cx="3421062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60400" y="1916113"/>
          <a:ext cx="8232774" cy="1308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MRC</a:t>
                      </a:r>
                      <a:endParaRPr lang="ko-KR" altLang="en-US" sz="1800" dirty="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ZF</a:t>
                      </a:r>
                      <a:endParaRPr lang="ko-KR" altLang="en-US" sz="1800" dirty="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MMSE</a:t>
                      </a:r>
                      <a:endParaRPr lang="ko-KR" altLang="en-US" sz="1800" dirty="0"/>
                    </a:p>
                  </a:txBody>
                  <a:tcPr marL="91442" marR="91442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6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2" marR="91442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37" name="개체 10"/>
          <p:cNvGraphicFramePr>
            <a:graphicFrameLocks noChangeAspect="1"/>
          </p:cNvGraphicFramePr>
          <p:nvPr/>
        </p:nvGraphicFramePr>
        <p:xfrm>
          <a:off x="1646238" y="2555875"/>
          <a:ext cx="7651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8" name="Equation" r:id="rId7" imgW="431425" imgH="177646" progId="Equation.DSMT4">
                  <p:embed/>
                </p:oleObj>
              </mc:Choice>
              <mc:Fallback>
                <p:oleObj name="Equation" r:id="rId7" imgW="431425" imgH="177646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555875"/>
                        <a:ext cx="7651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개체 11"/>
          <p:cNvGraphicFramePr>
            <a:graphicFrameLocks noChangeAspect="1"/>
          </p:cNvGraphicFramePr>
          <p:nvPr/>
        </p:nvGraphicFramePr>
        <p:xfrm>
          <a:off x="3844925" y="2473325"/>
          <a:ext cx="1752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9" name="Equation" r:id="rId9" imgW="990170" imgH="304668" progId="Equation.DSMT4">
                  <p:embed/>
                </p:oleObj>
              </mc:Choice>
              <mc:Fallback>
                <p:oleObj name="Equation" r:id="rId9" imgW="990170" imgH="304668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2473325"/>
                        <a:ext cx="1752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개체 4"/>
          <p:cNvGraphicFramePr>
            <a:graphicFrameLocks noChangeAspect="1"/>
          </p:cNvGraphicFramePr>
          <p:nvPr/>
        </p:nvGraphicFramePr>
        <p:xfrm>
          <a:off x="6300788" y="2339975"/>
          <a:ext cx="24542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0" name="Equation" r:id="rId11" imgW="1524000" imgH="508000" progId="Equation.DSMT4">
                  <p:embed/>
                </p:oleObj>
              </mc:Choice>
              <mc:Fallback>
                <p:oleObj name="Equation" r:id="rId11" imgW="1524000" imgH="5080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339975"/>
                        <a:ext cx="24542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0" name="TextBox 12"/>
          <p:cNvSpPr txBox="1">
            <a:spLocks noChangeArrowheads="1"/>
          </p:cNvSpPr>
          <p:nvPr/>
        </p:nvSpPr>
        <p:spPr bwMode="auto">
          <a:xfrm>
            <a:off x="6804025" y="427038"/>
            <a:ext cx="22812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0"/>
              <a:t>MRC: Maximal Ratio Combining</a:t>
            </a:r>
          </a:p>
          <a:p>
            <a:pPr algn="l" eaLnBrk="1" hangingPunct="1"/>
            <a:r>
              <a:rPr lang="en-US" altLang="ko-KR" sz="1000" b="0"/>
              <a:t>ZF: Zero-Forcing</a:t>
            </a:r>
          </a:p>
          <a:p>
            <a:pPr algn="l" eaLnBrk="1" hangingPunct="1"/>
            <a:r>
              <a:rPr lang="en-US" altLang="ko-KR" sz="1000" b="0"/>
              <a:t>MMSE: Minimum Mean Square Error</a:t>
            </a:r>
            <a:endParaRPr lang="ko-KR" altLang="en-US" sz="1000" b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30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Uplink Channel</a:t>
            </a:r>
            <a:br>
              <a:rPr lang="en-US" altLang="ko-KR" smtClean="0"/>
            </a:br>
            <a:r>
              <a:rPr lang="en-US" altLang="ko-KR" sz="2000" smtClean="0"/>
              <a:t>: Uplink Power Efficiency – Perfect CSI (1/2)</a:t>
            </a:r>
            <a:endParaRPr lang="ko-KR" altLang="en-US" smtClean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Ergodic achievable uplink rate of the </a:t>
            </a:r>
            <a:r>
              <a:rPr lang="en-US" altLang="ko-KR" i="1" smtClean="0"/>
              <a:t>k</a:t>
            </a:r>
            <a:r>
              <a:rPr lang="en-US" altLang="ko-KR" smtClean="0"/>
              <a:t>th user</a:t>
            </a:r>
          </a:p>
          <a:p>
            <a:endParaRPr lang="en-US" altLang="ko-KR" i="1" smtClean="0"/>
          </a:p>
          <a:p>
            <a:endParaRPr lang="en-US" altLang="ko-KR" i="1" smtClean="0"/>
          </a:p>
          <a:p>
            <a:endParaRPr lang="en-US" altLang="ko-KR" i="1" smtClean="0"/>
          </a:p>
          <a:p>
            <a:endParaRPr lang="en-US" altLang="ko-KR" i="1" smtClean="0"/>
          </a:p>
          <a:p>
            <a:endParaRPr lang="en-US" altLang="ko-KR" i="1" smtClean="0"/>
          </a:p>
          <a:p>
            <a:r>
              <a:rPr lang="en-US" altLang="ko-KR" b="1" i="1" smtClean="0"/>
              <a:t>Proposition 1</a:t>
            </a:r>
            <a:r>
              <a:rPr lang="en-US" altLang="ko-KR" b="1" smtClean="0"/>
              <a:t>: </a:t>
            </a:r>
            <a:r>
              <a:rPr lang="en-US" altLang="ko-KR" smtClean="0"/>
              <a:t>Assume that the BS has perfect CSI and the transmit power of each user is scaled with </a:t>
            </a:r>
            <a:r>
              <a:rPr lang="en-US" altLang="ko-KR" i="1" smtClean="0"/>
              <a:t>M</a:t>
            </a:r>
            <a:r>
              <a:rPr lang="en-US" altLang="ko-KR" i="1" baseline="-25000" smtClean="0"/>
              <a:t>t</a:t>
            </a:r>
            <a:r>
              <a:rPr lang="en-US" altLang="ko-KR" smtClean="0"/>
              <a:t> according to               , where </a:t>
            </a:r>
            <a:r>
              <a:rPr lang="en-US" altLang="ko-KR" i="1" smtClean="0"/>
              <a:t>E</a:t>
            </a:r>
            <a:r>
              <a:rPr lang="en-US" altLang="ko-KR" baseline="-25000" smtClean="0"/>
              <a:t>u</a:t>
            </a:r>
            <a:r>
              <a:rPr lang="en-US" altLang="ko-KR" smtClean="0"/>
              <a:t> is fixed. Then,</a:t>
            </a:r>
          </a:p>
          <a:p>
            <a:endParaRPr lang="en-US" altLang="ko-KR" smtClean="0"/>
          </a:p>
          <a:p>
            <a:pPr lvl="1"/>
            <a:r>
              <a:rPr lang="en-US" altLang="ko-KR" sz="1600" smtClean="0"/>
              <a:t>Massive MIMO effect</a:t>
            </a:r>
          </a:p>
          <a:p>
            <a:pPr lvl="2"/>
            <a:r>
              <a:rPr lang="en-US" altLang="ko-KR" sz="1400" smtClean="0"/>
              <a:t>Small-scale fading/ Inter-user interference goes away in the limit</a:t>
            </a:r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</p:txBody>
      </p:sp>
      <p:graphicFrame>
        <p:nvGraphicFramePr>
          <p:cNvPr id="35844" name="개체 5"/>
          <p:cNvGraphicFramePr>
            <a:graphicFrameLocks noChangeAspect="1"/>
          </p:cNvGraphicFramePr>
          <p:nvPr/>
        </p:nvGraphicFramePr>
        <p:xfrm>
          <a:off x="5219700" y="4292600"/>
          <a:ext cx="941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3" imgW="482391" imgH="253890" progId="Equation.DSMT4">
                  <p:embed/>
                </p:oleObj>
              </mc:Choice>
              <mc:Fallback>
                <p:oleObj name="Equation" r:id="rId3" imgW="482391" imgH="25389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92600"/>
                        <a:ext cx="9413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개체 6"/>
          <p:cNvGraphicFramePr>
            <a:graphicFrameLocks noChangeAspect="1"/>
          </p:cNvGraphicFramePr>
          <p:nvPr/>
        </p:nvGraphicFramePr>
        <p:xfrm>
          <a:off x="2601913" y="5013325"/>
          <a:ext cx="3937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Equation" r:id="rId5" imgW="2019300" imgH="254000" progId="Equation.DSMT4">
                  <p:embed/>
                </p:oleObj>
              </mc:Choice>
              <mc:Fallback>
                <p:oleObj name="Equation" r:id="rId5" imgW="2019300" imgH="25400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5013325"/>
                        <a:ext cx="3937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개체 7"/>
          <p:cNvGraphicFramePr>
            <a:graphicFrameLocks noChangeAspect="1"/>
          </p:cNvGraphicFramePr>
          <p:nvPr/>
        </p:nvGraphicFramePr>
        <p:xfrm>
          <a:off x="1138238" y="2024063"/>
          <a:ext cx="6842125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5" name="Equation" r:id="rId7" imgW="3860800" imgH="914400" progId="Equation.DSMT4">
                  <p:embed/>
                </p:oleObj>
              </mc:Choice>
              <mc:Fallback>
                <p:oleObj name="Equation" r:id="rId7" imgW="3860800" imgH="9144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024063"/>
                        <a:ext cx="6842125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31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5435600" y="1989138"/>
            <a:ext cx="3600450" cy="4248150"/>
          </a:xfrm>
          <a:prstGeom prst="roundRect">
            <a:avLst>
              <a:gd name="adj" fmla="val 7412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07950" y="1989138"/>
            <a:ext cx="5184775" cy="4248150"/>
          </a:xfrm>
          <a:prstGeom prst="roundRect">
            <a:avLst>
              <a:gd name="adj" fmla="val 7412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86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Uplink Channel</a:t>
            </a:r>
            <a:br>
              <a:rPr lang="en-US" altLang="ko-KR" smtClean="0"/>
            </a:br>
            <a:r>
              <a:rPr lang="en-US" altLang="ko-KR" sz="2000" smtClean="0"/>
              <a:t>: Uplink Power Efficiency – Perfect CSI (2/2)</a:t>
            </a:r>
            <a:endParaRPr lang="ko-KR" altLang="en-US" smtClean="0"/>
          </a:p>
        </p:txBody>
      </p:sp>
      <p:sp>
        <p:nvSpPr>
          <p:cNvPr id="36869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Uplink performance with MRC – Perfect CSI</a:t>
            </a:r>
            <a:endParaRPr lang="ko-KR" altLang="en-US" smtClean="0"/>
          </a:p>
        </p:txBody>
      </p:sp>
      <p:graphicFrame>
        <p:nvGraphicFramePr>
          <p:cNvPr id="36870" name="개체 6"/>
          <p:cNvGraphicFramePr>
            <a:graphicFrameLocks noChangeAspect="1"/>
          </p:cNvGraphicFramePr>
          <p:nvPr/>
        </p:nvGraphicFramePr>
        <p:xfrm>
          <a:off x="179388" y="2781300"/>
          <a:ext cx="5049837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Equation" r:id="rId4" imgW="3136900" imgH="2032000" progId="Equation.DSMT4">
                  <p:embed/>
                </p:oleObj>
              </mc:Choice>
              <mc:Fallback>
                <p:oleObj name="Equation" r:id="rId4" imgW="3136900" imgH="203200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5049837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5700" y="2060575"/>
            <a:ext cx="30876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+mj-lt"/>
                <a:ea typeface="굴림" pitchFamily="50" charset="-127"/>
              </a:rPr>
              <a:t>Capacity lower bound</a:t>
            </a:r>
            <a:endParaRPr lang="ko-KR" altLang="en-US" sz="2400" dirty="0">
              <a:latin typeface="+mj-lt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1275" y="2032000"/>
            <a:ext cx="16906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+mj-lt"/>
                <a:ea typeface="굴림" pitchFamily="50" charset="-127"/>
              </a:rPr>
              <a:t>Limit case</a:t>
            </a:r>
            <a:endParaRPr lang="ko-KR" altLang="en-US" sz="2400" dirty="0">
              <a:latin typeface="+mj-lt"/>
              <a:ea typeface="굴림" pitchFamily="50" charset="-127"/>
            </a:endParaRPr>
          </a:p>
        </p:txBody>
      </p:sp>
      <p:graphicFrame>
        <p:nvGraphicFramePr>
          <p:cNvPr id="36873" name="개체 12"/>
          <p:cNvGraphicFramePr>
            <a:graphicFrameLocks noChangeAspect="1"/>
          </p:cNvGraphicFramePr>
          <p:nvPr/>
        </p:nvGraphicFramePr>
        <p:xfrm>
          <a:off x="5580063" y="2557463"/>
          <a:ext cx="3354387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Equation" r:id="rId6" imgW="2082800" imgH="1143000" progId="Equation.DSMT4">
                  <p:embed/>
                </p:oleObj>
              </mc:Choice>
              <mc:Fallback>
                <p:oleObj name="Equation" r:id="rId6" imgW="2082800" imgH="114300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557463"/>
                        <a:ext cx="3354387" cy="183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내용 개체 틀 2"/>
          <p:cNvSpPr txBox="1">
            <a:spLocks/>
          </p:cNvSpPr>
          <p:nvPr/>
        </p:nvSpPr>
        <p:spPr bwMode="auto">
          <a:xfrm>
            <a:off x="5076825" y="4724400"/>
            <a:ext cx="39592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 sz="1600"/>
              <a:t>Small-scale fading/ Inter-user interference goes away in the limit !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 sz="1600"/>
              <a:t>Tx power can be scaled as    </a:t>
            </a:r>
            <a:endParaRPr lang="ko-KR" altLang="en-US" sz="1600" i="1"/>
          </a:p>
        </p:txBody>
      </p:sp>
      <p:graphicFrame>
        <p:nvGraphicFramePr>
          <p:cNvPr id="36875" name="개체 15"/>
          <p:cNvGraphicFramePr>
            <a:graphicFrameLocks noChangeAspect="1"/>
          </p:cNvGraphicFramePr>
          <p:nvPr/>
        </p:nvGraphicFramePr>
        <p:xfrm>
          <a:off x="5918200" y="5805488"/>
          <a:ext cx="97948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Equation" r:id="rId8" imgW="609336" imgH="177723" progId="Equation.DSMT4">
                  <p:embed/>
                </p:oleObj>
              </mc:Choice>
              <mc:Fallback>
                <p:oleObj name="Equation" r:id="rId8" imgW="609336" imgH="177723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5805488"/>
                        <a:ext cx="97948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flipV="1">
            <a:off x="7410450" y="3348038"/>
            <a:ext cx="647700" cy="6492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5400000" flipH="1" flipV="1">
            <a:off x="3671094" y="3680619"/>
            <a:ext cx="2305050" cy="1512888"/>
          </a:xfrm>
          <a:prstGeom prst="bentConnector3">
            <a:avLst>
              <a:gd name="adj1" fmla="val 778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9" name="TextBox 29"/>
          <p:cNvSpPr txBox="1">
            <a:spLocks noChangeArrowheads="1"/>
          </p:cNvSpPr>
          <p:nvPr/>
        </p:nvSpPr>
        <p:spPr bwMode="auto">
          <a:xfrm>
            <a:off x="4210050" y="5219700"/>
            <a:ext cx="96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i="1" u="sng">
                <a:solidFill>
                  <a:srgbClr val="0000FF"/>
                </a:solidFill>
              </a:rPr>
              <a:t>p</a:t>
            </a:r>
            <a:r>
              <a:rPr lang="en-US" altLang="ko-KR" sz="1600" i="1" u="sng" baseline="-25000">
                <a:solidFill>
                  <a:srgbClr val="0000FF"/>
                </a:solidFill>
              </a:rPr>
              <a:t>u</a:t>
            </a:r>
            <a:r>
              <a:rPr lang="en-US" altLang="ko-KR" sz="1600" u="sng">
                <a:solidFill>
                  <a:srgbClr val="0000FF"/>
                </a:solidFill>
              </a:rPr>
              <a:t>=</a:t>
            </a:r>
            <a:r>
              <a:rPr lang="en-US" altLang="ko-KR" sz="1600" i="1" u="sng">
                <a:solidFill>
                  <a:srgbClr val="0000FF"/>
                </a:solidFill>
              </a:rPr>
              <a:t>E</a:t>
            </a:r>
            <a:r>
              <a:rPr lang="en-US" altLang="ko-KR" sz="1600" i="1" u="sng" baseline="-25000">
                <a:solidFill>
                  <a:srgbClr val="0000FF"/>
                </a:solidFill>
              </a:rPr>
              <a:t>u</a:t>
            </a:r>
            <a:r>
              <a:rPr lang="en-US" altLang="ko-KR" sz="1600" u="sng">
                <a:solidFill>
                  <a:srgbClr val="0000FF"/>
                </a:solidFill>
              </a:rPr>
              <a:t>/</a:t>
            </a:r>
            <a:r>
              <a:rPr lang="en-US" altLang="ko-KR" sz="1600" i="1" u="sng">
                <a:solidFill>
                  <a:srgbClr val="0000FF"/>
                </a:solidFill>
              </a:rPr>
              <a:t>M</a:t>
            </a:r>
            <a:endParaRPr lang="ko-KR" altLang="en-US" sz="1600" i="1" u="sng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32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Uplink Channel</a:t>
            </a:r>
            <a:br>
              <a:rPr lang="en-US" altLang="ko-KR" smtClean="0"/>
            </a:br>
            <a:r>
              <a:rPr lang="en-US" altLang="ko-KR" sz="2000" smtClean="0"/>
              <a:t>: Uplink Power Efficiency – Imperfect CSI (1/3)</a:t>
            </a:r>
            <a:endParaRPr lang="ko-KR" altLang="en-US" sz="3600" smtClean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Estimated CSI (    ) using MMSE channel estimation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 </a:t>
            </a:r>
          </a:p>
          <a:p>
            <a:r>
              <a:rPr lang="en-US" altLang="ko-KR" smtClean="0"/>
              <a:t>Received signal vector after using the linear detector </a:t>
            </a:r>
          </a:p>
          <a:p>
            <a:endParaRPr lang="ko-KR" altLang="en-US" smtClean="0"/>
          </a:p>
        </p:txBody>
      </p:sp>
      <p:graphicFrame>
        <p:nvGraphicFramePr>
          <p:cNvPr id="37892" name="개체 5"/>
          <p:cNvGraphicFramePr>
            <a:graphicFrameLocks noChangeAspect="1"/>
          </p:cNvGraphicFramePr>
          <p:nvPr/>
        </p:nvGraphicFramePr>
        <p:xfrm>
          <a:off x="3840163" y="1884363"/>
          <a:ext cx="14446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Equation" r:id="rId3" imgW="672808" imgH="215806" progId="Equation.DSMT4">
                  <p:embed/>
                </p:oleObj>
              </mc:Choice>
              <mc:Fallback>
                <p:oleObj name="Equation" r:id="rId3" imgW="672808" imgH="215806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1884363"/>
                        <a:ext cx="14446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개체 6"/>
          <p:cNvGraphicFramePr>
            <a:graphicFrameLocks noChangeAspect="1"/>
          </p:cNvGraphicFramePr>
          <p:nvPr/>
        </p:nvGraphicFramePr>
        <p:xfrm>
          <a:off x="2466975" y="1344613"/>
          <a:ext cx="3222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5" imgW="164885" imgH="215619" progId="Equation.DSMT4">
                  <p:embed/>
                </p:oleObj>
              </mc:Choice>
              <mc:Fallback>
                <p:oleObj name="Equation" r:id="rId5" imgW="164885" imgH="215619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1344613"/>
                        <a:ext cx="32226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개체 7"/>
          <p:cNvGraphicFramePr>
            <a:graphicFrameLocks noChangeAspect="1"/>
          </p:cNvGraphicFramePr>
          <p:nvPr/>
        </p:nvGraphicFramePr>
        <p:xfrm>
          <a:off x="1665288" y="2536825"/>
          <a:ext cx="43989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7" imgW="2730500" imgH="330200" progId="Equation.DSMT4">
                  <p:embed/>
                </p:oleObj>
              </mc:Choice>
              <mc:Fallback>
                <p:oleObj name="Equation" r:id="rId7" imgW="2730500" imgH="3302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536825"/>
                        <a:ext cx="43989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개체 8"/>
          <p:cNvGraphicFramePr>
            <a:graphicFrameLocks noChangeAspect="1"/>
          </p:cNvGraphicFramePr>
          <p:nvPr/>
        </p:nvGraphicFramePr>
        <p:xfrm>
          <a:off x="1646238" y="2924175"/>
          <a:ext cx="277018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9" imgW="1892300" imgH="241300" progId="Equation.DSMT4">
                  <p:embed/>
                </p:oleObj>
              </mc:Choice>
              <mc:Fallback>
                <p:oleObj name="Equation" r:id="rId9" imgW="1892300" imgH="24130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924175"/>
                        <a:ext cx="277018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개체 9"/>
          <p:cNvGraphicFramePr>
            <a:graphicFrameLocks noChangeAspect="1"/>
          </p:cNvGraphicFramePr>
          <p:nvPr/>
        </p:nvGraphicFramePr>
        <p:xfrm>
          <a:off x="1646238" y="3292475"/>
          <a:ext cx="12652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11" imgW="863225" imgH="203112" progId="Equation.DSMT4">
                  <p:embed/>
                </p:oleObj>
              </mc:Choice>
              <mc:Fallback>
                <p:oleObj name="Equation" r:id="rId11" imgW="863225" imgH="203112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292475"/>
                        <a:ext cx="126523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86781"/>
              </p:ext>
            </p:extLst>
          </p:nvPr>
        </p:nvGraphicFramePr>
        <p:xfrm>
          <a:off x="1481138" y="4016375"/>
          <a:ext cx="6164262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Equation" r:id="rId13" imgW="3479760" imgH="1307880" progId="Equation.DSMT4">
                  <p:embed/>
                </p:oleObj>
              </mc:Choice>
              <mc:Fallback>
                <p:oleObj name="Equation" r:id="rId13" imgW="3479760" imgH="130788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016375"/>
                        <a:ext cx="6164262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33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Uplink Channel</a:t>
            </a:r>
            <a:br>
              <a:rPr lang="en-US" altLang="ko-KR" smtClean="0"/>
            </a:br>
            <a:r>
              <a:rPr lang="en-US" altLang="ko-KR" sz="2000" smtClean="0"/>
              <a:t>: Uplink Power Efficiency – Imperfect CSI (2/3)</a:t>
            </a:r>
            <a:endParaRPr lang="ko-KR" altLang="en-US" sz="36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Ergodic</a:t>
            </a:r>
            <a:r>
              <a:rPr lang="en-US" altLang="ko-KR" dirty="0"/>
              <a:t> achievable uplink rate of the </a:t>
            </a:r>
            <a:r>
              <a:rPr lang="en-US" altLang="ko-KR" i="1" dirty="0" err="1"/>
              <a:t>k</a:t>
            </a:r>
            <a:r>
              <a:rPr lang="en-US" altLang="ko-KR" dirty="0" err="1"/>
              <a:t>th</a:t>
            </a:r>
            <a:r>
              <a:rPr lang="en-US" altLang="ko-KR" dirty="0"/>
              <a:t> </a:t>
            </a:r>
            <a:r>
              <a:rPr lang="en-US" altLang="ko-KR" dirty="0" smtClean="0"/>
              <a:t>user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sz="1600" dirty="0" smtClean="0"/>
              <a:t>If we cut the </a:t>
            </a:r>
            <a:r>
              <a:rPr lang="en-US" altLang="ko-KR" sz="1600" dirty="0" err="1" smtClean="0"/>
              <a:t>Tx</a:t>
            </a:r>
            <a:r>
              <a:rPr lang="en-US" altLang="ko-KR" sz="1600" dirty="0" smtClean="0"/>
              <a:t> power 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400" dirty="0" smtClean="0">
                <a:sym typeface="Wingdings" pitchFamily="2" charset="2"/>
              </a:rPr>
              <a:t>      Both data and pilot signal suffer from the reduction in power.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400" dirty="0" smtClean="0">
                <a:sym typeface="Wingdings" pitchFamily="2" charset="2"/>
              </a:rPr>
              <a:t>      We cannot reduce power proportionally to 1/</a:t>
            </a:r>
            <a:r>
              <a:rPr lang="en-US" altLang="ko-KR" sz="1400" i="1" dirty="0" smtClean="0">
                <a:sym typeface="Wingdings" pitchFamily="2" charset="2"/>
              </a:rPr>
              <a:t>M</a:t>
            </a:r>
            <a:r>
              <a:rPr lang="en-US" altLang="ko-KR" sz="1400" dirty="0" smtClean="0">
                <a:sym typeface="Wingdings" pitchFamily="2" charset="2"/>
              </a:rPr>
              <a:t>.</a:t>
            </a:r>
            <a:endParaRPr lang="en-US" altLang="ko-KR" sz="1600" dirty="0" smtClean="0"/>
          </a:p>
          <a:p>
            <a:pPr>
              <a:defRPr/>
            </a:pPr>
            <a:r>
              <a:rPr lang="en-US" altLang="ko-KR" b="1" i="1" dirty="0" smtClean="0"/>
              <a:t>Proposition 2: </a:t>
            </a:r>
            <a:r>
              <a:rPr lang="en-US" altLang="ko-KR" dirty="0" smtClean="0"/>
              <a:t>Assume that the BS has imperfect CSI, obtained by MMSE estimation from uplink pilots, and that the transmit power of each user is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              , where </a:t>
            </a:r>
            <a:r>
              <a:rPr lang="en-US" altLang="ko-KR" i="1" dirty="0" err="1" smtClean="0"/>
              <a:t>E</a:t>
            </a:r>
            <a:r>
              <a:rPr lang="en-US" altLang="ko-KR" i="1" baseline="-25000" dirty="0" err="1" smtClean="0"/>
              <a:t>u</a:t>
            </a:r>
            <a:r>
              <a:rPr lang="en-US" altLang="ko-KR" dirty="0" smtClean="0"/>
              <a:t> is fixed. Then,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graphicFrame>
        <p:nvGraphicFramePr>
          <p:cNvPr id="3891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04685"/>
              </p:ext>
            </p:extLst>
          </p:nvPr>
        </p:nvGraphicFramePr>
        <p:xfrm>
          <a:off x="960438" y="1790700"/>
          <a:ext cx="718185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3" imgW="4051080" imgH="914400" progId="Equation.DSMT4">
                  <p:embed/>
                </p:oleObj>
              </mc:Choice>
              <mc:Fallback>
                <p:oleObj name="Equation" r:id="rId3" imgW="4051080" imgH="9144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790700"/>
                        <a:ext cx="718185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개체 6"/>
          <p:cNvGraphicFramePr>
            <a:graphicFrameLocks noChangeAspect="1"/>
          </p:cNvGraphicFramePr>
          <p:nvPr/>
        </p:nvGraphicFramePr>
        <p:xfrm>
          <a:off x="885825" y="5116513"/>
          <a:ext cx="10636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5" imgW="545863" imgH="279279" progId="Equation.DSMT4">
                  <p:embed/>
                </p:oleObj>
              </mc:Choice>
              <mc:Fallback>
                <p:oleObj name="Equation" r:id="rId5" imgW="545863" imgH="279279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116513"/>
                        <a:ext cx="10636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개체 7"/>
          <p:cNvGraphicFramePr>
            <a:graphicFrameLocks noChangeAspect="1"/>
          </p:cNvGraphicFramePr>
          <p:nvPr/>
        </p:nvGraphicFramePr>
        <p:xfrm>
          <a:off x="2565400" y="5718175"/>
          <a:ext cx="39814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7" imgW="2247900" imgH="279400" progId="Equation.DSMT4">
                  <p:embed/>
                </p:oleObj>
              </mc:Choice>
              <mc:Fallback>
                <p:oleObj name="Equation" r:id="rId7" imgW="2247900" imgH="2794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5718175"/>
                        <a:ext cx="39814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모서리가 둥근 직사각형 4"/>
          <p:cNvSpPr>
            <a:spLocks noChangeArrowheads="1"/>
          </p:cNvSpPr>
          <p:nvPr/>
        </p:nvSpPr>
        <p:spPr bwMode="auto">
          <a:xfrm>
            <a:off x="5940152" y="2997200"/>
            <a:ext cx="504825" cy="3603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6100763" y="3357563"/>
            <a:ext cx="135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200" u="sng"/>
              <a:t>Pilot power (</a:t>
            </a:r>
            <a:r>
              <a:rPr lang="en-US" altLang="ko-KR" sz="1200" i="1" u="sng"/>
              <a:t>p</a:t>
            </a:r>
            <a:r>
              <a:rPr lang="en-US" altLang="ko-KR" sz="1200" i="1" u="sng" baseline="-25000"/>
              <a:t>p</a:t>
            </a:r>
            <a:r>
              <a:rPr lang="en-US" altLang="ko-KR" sz="1200" u="sng"/>
              <a:t>)</a:t>
            </a:r>
            <a:endParaRPr lang="ko-KR" altLang="en-US" sz="1200" u="sn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34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Uplink Channel</a:t>
            </a:r>
            <a:br>
              <a:rPr lang="en-US" altLang="ko-KR" smtClean="0"/>
            </a:br>
            <a:r>
              <a:rPr lang="en-US" altLang="ko-KR" sz="2000" smtClean="0"/>
              <a:t>: Uplink Power Efficiency – Imperfect CSI (3/3)</a:t>
            </a:r>
            <a:endParaRPr lang="ko-KR" altLang="en-US" sz="3600" smtClean="0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Uplink performance with MRC – Imperfect CSI</a:t>
            </a:r>
            <a:endParaRPr lang="ko-KR" altLang="en-US" smtClean="0"/>
          </a:p>
          <a:p>
            <a:endParaRPr lang="ko-KR" altLang="en-US" smtClean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44525" y="1989138"/>
            <a:ext cx="8104188" cy="1801812"/>
          </a:xfrm>
          <a:prstGeom prst="roundRect">
            <a:avLst>
              <a:gd name="adj" fmla="val 7412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5138" y="1998663"/>
            <a:ext cx="3122612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+mj-lt"/>
                <a:ea typeface="굴림" pitchFamily="50" charset="-127"/>
              </a:rPr>
              <a:t>Capacity lower bound</a:t>
            </a:r>
            <a:endParaRPr lang="ko-KR" altLang="en-US" sz="2200" dirty="0">
              <a:latin typeface="+mj-lt"/>
              <a:ea typeface="굴림" pitchFamily="50" charset="-127"/>
            </a:endParaRPr>
          </a:p>
        </p:txBody>
      </p:sp>
      <p:graphicFrame>
        <p:nvGraphicFramePr>
          <p:cNvPr id="39942" name="개체 7"/>
          <p:cNvGraphicFramePr>
            <a:graphicFrameLocks noChangeAspect="1"/>
          </p:cNvGraphicFramePr>
          <p:nvPr/>
        </p:nvGraphicFramePr>
        <p:xfrm>
          <a:off x="1665288" y="2708275"/>
          <a:ext cx="578643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Equation" r:id="rId3" imgW="3594100" imgH="609600" progId="Equation.DSMT4">
                  <p:embed/>
                </p:oleObj>
              </mc:Choice>
              <mc:Fallback>
                <p:oleObj name="Equation" r:id="rId3" imgW="3594100" imgH="60960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708275"/>
                        <a:ext cx="578643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644525" y="3941763"/>
            <a:ext cx="8104188" cy="2374900"/>
          </a:xfrm>
          <a:prstGeom prst="roundRect">
            <a:avLst>
              <a:gd name="adj" fmla="val 7412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ko-KR" altLang="en-US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3913" y="4005263"/>
            <a:ext cx="2697162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+mj-lt"/>
                <a:ea typeface="굴림" pitchFamily="50" charset="-127"/>
              </a:rPr>
              <a:t>Limit case (           )</a:t>
            </a:r>
            <a:endParaRPr lang="ko-KR" altLang="en-US" sz="2200" dirty="0">
              <a:latin typeface="+mj-lt"/>
              <a:ea typeface="굴림" pitchFamily="50" charset="-127"/>
            </a:endParaRPr>
          </a:p>
        </p:txBody>
      </p:sp>
      <p:sp>
        <p:nvSpPr>
          <p:cNvPr id="15" name="내용 개체 틀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0" y="4581128"/>
            <a:ext cx="4176580" cy="1368152"/>
          </a:xfrm>
          <a:prstGeom prst="rect">
            <a:avLst/>
          </a:prstGeom>
          <a:blipFill rotWithShape="1">
            <a:blip r:embed="rId5"/>
            <a:stretch>
              <a:fillRect t="-44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굴림" pitchFamily="50" charset="-127"/>
              </a:rPr>
              <a:t> </a:t>
            </a:r>
          </a:p>
        </p:txBody>
      </p:sp>
      <p:graphicFrame>
        <p:nvGraphicFramePr>
          <p:cNvPr id="39946" name="개체 10"/>
          <p:cNvGraphicFramePr>
            <a:graphicFrameLocks noChangeAspect="1"/>
          </p:cNvGraphicFramePr>
          <p:nvPr/>
        </p:nvGraphicFramePr>
        <p:xfrm>
          <a:off x="900113" y="4465638"/>
          <a:ext cx="451802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4" name="Equation" r:id="rId6" imgW="2552700" imgH="838200" progId="Equation.DSMT4">
                  <p:embed/>
                </p:oleObj>
              </mc:Choice>
              <mc:Fallback>
                <p:oleObj name="Equation" r:id="rId6" imgW="2552700" imgH="83820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65638"/>
                        <a:ext cx="4518025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내용 개체 틀 2"/>
          <p:cNvSpPr txBox="1">
            <a:spLocks/>
          </p:cNvSpPr>
          <p:nvPr/>
        </p:nvSpPr>
        <p:spPr bwMode="auto">
          <a:xfrm>
            <a:off x="4330700" y="5949950"/>
            <a:ext cx="44180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 sz="1600"/>
              <a:t>Tx power can be scaled as</a:t>
            </a:r>
            <a:endParaRPr lang="ko-KR" altLang="en-US" sz="2000" i="1"/>
          </a:p>
        </p:txBody>
      </p:sp>
      <p:graphicFrame>
        <p:nvGraphicFramePr>
          <p:cNvPr id="39948" name="개체 12"/>
          <p:cNvGraphicFramePr>
            <a:graphicFrameLocks noChangeAspect="1"/>
          </p:cNvGraphicFramePr>
          <p:nvPr/>
        </p:nvGraphicFramePr>
        <p:xfrm>
          <a:off x="5051425" y="4103688"/>
          <a:ext cx="9223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5" name="Equation" r:id="rId8" imgW="520248" imgH="177646" progId="Equation.DSMT4">
                  <p:embed/>
                </p:oleObj>
              </mc:Choice>
              <mc:Fallback>
                <p:oleObj name="Equation" r:id="rId8" imgW="520248" imgH="177646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4103688"/>
                        <a:ext cx="9223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개체 15"/>
          <p:cNvGraphicFramePr>
            <a:graphicFrameLocks noChangeAspect="1"/>
          </p:cNvGraphicFramePr>
          <p:nvPr/>
        </p:nvGraphicFramePr>
        <p:xfrm>
          <a:off x="7766050" y="5949950"/>
          <a:ext cx="9271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" name="Equation" r:id="rId10" imgW="698500" imgH="241300" progId="Equation.DSMT4">
                  <p:embed/>
                </p:oleObj>
              </mc:Choice>
              <mc:Fallback>
                <p:oleObj name="Equation" r:id="rId10" imgW="698500" imgH="241300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5949950"/>
                        <a:ext cx="9271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모서리가 둥근 직사각형 4"/>
          <p:cNvSpPr>
            <a:spLocks noChangeArrowheads="1"/>
          </p:cNvSpPr>
          <p:nvPr/>
        </p:nvSpPr>
        <p:spPr bwMode="auto">
          <a:xfrm>
            <a:off x="4465638" y="2828925"/>
            <a:ext cx="504825" cy="3571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1" name="TextBox 11"/>
          <p:cNvSpPr txBox="1">
            <a:spLocks noChangeArrowheads="1"/>
          </p:cNvSpPr>
          <p:nvPr/>
        </p:nvSpPr>
        <p:spPr bwMode="auto">
          <a:xfrm>
            <a:off x="5003800" y="2473325"/>
            <a:ext cx="148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u="sng"/>
              <a:t>Squaring effect</a:t>
            </a:r>
            <a:endParaRPr lang="ko-KR" altLang="en-US" sz="1400" u="sng"/>
          </a:p>
        </p:txBody>
      </p:sp>
      <p:cxnSp>
        <p:nvCxnSpPr>
          <p:cNvPr id="17" name="직선 연결선 16"/>
          <p:cNvCxnSpPr>
            <a:stCxn id="39951" idx="1"/>
            <a:endCxn id="39950" idx="0"/>
          </p:cNvCxnSpPr>
          <p:nvPr/>
        </p:nvCxnSpPr>
        <p:spPr>
          <a:xfrm flipH="1">
            <a:off x="4718050" y="2627313"/>
            <a:ext cx="285750" cy="2016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35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Massive MIMO Uplink Channel</a:t>
            </a:r>
            <a:br>
              <a:rPr lang="en-US" altLang="ko-KR" smtClean="0"/>
            </a:br>
            <a:r>
              <a:rPr lang="en-US" altLang="ko-KR" sz="2000" smtClean="0"/>
              <a:t>: Uplink Power Efficiency – Simulation Results</a:t>
            </a:r>
            <a:endParaRPr lang="ko-KR" altLang="en-US" smtClean="0"/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Required Power vs. </a:t>
            </a:r>
            <a:r>
              <a:rPr lang="en-US" altLang="ko-KR" i="1" smtClean="0"/>
              <a:t>M</a:t>
            </a:r>
            <a:endParaRPr lang="ko-KR" altLang="en-US" i="1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6263"/>
            <a:ext cx="5348287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내용 개체 틀 2"/>
          <p:cNvSpPr txBox="1">
            <a:spLocks/>
          </p:cNvSpPr>
          <p:nvPr/>
        </p:nvSpPr>
        <p:spPr bwMode="auto">
          <a:xfrm>
            <a:off x="5364163" y="1493838"/>
            <a:ext cx="37798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altLang="ko-KR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 sz="1600"/>
              <a:t>Simulation parameters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 i="1"/>
              <a:t>K</a:t>
            </a:r>
            <a:r>
              <a:rPr lang="en-US" altLang="ko-KR" sz="1600"/>
              <a:t>=10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/>
              <a:t>Target rate: 1bit/s/Hz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en-US" altLang="ko-KR" sz="1600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 sz="1600"/>
              <a:t>Power scaling low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/>
              <a:t>Perfect CSI 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600"/>
              <a:t>Imperfect CSI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altLang="ko-KR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ko-KR" sz="1600"/>
              <a:t>As </a:t>
            </a:r>
            <a:r>
              <a:rPr lang="en-US" altLang="ko-KR" sz="1600" i="1"/>
              <a:t>M</a:t>
            </a:r>
            <a:r>
              <a:rPr lang="en-US" altLang="ko-KR" sz="1600"/>
              <a:t> increases, the difference in performance between MRC and ZF (or MMSE) decreases.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400"/>
              <a:t>Perfect CSI: less than 1dB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altLang="ko-KR" sz="1400"/>
              <a:t>Imperfect CSI: less than 3dB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ko-KR" altLang="en-US" sz="1600"/>
          </a:p>
        </p:txBody>
      </p:sp>
      <p:graphicFrame>
        <p:nvGraphicFramePr>
          <p:cNvPr id="40966" name="개체 5"/>
          <p:cNvGraphicFramePr>
            <a:graphicFrameLocks noChangeAspect="1"/>
          </p:cNvGraphicFramePr>
          <p:nvPr/>
        </p:nvGraphicFramePr>
        <p:xfrm>
          <a:off x="7731125" y="3357563"/>
          <a:ext cx="7762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Equation" r:id="rId4" imgW="482181" imgH="177646" progId="Equation.DSMT4">
                  <p:embed/>
                </p:oleObj>
              </mc:Choice>
              <mc:Fallback>
                <p:oleObj name="Equation" r:id="rId4" imgW="482181" imgH="177646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3357563"/>
                        <a:ext cx="7762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개체 7"/>
          <p:cNvGraphicFramePr>
            <a:graphicFrameLocks noChangeAspect="1"/>
          </p:cNvGraphicFramePr>
          <p:nvPr/>
        </p:nvGraphicFramePr>
        <p:xfrm>
          <a:off x="7956550" y="3617913"/>
          <a:ext cx="9604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Equation" r:id="rId6" imgW="596641" imgH="215806" progId="Equation.DSMT4">
                  <p:embed/>
                </p:oleObj>
              </mc:Choice>
              <mc:Fallback>
                <p:oleObj name="Equation" r:id="rId6" imgW="596641" imgH="215806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617913"/>
                        <a:ext cx="9604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 bwMode="auto">
          <a:xfrm>
            <a:off x="5364163" y="4365625"/>
            <a:ext cx="0" cy="358775"/>
          </a:xfrm>
          <a:prstGeom prst="straightConnector1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5364163" y="5475288"/>
            <a:ext cx="0" cy="246062"/>
          </a:xfrm>
          <a:prstGeom prst="straightConnector1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4001"/>
                </a:schemeClr>
              </a:gs>
              <a:gs pos="100000">
                <a:schemeClr val="bg1"/>
              </a:gs>
            </a:gsLst>
            <a:lin ang="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1017588" y="5100638"/>
            <a:ext cx="1609725" cy="307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A3A3FB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i="1" dirty="0">
                <a:solidFill>
                  <a:srgbClr val="0000FF"/>
                </a:solidFill>
                <a:ea typeface="굴림" pitchFamily="50" charset="-127"/>
              </a:rPr>
              <a:t>M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↑ 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400" i="1" dirty="0" err="1">
                <a:solidFill>
                  <a:srgbClr val="0000FF"/>
                </a:solidFill>
                <a:ea typeface="굴림" pitchFamily="50" charset="-127"/>
                <a:sym typeface="Wingdings" pitchFamily="2" charset="2"/>
              </a:rPr>
              <a:t>p</a:t>
            </a:r>
            <a:r>
              <a:rPr lang="en-US" altLang="ko-KR" sz="1400" i="1" baseline="-25000" dirty="0" err="1">
                <a:solidFill>
                  <a:srgbClr val="0000FF"/>
                </a:solidFill>
                <a:ea typeface="굴림" pitchFamily="50" charset="-127"/>
                <a:sym typeface="Wingdings" pitchFamily="2" charset="2"/>
              </a:rPr>
              <a:t>u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  <a:sym typeface="Wingdings" pitchFamily="2" charset="2"/>
              </a:rPr>
              <a:t>↓ as 1/</a:t>
            </a:r>
            <a:r>
              <a:rPr lang="en-US" altLang="ko-KR" sz="1400" i="1" dirty="0">
                <a:solidFill>
                  <a:srgbClr val="0000FF"/>
                </a:solidFill>
                <a:ea typeface="굴림" pitchFamily="50" charset="-127"/>
                <a:sym typeface="Wingdings" pitchFamily="2" charset="2"/>
              </a:rPr>
              <a:t>M</a:t>
            </a:r>
            <a:endParaRPr lang="ko-KR" altLang="en-US" sz="1400" i="1" dirty="0">
              <a:solidFill>
                <a:srgbClr val="0000FF"/>
              </a:solidFill>
              <a:ea typeface="굴림" pitchFamily="50" charset="-127"/>
            </a:endParaRP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1880" y="3140968"/>
            <a:ext cx="1700402" cy="328039"/>
          </a:xfrm>
          <a:prstGeom prst="rect">
            <a:avLst/>
          </a:prstGeom>
          <a:blipFill rotWithShape="1">
            <a:blip r:embed="rId8"/>
            <a:stretch>
              <a:fillRect l="-356" b="-16071"/>
            </a:stretch>
          </a:blipFill>
          <a:ln w="12700">
            <a:solidFill>
              <a:srgbClr val="A3A3FB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latin typeface="Arial" pitchFamily="34" charset="0"/>
                <a:ea typeface="굴림" pitchFamily="50" charset="-127"/>
              </a:rPr>
              <a:t> </a:t>
            </a:r>
          </a:p>
        </p:txBody>
      </p:sp>
      <p:sp>
        <p:nvSpPr>
          <p:cNvPr id="40973" name="TextBox 2"/>
          <p:cNvSpPr txBox="1">
            <a:spLocks noChangeArrowheads="1"/>
          </p:cNvSpPr>
          <p:nvPr/>
        </p:nvSpPr>
        <p:spPr bwMode="auto">
          <a:xfrm>
            <a:off x="3240088" y="4737100"/>
            <a:ext cx="2098675" cy="461963"/>
          </a:xfrm>
          <a:prstGeom prst="rect">
            <a:avLst/>
          </a:prstGeom>
          <a:solidFill>
            <a:schemeClr val="bg1"/>
          </a:solidFill>
          <a:ln w="12700">
            <a:solidFill>
              <a:srgbClr val="A3A3F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rgbClr val="0000FF"/>
                </a:solidFill>
              </a:rPr>
              <a:t>Performance gap between</a:t>
            </a:r>
          </a:p>
          <a:p>
            <a:pPr algn="l" eaLnBrk="1" hangingPunct="1"/>
            <a:r>
              <a:rPr lang="en-US" altLang="ko-KR" sz="1200">
                <a:solidFill>
                  <a:srgbClr val="0000FF"/>
                </a:solidFill>
              </a:rPr>
              <a:t>MRC and ZF (or MMSE)</a:t>
            </a:r>
            <a:endParaRPr lang="ko-KR" altLang="en-US" sz="1200">
              <a:solidFill>
                <a:srgbClr val="0000FF"/>
              </a:solidFill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1403350" y="5408613"/>
            <a:ext cx="606425" cy="190500"/>
          </a:xfrm>
          <a:prstGeom prst="bentConnector3">
            <a:avLst>
              <a:gd name="adj1" fmla="val 10071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>
            <a:off x="3708400" y="3503613"/>
            <a:ext cx="606425" cy="200025"/>
          </a:xfrm>
          <a:prstGeom prst="bentConnector3">
            <a:avLst>
              <a:gd name="adj1" fmla="val 1007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40973" idx="2"/>
          </p:cNvCxnSpPr>
          <p:nvPr/>
        </p:nvCxnSpPr>
        <p:spPr>
          <a:xfrm rot="10800000">
            <a:off x="4289425" y="5199063"/>
            <a:ext cx="1074738" cy="40005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40973" idx="0"/>
          </p:cNvCxnSpPr>
          <p:nvPr/>
        </p:nvCxnSpPr>
        <p:spPr>
          <a:xfrm rot="10800000" flipV="1">
            <a:off x="4289425" y="4545013"/>
            <a:ext cx="1074738" cy="19208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36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4213" y="14843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ko-KR" smtClean="0"/>
              <a:t>Multi-Cell Massive MIMO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0767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mtClean="0"/>
              <a:t>Pilot Contamination &amp; Inter-Cell Interference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2"/>
          <p:cNvSpPr>
            <a:spLocks noGrp="1"/>
          </p:cNvSpPr>
          <p:nvPr>
            <p:ph idx="1"/>
          </p:nvPr>
        </p:nvSpPr>
        <p:spPr>
          <a:xfrm>
            <a:off x="457200" y="1020763"/>
            <a:ext cx="8229600" cy="4784725"/>
          </a:xfrm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2000" smtClean="0"/>
              <a:t>Non-cooperative multi-cell environment</a:t>
            </a:r>
          </a:p>
          <a:p>
            <a:pPr lvl="1"/>
            <a:r>
              <a:rPr lang="en-US" altLang="ko-KR" smtClean="0"/>
              <a:t>Assumption: MRT precoder / 2 cell assumption</a:t>
            </a:r>
          </a:p>
          <a:p>
            <a:pPr lvl="1"/>
            <a:r>
              <a:rPr lang="en-US" altLang="ko-KR" smtClean="0"/>
              <a:t>MRT based transmit signal </a:t>
            </a:r>
          </a:p>
          <a:p>
            <a:pPr lvl="2"/>
            <a:r>
              <a:rPr lang="en-US" altLang="ko-KR" smtClean="0"/>
              <a:t>Transmit signal at BS 1:</a:t>
            </a:r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Transmit signal at BS 2:</a:t>
            </a:r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Received signal for R1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608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Multi-Cell Massive MIMO</a:t>
            </a:r>
            <a:br>
              <a:rPr lang="en-US" altLang="ko-KR" smtClean="0"/>
            </a:br>
            <a:r>
              <a:rPr lang="en-US" altLang="ko-KR" sz="2000" smtClean="0"/>
              <a:t>: Inter-Cell Interference Problem (1/3)</a:t>
            </a:r>
            <a:endParaRPr lang="ko-KR" altLang="en-US" sz="2000" smtClean="0"/>
          </a:p>
        </p:txBody>
      </p:sp>
      <p:graphicFrame>
        <p:nvGraphicFramePr>
          <p:cNvPr id="46084" name="개체 10"/>
          <p:cNvGraphicFramePr>
            <a:graphicFrameLocks noChangeAspect="1"/>
          </p:cNvGraphicFramePr>
          <p:nvPr/>
        </p:nvGraphicFramePr>
        <p:xfrm>
          <a:off x="4113213" y="2097088"/>
          <a:ext cx="24749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4" name="Equation" r:id="rId3" imgW="1689100" imgH="939800" progId="Equation.DSMT4">
                  <p:embed/>
                </p:oleObj>
              </mc:Choice>
              <mc:Fallback>
                <p:oleObj name="Equation" r:id="rId3" imgW="1689100" imgH="93980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097088"/>
                        <a:ext cx="247491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개체 81"/>
          <p:cNvGraphicFramePr>
            <a:graphicFrameLocks noChangeAspect="1"/>
          </p:cNvGraphicFramePr>
          <p:nvPr/>
        </p:nvGraphicFramePr>
        <p:xfrm>
          <a:off x="6926263" y="2216150"/>
          <a:ext cx="16779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Equation" r:id="rId5" imgW="1040948" imgH="660113" progId="Equation.DSMT4">
                  <p:embed/>
                </p:oleObj>
              </mc:Choice>
              <mc:Fallback>
                <p:oleObj name="Equation" r:id="rId5" imgW="1040948" imgH="660113" progId="Equation.DSMT4">
                  <p:embed/>
                  <p:pic>
                    <p:nvPicPr>
                      <p:cNvPr id="0" name="개체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2216150"/>
                        <a:ext cx="1677987" cy="1065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개체 85"/>
          <p:cNvGraphicFramePr>
            <a:graphicFrameLocks noChangeAspect="1"/>
          </p:cNvGraphicFramePr>
          <p:nvPr/>
        </p:nvGraphicFramePr>
        <p:xfrm>
          <a:off x="2281238" y="3878263"/>
          <a:ext cx="41116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Equation" r:id="rId7" imgW="2552700" imgH="444500" progId="Equation.DSMT4">
                  <p:embed/>
                </p:oleObj>
              </mc:Choice>
              <mc:Fallback>
                <p:oleObj name="Equation" r:id="rId7" imgW="2552700" imgH="444500" progId="Equation.DSMT4">
                  <p:embed/>
                  <p:pic>
                    <p:nvPicPr>
                      <p:cNvPr id="0" name="개체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3878263"/>
                        <a:ext cx="41116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7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4594225"/>
            <a:ext cx="35433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38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Multi-Cell Massive MIMO</a:t>
            </a:r>
            <a:br>
              <a:rPr lang="en-US" altLang="ko-KR" smtClean="0"/>
            </a:br>
            <a:r>
              <a:rPr lang="en-US" altLang="ko-KR" sz="2000" smtClean="0"/>
              <a:t>: Inter-Cell Interference Problem (2/3)</a:t>
            </a:r>
            <a:endParaRPr lang="ko-KR" altLang="en-US" sz="2000" smtClean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20539"/>
            <a:ext cx="8229600" cy="4784725"/>
          </a:xfrm>
          <a:blipFill rotWithShape="1">
            <a:blip r:embed="rId3"/>
            <a:stretch>
              <a:fillRect l="-59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4710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1412875"/>
            <a:ext cx="2928938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109" name="개체 85"/>
          <p:cNvGraphicFramePr>
            <a:graphicFrameLocks noChangeAspect="1"/>
          </p:cNvGraphicFramePr>
          <p:nvPr/>
        </p:nvGraphicFramePr>
        <p:xfrm>
          <a:off x="1874838" y="1876425"/>
          <a:ext cx="41116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Equation" r:id="rId5" imgW="2552700" imgH="444500" progId="Equation.DSMT4">
                  <p:embed/>
                </p:oleObj>
              </mc:Choice>
              <mc:Fallback>
                <p:oleObj name="Equation" r:id="rId5" imgW="2552700" imgH="444500" progId="Equation.DSMT4">
                  <p:embed/>
                  <p:pic>
                    <p:nvPicPr>
                      <p:cNvPr id="0" name="개체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876425"/>
                        <a:ext cx="41116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개체 4"/>
          <p:cNvGraphicFramePr>
            <a:graphicFrameLocks noChangeAspect="1"/>
          </p:cNvGraphicFramePr>
          <p:nvPr/>
        </p:nvGraphicFramePr>
        <p:xfrm>
          <a:off x="1908175" y="3500438"/>
          <a:ext cx="53181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" name="Equation" r:id="rId7" imgW="3302000" imgH="444500" progId="Equation.DSMT4">
                  <p:embed/>
                </p:oleObj>
              </mc:Choice>
              <mc:Fallback>
                <p:oleObj name="Equation" r:id="rId7" imgW="3302000" imgH="4445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00438"/>
                        <a:ext cx="53181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개체 5"/>
          <p:cNvGraphicFramePr>
            <a:graphicFrameLocks noChangeAspect="1"/>
          </p:cNvGraphicFramePr>
          <p:nvPr/>
        </p:nvGraphicFramePr>
        <p:xfrm>
          <a:off x="1339850" y="4941888"/>
          <a:ext cx="46005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" name="Equation" r:id="rId9" imgW="2857500" imgH="596900" progId="Equation.DSMT4">
                  <p:embed/>
                </p:oleObj>
              </mc:Choice>
              <mc:Fallback>
                <p:oleObj name="Equation" r:id="rId9" imgW="2857500" imgH="59690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4941888"/>
                        <a:ext cx="46005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개체 6"/>
          <p:cNvGraphicFramePr>
            <a:graphicFrameLocks noChangeAspect="1"/>
          </p:cNvGraphicFramePr>
          <p:nvPr/>
        </p:nvGraphicFramePr>
        <p:xfrm>
          <a:off x="1331913" y="5732463"/>
          <a:ext cx="7315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3" name="Equation" r:id="rId11" imgW="5003800" imgH="558800" progId="Equation.DSMT4">
                  <p:embed/>
                </p:oleObj>
              </mc:Choice>
              <mc:Fallback>
                <p:oleObj name="Equation" r:id="rId11" imgW="5003800" imgH="55880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32463"/>
                        <a:ext cx="73152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타원 11"/>
          <p:cNvSpPr>
            <a:spLocks noChangeArrowheads="1"/>
          </p:cNvSpPr>
          <p:nvPr/>
        </p:nvSpPr>
        <p:spPr bwMode="auto">
          <a:xfrm>
            <a:off x="3611563" y="3490913"/>
            <a:ext cx="712787" cy="731837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7114" name="구부러진 연결선 12"/>
          <p:cNvCxnSpPr>
            <a:cxnSpLocks noChangeShapeType="1"/>
            <a:stCxn id="47113" idx="3"/>
          </p:cNvCxnSpPr>
          <p:nvPr/>
        </p:nvCxnSpPr>
        <p:spPr bwMode="auto">
          <a:xfrm rot="5400000">
            <a:off x="1875631" y="3580607"/>
            <a:ext cx="1304925" cy="2376488"/>
          </a:xfrm>
          <a:prstGeom prst="curvedConnector4">
            <a:avLst>
              <a:gd name="adj1" fmla="val 11819"/>
              <a:gd name="adj2" fmla="val 109620"/>
            </a:avLst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타원 19"/>
          <p:cNvSpPr>
            <a:spLocks noChangeArrowheads="1"/>
          </p:cNvSpPr>
          <p:nvPr/>
        </p:nvSpPr>
        <p:spPr bwMode="auto">
          <a:xfrm>
            <a:off x="5395913" y="3497263"/>
            <a:ext cx="712787" cy="730250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7116" name="구부러진 연결선 20"/>
          <p:cNvCxnSpPr>
            <a:cxnSpLocks noChangeShapeType="1"/>
            <a:stCxn id="47115" idx="3"/>
          </p:cNvCxnSpPr>
          <p:nvPr/>
        </p:nvCxnSpPr>
        <p:spPr bwMode="auto">
          <a:xfrm rot="5400000">
            <a:off x="2406651" y="3046412"/>
            <a:ext cx="2019300" cy="4168775"/>
          </a:xfrm>
          <a:prstGeom prst="curvedConnector4">
            <a:avLst>
              <a:gd name="adj1" fmla="val 20093"/>
              <a:gd name="adj2" fmla="val 110588"/>
            </a:avLst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7" name="타원 32"/>
          <p:cNvSpPr>
            <a:spLocks noChangeArrowheads="1"/>
          </p:cNvSpPr>
          <p:nvPr/>
        </p:nvSpPr>
        <p:spPr bwMode="auto">
          <a:xfrm>
            <a:off x="6516688" y="3497263"/>
            <a:ext cx="712787" cy="730250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8" name="TextBox 33"/>
          <p:cNvSpPr txBox="1">
            <a:spLocks noChangeArrowheads="1"/>
          </p:cNvSpPr>
          <p:nvPr/>
        </p:nvSpPr>
        <p:spPr bwMode="auto">
          <a:xfrm>
            <a:off x="6900863" y="3678238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endParaRPr lang="ko-KR" altLang="en-US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39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Introduction to Massive MIMO</a:t>
            </a:r>
            <a:br>
              <a:rPr lang="en-US" altLang="ko-KR" smtClean="0"/>
            </a:br>
            <a:r>
              <a:rPr lang="en-US" altLang="ko-KR" sz="2000" smtClean="0"/>
              <a:t>: Beyond 4G Network</a:t>
            </a:r>
            <a:endParaRPr lang="ko-KR" altLang="en-US" sz="160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Future mobile data traffic</a:t>
            </a:r>
          </a:p>
          <a:p>
            <a:pPr lvl="1"/>
            <a:r>
              <a:rPr lang="en-US" altLang="ko-KR" smtClean="0"/>
              <a:t>Global exponential mobile data traffic increase </a:t>
            </a:r>
          </a:p>
          <a:p>
            <a:pPr lvl="2"/>
            <a:r>
              <a:rPr lang="en-US" altLang="ko-KR" smtClean="0"/>
              <a:t>By a factor of ~ 20 from 2011 until 2016, and more expected in 2020.</a:t>
            </a:r>
          </a:p>
          <a:p>
            <a:pPr lvl="1"/>
            <a:r>
              <a:rPr lang="en-US" altLang="ko-KR" smtClean="0"/>
              <a:t>More devices, higher bit rates, always active</a:t>
            </a:r>
          </a:p>
          <a:p>
            <a:pPr lvl="1"/>
            <a:r>
              <a:rPr lang="en-US" altLang="ko-KR" smtClean="0"/>
              <a:t>Larger variety of traffic types e.g. Video, MTC</a:t>
            </a:r>
          </a:p>
          <a:p>
            <a:endParaRPr lang="ko-KR" altLang="en-US" smtClean="0"/>
          </a:p>
        </p:txBody>
      </p:sp>
      <p:grpSp>
        <p:nvGrpSpPr>
          <p:cNvPr id="7173" name="그룹 4"/>
          <p:cNvGrpSpPr>
            <a:grpSpLocks/>
          </p:cNvGrpSpPr>
          <p:nvPr/>
        </p:nvGrpSpPr>
        <p:grpSpPr bwMode="auto">
          <a:xfrm>
            <a:off x="1127125" y="3427413"/>
            <a:ext cx="4381500" cy="2738437"/>
            <a:chOff x="2267680" y="2060810"/>
            <a:chExt cx="6362326" cy="3976177"/>
          </a:xfrm>
        </p:grpSpPr>
        <p:pic>
          <p:nvPicPr>
            <p:cNvPr id="717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680" y="2060810"/>
              <a:ext cx="6362326" cy="3976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자유형 6"/>
            <p:cNvSpPr/>
            <p:nvPr/>
          </p:nvSpPr>
          <p:spPr bwMode="auto">
            <a:xfrm>
              <a:off x="2827842" y="2637068"/>
              <a:ext cx="3328695" cy="2593159"/>
            </a:xfrm>
            <a:custGeom>
              <a:avLst/>
              <a:gdLst>
                <a:gd name="connsiteX0" fmla="*/ 0 w 3248025"/>
                <a:gd name="connsiteY0" fmla="*/ 2390775 h 2390775"/>
                <a:gd name="connsiteX1" fmla="*/ 1952625 w 3248025"/>
                <a:gd name="connsiteY1" fmla="*/ 1552575 h 2390775"/>
                <a:gd name="connsiteX2" fmla="*/ 3248025 w 3248025"/>
                <a:gd name="connsiteY2" fmla="*/ 0 h 239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8025" h="2390775">
                  <a:moveTo>
                    <a:pt x="0" y="2390775"/>
                  </a:moveTo>
                  <a:cubicBezTo>
                    <a:pt x="705644" y="2170906"/>
                    <a:pt x="1411288" y="1951037"/>
                    <a:pt x="1952625" y="1552575"/>
                  </a:cubicBezTo>
                  <a:cubicBezTo>
                    <a:pt x="2493963" y="1154112"/>
                    <a:pt x="2870994" y="577056"/>
                    <a:pt x="3248025" y="0"/>
                  </a:cubicBezTo>
                </a:path>
              </a:pathLst>
            </a:custGeom>
            <a:noFill/>
            <a:ln w="762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normAutofit/>
            </a:bodyPr>
            <a:lstStyle/>
            <a:p>
              <a:pPr algn="l">
                <a:defRPr/>
              </a:pPr>
              <a:endParaRPr lang="ko-KR" altLang="en-US" b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6183" y="2985127"/>
              <a:ext cx="1191784" cy="58317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>
                <a:defRPr/>
              </a:pPr>
              <a:r>
                <a:rPr lang="en-US" altLang="ko-KR" sz="3200" dirty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× 20</a:t>
              </a:r>
              <a:endParaRPr lang="ko-KR" altLang="en-US" sz="32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" name="오른쪽 화살표 1"/>
          <p:cNvSpPr/>
          <p:nvPr/>
        </p:nvSpPr>
        <p:spPr bwMode="auto">
          <a:xfrm>
            <a:off x="5645150" y="4040188"/>
            <a:ext cx="358775" cy="1476375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323013" y="4065588"/>
            <a:ext cx="2016125" cy="1427162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Further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capacity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enhancement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is needed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76" name="직사각형 10"/>
          <p:cNvSpPr>
            <a:spLocks noChangeArrowheads="1"/>
          </p:cNvSpPr>
          <p:nvPr/>
        </p:nvSpPr>
        <p:spPr bwMode="auto">
          <a:xfrm>
            <a:off x="6784975" y="427038"/>
            <a:ext cx="2359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000" b="0"/>
              <a:t>MTC : Machine Type Communications</a:t>
            </a:r>
          </a:p>
          <a:p>
            <a:pPr algn="l"/>
            <a:r>
              <a:rPr lang="en-US" altLang="ko-KR" sz="1000" b="0"/>
              <a:t>VoIP : Voice over Internet Protocol</a:t>
            </a:r>
          </a:p>
          <a:p>
            <a:pPr algn="l"/>
            <a:r>
              <a:rPr lang="en-US" altLang="ko-KR" sz="1000" b="0"/>
              <a:t>M2M : Machine-to-machine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Multi-Cell Massive MIMO</a:t>
            </a:r>
            <a:br>
              <a:rPr lang="en-US" altLang="ko-KR" smtClean="0"/>
            </a:br>
            <a:r>
              <a:rPr lang="en-US" altLang="ko-KR" sz="2000" smtClean="0"/>
              <a:t>: Inter-Cell Interference Problem (3/3)</a:t>
            </a:r>
            <a:endParaRPr lang="ko-KR" altLang="en-US" sz="2000" smtClean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20539"/>
            <a:ext cx="8229600" cy="4784725"/>
          </a:xfrm>
          <a:blipFill rotWithShape="1">
            <a:blip r:embed="rId3"/>
            <a:stretch>
              <a:fillRect l="-59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aphicFrame>
        <p:nvGraphicFramePr>
          <p:cNvPr id="48132" name="개체 4"/>
          <p:cNvGraphicFramePr>
            <a:graphicFrameLocks noChangeAspect="1"/>
          </p:cNvGraphicFramePr>
          <p:nvPr/>
        </p:nvGraphicFramePr>
        <p:xfrm>
          <a:off x="1835150" y="2066925"/>
          <a:ext cx="53181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4" imgW="3302000" imgH="711200" progId="Equation.DSMT4">
                  <p:embed/>
                </p:oleObj>
              </mc:Choice>
              <mc:Fallback>
                <p:oleObj name="Equation" r:id="rId4" imgW="3302000" imgH="7112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66925"/>
                        <a:ext cx="53181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133" name="직선 화살표 연결선 9"/>
          <p:cNvCxnSpPr>
            <a:cxnSpLocks noChangeShapeType="1"/>
          </p:cNvCxnSpPr>
          <p:nvPr/>
        </p:nvCxnSpPr>
        <p:spPr bwMode="auto">
          <a:xfrm flipV="1">
            <a:off x="4932363" y="2060575"/>
            <a:ext cx="1152525" cy="720725"/>
          </a:xfrm>
          <a:prstGeom prst="straightConnector1">
            <a:avLst/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4" name="TextBox 18"/>
          <p:cNvSpPr txBox="1">
            <a:spLocks noChangeArrowheads="1"/>
          </p:cNvSpPr>
          <p:nvPr/>
        </p:nvSpPr>
        <p:spPr bwMode="auto">
          <a:xfrm>
            <a:off x="5651500" y="1835150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endParaRPr lang="ko-KR" altLang="en-US" baseline="-250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135" name="직선 화살표 연결선 21"/>
          <p:cNvCxnSpPr>
            <a:cxnSpLocks noChangeShapeType="1"/>
          </p:cNvCxnSpPr>
          <p:nvPr/>
        </p:nvCxnSpPr>
        <p:spPr bwMode="auto">
          <a:xfrm flipV="1">
            <a:off x="6084888" y="2133600"/>
            <a:ext cx="1150937" cy="719138"/>
          </a:xfrm>
          <a:prstGeom prst="straightConnector1">
            <a:avLst/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6" name="TextBox 22"/>
          <p:cNvSpPr txBox="1">
            <a:spLocks noChangeArrowheads="1"/>
          </p:cNvSpPr>
          <p:nvPr/>
        </p:nvSpPr>
        <p:spPr bwMode="auto">
          <a:xfrm>
            <a:off x="6804025" y="1908175"/>
            <a:ext cx="1081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endParaRPr lang="ko-KR" altLang="en-US" baseline="-250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137" name="직선 화살표 연결선 23"/>
          <p:cNvCxnSpPr>
            <a:cxnSpLocks noChangeShapeType="1"/>
          </p:cNvCxnSpPr>
          <p:nvPr/>
        </p:nvCxnSpPr>
        <p:spPr bwMode="auto">
          <a:xfrm flipV="1">
            <a:off x="3563938" y="2092325"/>
            <a:ext cx="720725" cy="625475"/>
          </a:xfrm>
          <a:prstGeom prst="straightConnector1">
            <a:avLst/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8" name="TextBox 24"/>
          <p:cNvSpPr txBox="1">
            <a:spLocks noChangeArrowheads="1"/>
          </p:cNvSpPr>
          <p:nvPr/>
        </p:nvSpPr>
        <p:spPr bwMode="auto">
          <a:xfrm>
            <a:off x="4111625" y="1827213"/>
            <a:ext cx="53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endParaRPr lang="ko-KR" altLang="en-US" baseline="-250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9" name="개체 15"/>
          <p:cNvGraphicFramePr>
            <a:graphicFrameLocks noChangeAspect="1"/>
          </p:cNvGraphicFramePr>
          <p:nvPr/>
        </p:nvGraphicFramePr>
        <p:xfrm>
          <a:off x="2987675" y="4337050"/>
          <a:ext cx="20780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6" imgW="1066337" imgH="266584" progId="Equation.DSMT4">
                  <p:embed/>
                </p:oleObj>
              </mc:Choice>
              <mc:Fallback>
                <p:oleObj name="Equation" r:id="rId6" imgW="1066337" imgH="266584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37050"/>
                        <a:ext cx="20780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타원 25"/>
          <p:cNvSpPr>
            <a:spLocks noChangeArrowheads="1"/>
          </p:cNvSpPr>
          <p:nvPr/>
        </p:nvSpPr>
        <p:spPr bwMode="auto">
          <a:xfrm>
            <a:off x="3668713" y="4210050"/>
            <a:ext cx="712787" cy="731838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40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Multi-Cell Massive MIMO</a:t>
            </a:r>
            <a:br>
              <a:rPr lang="en-US" altLang="ko-KR" smtClean="0"/>
            </a:br>
            <a:r>
              <a:rPr lang="en-US" altLang="ko-KR" sz="2000" smtClean="0"/>
              <a:t>: Pilot Contamination Problem (1/5)</a:t>
            </a:r>
            <a:endParaRPr lang="ko-KR" altLang="en-US" smtClean="0"/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>
          <a:xfrm>
            <a:off x="457200" y="1020763"/>
            <a:ext cx="8229600" cy="4784725"/>
          </a:xfrm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Practical problems for non-cooperative multi-cell</a:t>
            </a:r>
          </a:p>
          <a:p>
            <a:pPr lvl="1"/>
            <a:r>
              <a:rPr lang="en-US" altLang="ko-KR" sz="1600" smtClean="0"/>
              <a:t>Assumption [7]</a:t>
            </a:r>
          </a:p>
          <a:p>
            <a:pPr lvl="2"/>
            <a:r>
              <a:rPr lang="en-US" altLang="ko-KR" sz="1400" smtClean="0"/>
              <a:t>Non-cooperative multi-cell with TDD mode</a:t>
            </a:r>
          </a:p>
          <a:p>
            <a:pPr lvl="2"/>
            <a:r>
              <a:rPr lang="en-US" altLang="ko-KR" sz="1400" smtClean="0"/>
              <a:t>MIMO-OFDM system with MU-MIMO</a:t>
            </a:r>
          </a:p>
          <a:p>
            <a:pPr lvl="1"/>
            <a:r>
              <a:rPr lang="en-US" altLang="ko-KR" sz="1600" smtClean="0"/>
              <a:t>To perfectly mitigate interference at large </a:t>
            </a:r>
            <a:r>
              <a:rPr lang="en-US" altLang="ko-KR" sz="1600" i="1" smtClean="0"/>
              <a:t>M</a:t>
            </a:r>
            <a:r>
              <a:rPr lang="en-US" altLang="ko-KR" sz="1600" smtClean="0"/>
              <a:t>, exact MRT scheme is needed</a:t>
            </a:r>
          </a:p>
          <a:p>
            <a:pPr lvl="1"/>
            <a:r>
              <a:rPr lang="en-US" altLang="ko-KR" sz="1600" smtClean="0"/>
              <a:t>Perfect CSIT is necessary to design exact MRT precoder</a:t>
            </a:r>
          </a:p>
          <a:p>
            <a:pPr lvl="2"/>
            <a:r>
              <a:rPr lang="en-US" altLang="ko-KR" sz="1400" smtClean="0"/>
              <a:t>UL pilots are allocated in same time-frequency elements to obtain perfect CSIT</a:t>
            </a:r>
          </a:p>
          <a:p>
            <a:pPr lvl="2"/>
            <a:r>
              <a:rPr lang="en-US" altLang="ko-KR" sz="1400" smtClean="0"/>
              <a:t>UL pilots can be separated by orthogonal sequences </a:t>
            </a:r>
            <a:r>
              <a:rPr lang="en-US" altLang="ko-KR" sz="1400" smtClean="0">
                <a:sym typeface="Wingdings" pitchFamily="2" charset="2"/>
              </a:rPr>
              <a:t> Can obtain perfect CSIT</a:t>
            </a:r>
            <a:endParaRPr lang="en-US" altLang="ko-KR" sz="1400" smtClean="0"/>
          </a:p>
          <a:p>
            <a:pPr lvl="1"/>
            <a:r>
              <a:rPr lang="en-US" altLang="ko-KR" sz="1600" smtClean="0"/>
              <a:t>Problem: Exact same time-frequency elements with same pilot sequence</a:t>
            </a:r>
          </a:p>
          <a:p>
            <a:pPr lvl="2"/>
            <a:r>
              <a:rPr lang="en-US" altLang="ko-KR" sz="1400" smtClean="0"/>
              <a:t>Perfect CSIT is impossible </a:t>
            </a:r>
            <a:r>
              <a:rPr lang="en-US" altLang="ko-KR" sz="1400" smtClean="0">
                <a:sym typeface="Wingdings" pitchFamily="2" charset="2"/>
              </a:rPr>
              <a:t> </a:t>
            </a:r>
            <a:r>
              <a:rPr lang="en-US" altLang="ko-KR" sz="1400" b="1" smtClean="0">
                <a:solidFill>
                  <a:srgbClr val="C00000"/>
                </a:solidFill>
                <a:sym typeface="Wingdings" pitchFamily="2" charset="2"/>
              </a:rPr>
              <a:t>pilot contamination problem</a:t>
            </a:r>
            <a:endParaRPr lang="en-US" altLang="ko-KR" sz="1400" b="1" smtClean="0">
              <a:solidFill>
                <a:srgbClr val="C00000"/>
              </a:solidFill>
            </a:endParaRPr>
          </a:p>
          <a:p>
            <a:pPr lvl="1"/>
            <a:endParaRPr lang="en-US" altLang="ko-KR" sz="1600" smtClean="0"/>
          </a:p>
          <a:p>
            <a:pPr lvl="1"/>
            <a:endParaRPr lang="en-US" altLang="ko-KR" sz="1600" smtClean="0"/>
          </a:p>
        </p:txBody>
      </p:sp>
      <p:sp>
        <p:nvSpPr>
          <p:cNvPr id="49156" name="TextBox 8"/>
          <p:cNvSpPr txBox="1">
            <a:spLocks noChangeArrowheads="1"/>
          </p:cNvSpPr>
          <p:nvPr/>
        </p:nvSpPr>
        <p:spPr bwMode="auto">
          <a:xfrm>
            <a:off x="4492625" y="44450"/>
            <a:ext cx="46164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lvl="1" algn="l" eaLnBrk="1" hangingPunct="1"/>
            <a:r>
              <a:rPr lang="en-US" altLang="ko-KR" sz="800"/>
              <a:t>[7] F. Rusek et al., “Scailing up MIMO: Opportunities and challenges with very large arrays,”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159250"/>
            <a:ext cx="4144963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41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Multi-Cell Massive MIMO</a:t>
            </a:r>
            <a:br>
              <a:rPr lang="en-US" altLang="ko-KR" smtClean="0"/>
            </a:br>
            <a:r>
              <a:rPr lang="en-US" altLang="ko-KR" sz="2000" smtClean="0"/>
              <a:t>: Pilot Contamination Problem (2/5)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22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aphicFrame>
        <p:nvGraphicFramePr>
          <p:cNvPr id="50180" name="개체 6"/>
          <p:cNvGraphicFramePr>
            <a:graphicFrameLocks noChangeAspect="1"/>
          </p:cNvGraphicFramePr>
          <p:nvPr/>
        </p:nvGraphicFramePr>
        <p:xfrm>
          <a:off x="1243013" y="4149725"/>
          <a:ext cx="43418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0" name="Equation" r:id="rId4" imgW="3263900" imgH="368300" progId="Equation.DSMT4">
                  <p:embed/>
                </p:oleObj>
              </mc:Choice>
              <mc:Fallback>
                <p:oleObj name="Equation" r:id="rId4" imgW="3263900" imgH="36830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149725"/>
                        <a:ext cx="43418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개체 8"/>
          <p:cNvGraphicFramePr>
            <a:graphicFrameLocks noChangeAspect="1"/>
          </p:cNvGraphicFramePr>
          <p:nvPr/>
        </p:nvGraphicFramePr>
        <p:xfrm>
          <a:off x="1222375" y="5230813"/>
          <a:ext cx="45021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1" name="Equation" r:id="rId6" imgW="3721100" imgH="889000" progId="Equation.DSMT4">
                  <p:embed/>
                </p:oleObj>
              </mc:Choice>
              <mc:Fallback>
                <p:oleObj name="Equation" r:id="rId6" imgW="3721100" imgH="88900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230813"/>
                        <a:ext cx="45021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2" name="그룹 9"/>
          <p:cNvGrpSpPr>
            <a:grpSpLocks/>
          </p:cNvGrpSpPr>
          <p:nvPr/>
        </p:nvGrpSpPr>
        <p:grpSpPr bwMode="auto">
          <a:xfrm>
            <a:off x="5867400" y="3357563"/>
            <a:ext cx="3114675" cy="1776412"/>
            <a:chOff x="6156176" y="2924944"/>
            <a:chExt cx="3114172" cy="1777141"/>
          </a:xfrm>
        </p:grpSpPr>
        <p:grpSp>
          <p:nvGrpSpPr>
            <p:cNvPr id="50184" name="그룹 5"/>
            <p:cNvGrpSpPr>
              <a:grpSpLocks/>
            </p:cNvGrpSpPr>
            <p:nvPr/>
          </p:nvGrpSpPr>
          <p:grpSpPr bwMode="auto">
            <a:xfrm>
              <a:off x="6156176" y="2924944"/>
              <a:ext cx="3114172" cy="1777141"/>
              <a:chOff x="6084168" y="3740091"/>
              <a:chExt cx="3114172" cy="1777141"/>
            </a:xfrm>
          </p:grpSpPr>
          <p:pic>
            <p:nvPicPr>
              <p:cNvPr id="50186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4168" y="3740091"/>
                <a:ext cx="3114172" cy="1777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50187" name="개체 2"/>
              <p:cNvGraphicFramePr>
                <a:graphicFrameLocks noChangeAspect="1"/>
              </p:cNvGraphicFramePr>
              <p:nvPr/>
            </p:nvGraphicFramePr>
            <p:xfrm>
              <a:off x="6588224" y="4221163"/>
              <a:ext cx="7620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42" name="Equation" r:id="rId9" imgW="761669" imgH="241195" progId="Equation.DSMT4">
                      <p:embed/>
                    </p:oleObj>
                  </mc:Choice>
                  <mc:Fallback>
                    <p:oleObj name="Equation" r:id="rId9" imgW="761669" imgH="241195" progId="Equation.DSMT4">
                      <p:embed/>
                      <p:pic>
                        <p:nvPicPr>
                          <p:cNvPr id="0" name="개체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8224" y="4221163"/>
                            <a:ext cx="7620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8" name="개체 3"/>
              <p:cNvGraphicFramePr>
                <a:graphicFrameLocks noChangeAspect="1"/>
              </p:cNvGraphicFramePr>
              <p:nvPr/>
            </p:nvGraphicFramePr>
            <p:xfrm>
              <a:off x="6728842" y="3930839"/>
              <a:ext cx="7747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43" name="Equation" r:id="rId11" imgW="774364" imgH="241195" progId="Equation.DSMT4">
                      <p:embed/>
                    </p:oleObj>
                  </mc:Choice>
                  <mc:Fallback>
                    <p:oleObj name="Equation" r:id="rId11" imgW="774364" imgH="241195" progId="Equation.DSMT4">
                      <p:embed/>
                      <p:pic>
                        <p:nvPicPr>
                          <p:cNvPr id="0" name="개체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8842" y="3930839"/>
                            <a:ext cx="7747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9" name="개체 4"/>
              <p:cNvGraphicFramePr>
                <a:graphicFrameLocks noChangeAspect="1"/>
              </p:cNvGraphicFramePr>
              <p:nvPr/>
            </p:nvGraphicFramePr>
            <p:xfrm>
              <a:off x="6575425" y="4508500"/>
              <a:ext cx="7874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44" name="Equation" r:id="rId13" imgW="787400" imgH="241300" progId="Equation.DSMT4">
                      <p:embed/>
                    </p:oleObj>
                  </mc:Choice>
                  <mc:Fallback>
                    <p:oleObj name="Equation" r:id="rId13" imgW="787400" imgH="241300" progId="Equation.DSMT4">
                      <p:embed/>
                      <p:pic>
                        <p:nvPicPr>
                          <p:cNvPr id="0" name="개체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5425" y="4508500"/>
                            <a:ext cx="7874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0185" name="개체 22"/>
            <p:cNvGraphicFramePr>
              <a:graphicFrameLocks noChangeAspect="1"/>
            </p:cNvGraphicFramePr>
            <p:nvPr/>
          </p:nvGraphicFramePr>
          <p:xfrm>
            <a:off x="6816725" y="4076700"/>
            <a:ext cx="812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5" name="Equation" r:id="rId15" imgW="812447" imgH="241195" progId="Equation.DSMT4">
                    <p:embed/>
                  </p:oleObj>
                </mc:Choice>
                <mc:Fallback>
                  <p:oleObj name="Equation" r:id="rId15" imgW="812447" imgH="241195" progId="Equation.DSMT4">
                    <p:embed/>
                    <p:pic>
                      <p:nvPicPr>
                        <p:cNvPr id="0" name="개체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6725" y="4076700"/>
                          <a:ext cx="8128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42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Multi-Cell Massive MIMO</a:t>
            </a:r>
            <a:br>
              <a:rPr lang="en-US" altLang="ko-KR" smtClean="0"/>
            </a:br>
            <a:r>
              <a:rPr lang="en-US" altLang="ko-KR" sz="2000" smtClean="0"/>
              <a:t>: Pilot Contamination Problem (3/5)</a:t>
            </a:r>
            <a:endParaRPr lang="ko-KR" altLang="en-US" sz="2000" smtClean="0"/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600" smtClean="0">
                <a:sym typeface="Wingdings" pitchFamily="2" charset="2"/>
              </a:rPr>
              <a:t>SIR for 2-cell MU-MIMO with pilot contamination</a:t>
            </a:r>
          </a:p>
          <a:p>
            <a:pPr lvl="1"/>
            <a:r>
              <a:rPr lang="en-US" altLang="ko-KR" sz="1400" smtClean="0">
                <a:sym typeface="Wingdings" pitchFamily="2" charset="2"/>
              </a:rPr>
              <a:t>Received signal at R1</a:t>
            </a:r>
          </a:p>
          <a:p>
            <a:pPr lvl="1"/>
            <a:endParaRPr lang="en-US" altLang="ko-KR" sz="1400" smtClean="0">
              <a:sym typeface="Wingdings" pitchFamily="2" charset="2"/>
            </a:endParaRPr>
          </a:p>
          <a:p>
            <a:pPr lvl="1"/>
            <a:endParaRPr lang="en-US" altLang="ko-KR" sz="1400" smtClean="0">
              <a:sym typeface="Wingdings" pitchFamily="2" charset="2"/>
            </a:endParaRPr>
          </a:p>
          <a:p>
            <a:pPr lvl="1"/>
            <a:r>
              <a:rPr lang="en-US" altLang="ko-KR" sz="1400" smtClean="0">
                <a:sym typeface="Wingdings" pitchFamily="2" charset="2"/>
              </a:rPr>
              <a:t>Desired signal</a:t>
            </a:r>
          </a:p>
          <a:p>
            <a:pPr lvl="1"/>
            <a:endParaRPr lang="en-US" altLang="ko-KR" sz="1400" smtClean="0">
              <a:sym typeface="Wingdings" pitchFamily="2" charset="2"/>
            </a:endParaRPr>
          </a:p>
          <a:p>
            <a:pPr lvl="1">
              <a:buFontTx/>
              <a:buNone/>
            </a:pPr>
            <a:endParaRPr lang="en-US" altLang="ko-KR" sz="1400" smtClean="0">
              <a:sym typeface="Wingdings" pitchFamily="2" charset="2"/>
            </a:endParaRPr>
          </a:p>
          <a:p>
            <a:pPr lvl="1"/>
            <a:r>
              <a:rPr lang="en-US" altLang="ko-KR" sz="1400" smtClean="0">
                <a:sym typeface="Wingdings" pitchFamily="2" charset="2"/>
              </a:rPr>
              <a:t>Interference signal</a:t>
            </a:r>
          </a:p>
          <a:p>
            <a:pPr lvl="1"/>
            <a:endParaRPr lang="en-US" altLang="ko-KR" sz="1400" smtClean="0">
              <a:sym typeface="Wingdings" pitchFamily="2" charset="2"/>
            </a:endParaRPr>
          </a:p>
          <a:p>
            <a:pPr lvl="1">
              <a:buFontTx/>
              <a:buNone/>
            </a:pPr>
            <a:endParaRPr lang="en-US" altLang="ko-KR" sz="1400" smtClean="0">
              <a:sym typeface="Wingdings" pitchFamily="2" charset="2"/>
            </a:endParaRPr>
          </a:p>
          <a:p>
            <a:pPr lvl="1"/>
            <a:endParaRPr lang="en-US" altLang="ko-KR" sz="1400" smtClean="0">
              <a:sym typeface="Wingdings" pitchFamily="2" charset="2"/>
            </a:endParaRPr>
          </a:p>
          <a:p>
            <a:pPr lvl="1"/>
            <a:r>
              <a:rPr lang="en-US" altLang="ko-KR" sz="1400" smtClean="0">
                <a:sym typeface="Wingdings" pitchFamily="2" charset="2"/>
              </a:rPr>
              <a:t>Received SIR</a:t>
            </a:r>
          </a:p>
          <a:p>
            <a:pPr lvl="1"/>
            <a:endParaRPr lang="ko-KR" altLang="en-US" sz="1600" smtClean="0"/>
          </a:p>
        </p:txBody>
      </p:sp>
      <p:grpSp>
        <p:nvGrpSpPr>
          <p:cNvPr id="51205" name="그룹 4"/>
          <p:cNvGrpSpPr>
            <a:grpSpLocks/>
          </p:cNvGrpSpPr>
          <p:nvPr/>
        </p:nvGrpSpPr>
        <p:grpSpPr bwMode="auto">
          <a:xfrm>
            <a:off x="4859338" y="4635500"/>
            <a:ext cx="3425825" cy="1955800"/>
            <a:chOff x="6156176" y="2924944"/>
            <a:chExt cx="3114172" cy="1777141"/>
          </a:xfrm>
        </p:grpSpPr>
        <p:grpSp>
          <p:nvGrpSpPr>
            <p:cNvPr id="51211" name="그룹 5"/>
            <p:cNvGrpSpPr>
              <a:grpSpLocks/>
            </p:cNvGrpSpPr>
            <p:nvPr/>
          </p:nvGrpSpPr>
          <p:grpSpPr bwMode="auto">
            <a:xfrm>
              <a:off x="6156176" y="2924944"/>
              <a:ext cx="3114172" cy="1777141"/>
              <a:chOff x="6084168" y="3740091"/>
              <a:chExt cx="3114172" cy="1777141"/>
            </a:xfrm>
          </p:grpSpPr>
          <p:pic>
            <p:nvPicPr>
              <p:cNvPr id="51213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4168" y="3740091"/>
                <a:ext cx="3114172" cy="1777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51214" name="개체 8"/>
              <p:cNvGraphicFramePr>
                <a:graphicFrameLocks noChangeAspect="1"/>
              </p:cNvGraphicFramePr>
              <p:nvPr/>
            </p:nvGraphicFramePr>
            <p:xfrm>
              <a:off x="6588224" y="4221163"/>
              <a:ext cx="7620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17" name="Equation" r:id="rId4" imgW="761669" imgH="241195" progId="Equation.DSMT4">
                      <p:embed/>
                    </p:oleObj>
                  </mc:Choice>
                  <mc:Fallback>
                    <p:oleObj name="Equation" r:id="rId4" imgW="761669" imgH="241195" progId="Equation.DSMT4">
                      <p:embed/>
                      <p:pic>
                        <p:nvPicPr>
                          <p:cNvPr id="0" name="개체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8224" y="4221163"/>
                            <a:ext cx="7620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15" name="개체 9"/>
              <p:cNvGraphicFramePr>
                <a:graphicFrameLocks noChangeAspect="1"/>
              </p:cNvGraphicFramePr>
              <p:nvPr/>
            </p:nvGraphicFramePr>
            <p:xfrm>
              <a:off x="6728842" y="3930839"/>
              <a:ext cx="7747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18" name="Equation" r:id="rId6" imgW="774364" imgH="241195" progId="Equation.DSMT4">
                      <p:embed/>
                    </p:oleObj>
                  </mc:Choice>
                  <mc:Fallback>
                    <p:oleObj name="Equation" r:id="rId6" imgW="774364" imgH="241195" progId="Equation.DSMT4">
                      <p:embed/>
                      <p:pic>
                        <p:nvPicPr>
                          <p:cNvPr id="0" name="개체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8842" y="3930839"/>
                            <a:ext cx="7747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16" name="개체 10"/>
              <p:cNvGraphicFramePr>
                <a:graphicFrameLocks noChangeAspect="1"/>
              </p:cNvGraphicFramePr>
              <p:nvPr/>
            </p:nvGraphicFramePr>
            <p:xfrm>
              <a:off x="6575425" y="4508500"/>
              <a:ext cx="7874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19" name="Equation" r:id="rId8" imgW="787400" imgH="241300" progId="Equation.DSMT4">
                      <p:embed/>
                    </p:oleObj>
                  </mc:Choice>
                  <mc:Fallback>
                    <p:oleObj name="Equation" r:id="rId8" imgW="787400" imgH="241300" progId="Equation.DSMT4">
                      <p:embed/>
                      <p:pic>
                        <p:nvPicPr>
                          <p:cNvPr id="0" name="개체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5425" y="4508500"/>
                            <a:ext cx="7874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12" name="개체 6"/>
            <p:cNvGraphicFramePr>
              <a:graphicFrameLocks noChangeAspect="1"/>
            </p:cNvGraphicFramePr>
            <p:nvPr/>
          </p:nvGraphicFramePr>
          <p:xfrm>
            <a:off x="6816725" y="4076700"/>
            <a:ext cx="812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0" name="Equation" r:id="rId10" imgW="812447" imgH="241195" progId="Equation.DSMT4">
                    <p:embed/>
                  </p:oleObj>
                </mc:Choice>
                <mc:Fallback>
                  <p:oleObj name="Equation" r:id="rId10" imgW="812447" imgH="241195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6725" y="4076700"/>
                          <a:ext cx="8128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6" name="개체 11"/>
          <p:cNvGraphicFramePr>
            <a:graphicFrameLocks noChangeAspect="1"/>
          </p:cNvGraphicFramePr>
          <p:nvPr/>
        </p:nvGraphicFramePr>
        <p:xfrm>
          <a:off x="1547813" y="2924175"/>
          <a:ext cx="6575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1" name="Equation" r:id="rId12" imgW="5981700" imgH="482600" progId="Equation.DSMT4">
                  <p:embed/>
                </p:oleObj>
              </mc:Choice>
              <mc:Fallback>
                <p:oleObj name="Equation" r:id="rId12" imgW="5981700" imgH="482600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65754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개체 12"/>
          <p:cNvGraphicFramePr>
            <a:graphicFrameLocks noChangeAspect="1"/>
          </p:cNvGraphicFramePr>
          <p:nvPr/>
        </p:nvGraphicFramePr>
        <p:xfrm>
          <a:off x="1547813" y="3860800"/>
          <a:ext cx="67198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2" name="Equation" r:id="rId14" imgW="6108700" imgH="482600" progId="Equation.DSMT4">
                  <p:embed/>
                </p:oleObj>
              </mc:Choice>
              <mc:Fallback>
                <p:oleObj name="Equation" r:id="rId14" imgW="6108700" imgH="48260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60800"/>
                        <a:ext cx="67198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개체 13"/>
          <p:cNvGraphicFramePr>
            <a:graphicFrameLocks noChangeAspect="1"/>
          </p:cNvGraphicFramePr>
          <p:nvPr/>
        </p:nvGraphicFramePr>
        <p:xfrm>
          <a:off x="2262188" y="4991100"/>
          <a:ext cx="13223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3" name="Equation" r:id="rId16" imgW="901700" imgH="457200" progId="Equation.DSMT4">
                  <p:embed/>
                </p:oleObj>
              </mc:Choice>
              <mc:Fallback>
                <p:oleObj name="Equation" r:id="rId16" imgW="901700" imgH="457200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4991100"/>
                        <a:ext cx="13223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개체 14"/>
          <p:cNvGraphicFramePr>
            <a:graphicFrameLocks noChangeAspect="1"/>
          </p:cNvGraphicFramePr>
          <p:nvPr/>
        </p:nvGraphicFramePr>
        <p:xfrm>
          <a:off x="2051050" y="1989138"/>
          <a:ext cx="4686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4" name="Equation" r:id="rId18" imgW="3873500" imgH="444500" progId="Equation.DSMT4">
                  <p:embed/>
                </p:oleObj>
              </mc:Choice>
              <mc:Fallback>
                <p:oleObj name="Equation" r:id="rId18" imgW="3873500" imgH="44450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9138"/>
                        <a:ext cx="46863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875" y="5732463"/>
            <a:ext cx="4319588" cy="463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>
                <a:latin typeface="+mn-lt"/>
                <a:ea typeface="굴림" pitchFamily="50" charset="-127"/>
                <a:cs typeface="Times New Roman" pitchFamily="18" charset="0"/>
              </a:rPr>
              <a:t>No small scale fading effects</a:t>
            </a:r>
          </a:p>
          <a:p>
            <a:pPr>
              <a:defRPr/>
            </a:pPr>
            <a:r>
              <a:rPr lang="en-US" altLang="ko-KR" sz="1200" b="0" dirty="0">
                <a:latin typeface="+mn-lt"/>
                <a:ea typeface="굴림" pitchFamily="50" charset="-127"/>
                <a:cs typeface="Times New Roman" pitchFamily="18" charset="0"/>
              </a:rPr>
              <a:t>Pilot contamination is independent from pilot power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43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600" smtClean="0">
                <a:sym typeface="Wingdings" pitchFamily="2" charset="2"/>
              </a:rPr>
              <a:t>SIR for multi-cell MU-MIMO with pilot contamination [7]</a:t>
            </a:r>
          </a:p>
          <a:p>
            <a:pPr lvl="1"/>
            <a:r>
              <a:rPr lang="en-US" altLang="ko-KR" sz="1600" smtClean="0">
                <a:sym typeface="Wingdings" pitchFamily="2" charset="2"/>
              </a:rPr>
              <a:t>MRT based SINR for </a:t>
            </a:r>
            <a:r>
              <a:rPr lang="en-US" altLang="ko-KR" sz="1600" i="1" smtClean="0">
                <a:sym typeface="Wingdings" pitchFamily="2" charset="2"/>
              </a:rPr>
              <a:t>l</a:t>
            </a:r>
            <a:r>
              <a:rPr lang="en-US" altLang="ko-KR" sz="1600" smtClean="0">
                <a:sym typeface="Wingdings" pitchFamily="2" charset="2"/>
              </a:rPr>
              <a:t>-th UE</a:t>
            </a:r>
          </a:p>
          <a:p>
            <a:pPr lvl="1"/>
            <a:endParaRPr lang="en-US" altLang="ko-KR" sz="1600" smtClean="0">
              <a:sym typeface="Wingdings" pitchFamily="2" charset="2"/>
            </a:endParaRPr>
          </a:p>
          <a:p>
            <a:pPr lvl="1"/>
            <a:endParaRPr lang="en-US" altLang="ko-KR" sz="1600" smtClean="0">
              <a:sym typeface="Wingdings" pitchFamily="2" charset="2"/>
            </a:endParaRPr>
          </a:p>
          <a:p>
            <a:pPr lvl="1">
              <a:buFontTx/>
              <a:buNone/>
            </a:pPr>
            <a:endParaRPr lang="en-US" altLang="ko-KR" sz="1600" smtClean="0">
              <a:sym typeface="Wingdings" pitchFamily="2" charset="2"/>
            </a:endParaRPr>
          </a:p>
          <a:p>
            <a:pPr lvl="1"/>
            <a:r>
              <a:rPr lang="en-US" altLang="ko-KR" sz="1600" smtClean="0">
                <a:sym typeface="Wingdings" pitchFamily="2" charset="2"/>
              </a:rPr>
              <a:t>ZF-BF based SINR for </a:t>
            </a:r>
            <a:r>
              <a:rPr lang="en-US" altLang="ko-KR" sz="1600" i="1" smtClean="0">
                <a:sym typeface="Wingdings" pitchFamily="2" charset="2"/>
              </a:rPr>
              <a:t>l</a:t>
            </a:r>
            <a:r>
              <a:rPr lang="en-US" altLang="ko-KR" sz="1600" smtClean="0">
                <a:sym typeface="Wingdings" pitchFamily="2" charset="2"/>
              </a:rPr>
              <a:t>-th UE [7]</a:t>
            </a:r>
          </a:p>
          <a:p>
            <a:pPr lvl="1"/>
            <a:endParaRPr lang="en-US" altLang="ko-KR" sz="1600" smtClean="0">
              <a:sym typeface="Wingdings" pitchFamily="2" charset="2"/>
            </a:endParaRPr>
          </a:p>
          <a:p>
            <a:pPr lvl="1"/>
            <a:endParaRPr lang="en-US" altLang="ko-KR" sz="1600" smtClean="0">
              <a:sym typeface="Wingdings" pitchFamily="2" charset="2"/>
            </a:endParaRPr>
          </a:p>
          <a:p>
            <a:pPr lvl="1"/>
            <a:endParaRPr lang="en-US" altLang="ko-KR" sz="1600" smtClean="0">
              <a:sym typeface="Wingdings" pitchFamily="2" charset="2"/>
            </a:endParaRPr>
          </a:p>
          <a:p>
            <a:pPr lvl="1"/>
            <a:endParaRPr lang="en-US" altLang="ko-KR" sz="1600" smtClean="0">
              <a:sym typeface="Wingdings" pitchFamily="2" charset="2"/>
            </a:endParaRPr>
          </a:p>
          <a:p>
            <a:pPr lvl="1">
              <a:buFontTx/>
              <a:buNone/>
            </a:pPr>
            <a:endParaRPr lang="en-US" altLang="ko-KR" sz="1200" smtClean="0">
              <a:sym typeface="Wingdings" pitchFamily="2" charset="2"/>
            </a:endParaRPr>
          </a:p>
          <a:p>
            <a:pPr lvl="2"/>
            <a:endParaRPr lang="en-US" altLang="ko-KR" sz="1400" smtClean="0">
              <a:sym typeface="Wingdings" pitchFamily="2" charset="2"/>
            </a:endParaRPr>
          </a:p>
          <a:p>
            <a:pPr lvl="2"/>
            <a:r>
              <a:rPr lang="en-US" altLang="ko-KR" sz="1400" smtClean="0">
                <a:sym typeface="Wingdings" pitchFamily="2" charset="2"/>
              </a:rPr>
              <a:t>If </a:t>
            </a:r>
            <a:r>
              <a:rPr lang="en-US" altLang="ko-KR" sz="1400" i="1" smtClean="0">
                <a:sym typeface="Wingdings" pitchFamily="2" charset="2"/>
              </a:rPr>
              <a:t>p</a:t>
            </a:r>
            <a:r>
              <a:rPr lang="en-US" altLang="ko-KR" sz="1400" i="1" baseline="-25000" smtClean="0">
                <a:sym typeface="Wingdings" pitchFamily="2" charset="2"/>
              </a:rPr>
              <a:t>p</a:t>
            </a:r>
            <a:r>
              <a:rPr lang="en-US" altLang="ko-KR" sz="1400" smtClean="0">
                <a:sym typeface="Wingdings" pitchFamily="2" charset="2"/>
              </a:rPr>
              <a:t>  0, MRT = ZF-BF</a:t>
            </a:r>
          </a:p>
          <a:p>
            <a:pPr lvl="2">
              <a:buFont typeface="Arial" charset="0"/>
              <a:buNone/>
            </a:pPr>
            <a:endParaRPr lang="ko-KR" altLang="en-US" sz="1400" smtClean="0"/>
          </a:p>
        </p:txBody>
      </p:sp>
      <p:sp>
        <p:nvSpPr>
          <p:cNvPr id="522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Multi-Cell Massive MIMO</a:t>
            </a:r>
            <a:br>
              <a:rPr lang="en-US" altLang="ko-KR" smtClean="0"/>
            </a:br>
            <a:r>
              <a:rPr lang="en-US" altLang="ko-KR" sz="2000" smtClean="0"/>
              <a:t>: Pilot Contamination Problem (4/5)</a:t>
            </a:r>
            <a:endParaRPr lang="ko-KR" altLang="en-US" smtClean="0"/>
          </a:p>
        </p:txBody>
      </p:sp>
      <p:graphicFrame>
        <p:nvGraphicFramePr>
          <p:cNvPr id="52228" name="개체 14"/>
          <p:cNvGraphicFramePr>
            <a:graphicFrameLocks noChangeAspect="1"/>
          </p:cNvGraphicFramePr>
          <p:nvPr/>
        </p:nvGraphicFramePr>
        <p:xfrm>
          <a:off x="2206625" y="4410075"/>
          <a:ext cx="41481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3" imgW="3429000" imgH="508000" progId="Equation.DSMT4">
                  <p:embed/>
                </p:oleObj>
              </mc:Choice>
              <mc:Fallback>
                <p:oleObj name="Equation" r:id="rId3" imgW="3429000" imgH="50800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410075"/>
                        <a:ext cx="41481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개체 15"/>
          <p:cNvGraphicFramePr>
            <a:graphicFrameLocks noChangeAspect="1"/>
          </p:cNvGraphicFramePr>
          <p:nvPr/>
        </p:nvGraphicFramePr>
        <p:xfrm>
          <a:off x="3063875" y="2124075"/>
          <a:ext cx="15795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5" imgW="1079500" imgH="596900" progId="Equation.DSMT4">
                  <p:embed/>
                </p:oleObj>
              </mc:Choice>
              <mc:Fallback>
                <p:oleObj name="Equation" r:id="rId5" imgW="1079500" imgH="596900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2124075"/>
                        <a:ext cx="15795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개체 16"/>
          <p:cNvGraphicFramePr>
            <a:graphicFrameLocks noChangeAspect="1"/>
          </p:cNvGraphicFramePr>
          <p:nvPr/>
        </p:nvGraphicFramePr>
        <p:xfrm>
          <a:off x="2314575" y="3521075"/>
          <a:ext cx="32273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Equation" r:id="rId7" imgW="2425700" imgH="635000" progId="Equation.DSMT4">
                  <p:embed/>
                </p:oleObj>
              </mc:Choice>
              <mc:Fallback>
                <p:oleObj name="Equation" r:id="rId7" imgW="2425700" imgH="635000" progId="Equation.DSMT4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521075"/>
                        <a:ext cx="32273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타원 17"/>
          <p:cNvSpPr>
            <a:spLocks noChangeArrowheads="1"/>
          </p:cNvSpPr>
          <p:nvPr/>
        </p:nvSpPr>
        <p:spPr bwMode="auto">
          <a:xfrm>
            <a:off x="4633913" y="3500438"/>
            <a:ext cx="442912" cy="454025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03800" y="2314575"/>
            <a:ext cx="4032250" cy="461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>
                <a:latin typeface="+mn-lt"/>
                <a:ea typeface="굴림" pitchFamily="50" charset="-127"/>
                <a:cs typeface="Times New Roman" pitchFamily="18" charset="0"/>
              </a:rPr>
              <a:t>No small scale fading effects</a:t>
            </a:r>
          </a:p>
          <a:p>
            <a:pPr>
              <a:defRPr/>
            </a:pPr>
            <a:r>
              <a:rPr lang="en-US" altLang="ko-KR" sz="1200" b="0" dirty="0">
                <a:latin typeface="+mn-lt"/>
                <a:ea typeface="굴림" pitchFamily="50" charset="-127"/>
                <a:cs typeface="Times New Roman" pitchFamily="18" charset="0"/>
              </a:rPr>
              <a:t>Pilot contamination is independent from pilot power</a:t>
            </a:r>
          </a:p>
        </p:txBody>
      </p:sp>
      <p:sp>
        <p:nvSpPr>
          <p:cNvPr id="52233" name="타원 19"/>
          <p:cNvSpPr>
            <a:spLocks noChangeArrowheads="1"/>
          </p:cNvSpPr>
          <p:nvPr/>
        </p:nvSpPr>
        <p:spPr bwMode="auto">
          <a:xfrm>
            <a:off x="3924300" y="2195513"/>
            <a:ext cx="712788" cy="730250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75288" y="3687763"/>
            <a:ext cx="3635375" cy="461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>
                <a:latin typeface="+mn-lt"/>
                <a:ea typeface="굴림" pitchFamily="50" charset="-127"/>
                <a:cs typeface="Times New Roman" pitchFamily="18" charset="0"/>
              </a:rPr>
              <a:t>No small scale fading effects</a:t>
            </a:r>
          </a:p>
          <a:p>
            <a:pPr>
              <a:defRPr/>
            </a:pPr>
            <a:r>
              <a:rPr lang="en-US" altLang="ko-KR" sz="1200" b="0" dirty="0">
                <a:latin typeface="+mn-lt"/>
                <a:ea typeface="굴림" pitchFamily="50" charset="-127"/>
                <a:cs typeface="Times New Roman" pitchFamily="18" charset="0"/>
              </a:rPr>
              <a:t>Pilot contamination is dependent from pilot power</a:t>
            </a:r>
          </a:p>
        </p:txBody>
      </p:sp>
      <p:sp>
        <p:nvSpPr>
          <p:cNvPr id="52235" name="타원 21"/>
          <p:cNvSpPr>
            <a:spLocks noChangeArrowheads="1"/>
          </p:cNvSpPr>
          <p:nvPr/>
        </p:nvSpPr>
        <p:spPr bwMode="auto">
          <a:xfrm>
            <a:off x="4883150" y="3956050"/>
            <a:ext cx="442913" cy="454025"/>
          </a:xfrm>
          <a:prstGeom prst="ellipse">
            <a:avLst/>
          </a:prstGeom>
          <a:noFill/>
          <a:ln w="2540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36" name="TextBox 8"/>
          <p:cNvSpPr txBox="1">
            <a:spLocks noChangeArrowheads="1"/>
          </p:cNvSpPr>
          <p:nvPr/>
        </p:nvSpPr>
        <p:spPr bwMode="auto">
          <a:xfrm>
            <a:off x="4492625" y="44450"/>
            <a:ext cx="46164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lvl="1" algn="l" eaLnBrk="1" hangingPunct="1"/>
            <a:r>
              <a:rPr lang="en-US" altLang="ko-KR" sz="800"/>
              <a:t>[7] F. Rusek et al., “Scailing up MIMO: Opportunities and challenges with very large arrays,”</a:t>
            </a:r>
          </a:p>
        </p:txBody>
      </p:sp>
      <p:graphicFrame>
        <p:nvGraphicFramePr>
          <p:cNvPr id="52237" name="개체 2"/>
          <p:cNvGraphicFramePr>
            <a:graphicFrameLocks noChangeAspect="1"/>
          </p:cNvGraphicFramePr>
          <p:nvPr/>
        </p:nvGraphicFramePr>
        <p:xfrm>
          <a:off x="2163763" y="5661025"/>
          <a:ext cx="54387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9" imgW="4495800" imgH="635000" progId="Equation.DSMT4">
                  <p:embed/>
                </p:oleObj>
              </mc:Choice>
              <mc:Fallback>
                <p:oleObj name="Equation" r:id="rId9" imgW="4495800" imgH="6350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5661025"/>
                        <a:ext cx="5438775" cy="769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44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Multi-Cell Massive MIMO</a:t>
            </a:r>
            <a:br>
              <a:rPr lang="en-US" altLang="ko-KR" smtClean="0"/>
            </a:br>
            <a:r>
              <a:rPr lang="en-US" altLang="ko-KR" sz="2000" smtClean="0"/>
              <a:t>: Pilot Contamination Problem (5/5)</a:t>
            </a:r>
            <a:endParaRPr lang="ko-KR" altLang="en-US" smtClean="0"/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Simulation Results [7] </a:t>
            </a:r>
            <a:endParaRPr lang="ko-KR" altLang="en-US" smtClean="0"/>
          </a:p>
        </p:txBody>
      </p:sp>
      <p:sp>
        <p:nvSpPr>
          <p:cNvPr id="53252" name="TextBox 6"/>
          <p:cNvSpPr txBox="1">
            <a:spLocks noChangeArrowheads="1"/>
          </p:cNvSpPr>
          <p:nvPr/>
        </p:nvSpPr>
        <p:spPr bwMode="auto">
          <a:xfrm>
            <a:off x="395288" y="4292600"/>
            <a:ext cx="42021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lvl="1" eaLnBrk="1" hangingPunct="1"/>
            <a:r>
              <a:rPr lang="en-US" altLang="ko-KR" sz="1200">
                <a:latin typeface="Trebuchet MS" pitchFamily="34" charset="0"/>
              </a:rPr>
              <a:t>SIR for MRT and ZF as function of M and K=10</a:t>
            </a:r>
            <a:endParaRPr lang="en-US" altLang="ko-KR" sz="1600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45226" r="20216" b="9711"/>
          <a:stretch>
            <a:fillRect/>
          </a:stretch>
        </p:blipFill>
        <p:spPr bwMode="auto">
          <a:xfrm>
            <a:off x="179388" y="2205038"/>
            <a:ext cx="4264025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608513" y="1412875"/>
            <a:ext cx="4500562" cy="478472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−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defRPr/>
            </a:pPr>
            <a:r>
              <a:rPr lang="en-US" altLang="ko-KR" sz="2000" b="0" dirty="0" smtClean="0"/>
              <a:t>Simulation Parameters</a:t>
            </a:r>
          </a:p>
          <a:p>
            <a:pPr lvl="1">
              <a:defRPr/>
            </a:pPr>
            <a:r>
              <a:rPr lang="en-US" altLang="ko-KR" sz="1600" b="0" dirty="0" smtClean="0"/>
              <a:t>MRT / ZF-BF is considered </a:t>
            </a:r>
          </a:p>
          <a:p>
            <a:pPr lvl="1">
              <a:defRPr/>
            </a:pPr>
            <a:r>
              <a:rPr lang="en-US" altLang="ko-KR" sz="1600" b="0" dirty="0" smtClean="0"/>
              <a:t>Number of users (K): 10</a:t>
            </a:r>
          </a:p>
          <a:p>
            <a:pPr lvl="1">
              <a:defRPr/>
            </a:pPr>
            <a:r>
              <a:rPr lang="en-US" altLang="ko-KR" sz="1600" b="0" dirty="0" smtClean="0"/>
              <a:t>Cell diameter: 1600m</a:t>
            </a:r>
          </a:p>
          <a:p>
            <a:pPr lvl="1">
              <a:defRPr/>
            </a:pPr>
            <a:r>
              <a:rPr lang="en-US" altLang="ko-KR" sz="1600" b="0" dirty="0" smtClean="0"/>
              <a:t>Large scale + small scale considered</a:t>
            </a:r>
            <a:endParaRPr lang="en-US" altLang="ko-KR" sz="1400" b="0" dirty="0" smtClean="0"/>
          </a:p>
          <a:p>
            <a:pPr lvl="1">
              <a:defRPr/>
            </a:pPr>
            <a:r>
              <a:rPr lang="en-US" altLang="ko-KR" sz="1600" b="0" dirty="0" smtClean="0">
                <a:ea typeface="Cambria Math"/>
                <a:sym typeface="Wingdings" pitchFamily="2" charset="2"/>
              </a:rPr>
              <a:t>Performance </a:t>
            </a:r>
            <a:r>
              <a:rPr lang="en-US" altLang="ko-KR" sz="1600" b="0" dirty="0" smtClean="0"/>
              <a:t>is limited by pilot contamination</a:t>
            </a:r>
            <a:endParaRPr lang="en-US" altLang="ko-KR" sz="1200" b="0" dirty="0" smtClean="0"/>
          </a:p>
          <a:p>
            <a:pPr lvl="2">
              <a:defRPr/>
            </a:pPr>
            <a:endParaRPr lang="en-US" altLang="ko-KR" b="0" dirty="0" smtClean="0"/>
          </a:p>
          <a:p>
            <a:pPr>
              <a:defRPr/>
            </a:pPr>
            <a:r>
              <a:rPr lang="en-US" altLang="ko-KR" sz="2000" b="0" dirty="0" smtClean="0"/>
              <a:t>Conclusion from simulation results</a:t>
            </a:r>
          </a:p>
          <a:p>
            <a:pPr lvl="1">
              <a:defRPr/>
            </a:pPr>
            <a:r>
              <a:rPr lang="en-US" altLang="ko-KR" sz="1600" b="0" dirty="0" smtClean="0"/>
              <a:t>Finite </a:t>
            </a:r>
            <a:r>
              <a:rPr lang="en-US" altLang="ko-KR" sz="1600" b="0" i="1" dirty="0" smtClean="0"/>
              <a:t>M</a:t>
            </a:r>
            <a:r>
              <a:rPr lang="en-US" altLang="ko-KR" sz="1600" b="0" dirty="0" smtClean="0"/>
              <a:t> </a:t>
            </a:r>
            <a:r>
              <a:rPr lang="en-US" altLang="ko-KR" sz="1600" b="0" dirty="0" smtClean="0">
                <a:sym typeface="Wingdings" pitchFamily="2" charset="2"/>
              </a:rPr>
              <a:t> MRT &lt; ZF-BF</a:t>
            </a:r>
          </a:p>
          <a:p>
            <a:pPr lvl="1">
              <a:defRPr/>
            </a:pPr>
            <a:r>
              <a:rPr lang="en-US" altLang="ko-KR" sz="1600" b="0" dirty="0" smtClean="0">
                <a:sym typeface="Wingdings" pitchFamily="2" charset="2"/>
              </a:rPr>
              <a:t>Infinite </a:t>
            </a:r>
            <a:r>
              <a:rPr lang="en-US" altLang="ko-KR" sz="1600" b="0" i="1" dirty="0" smtClean="0">
                <a:sym typeface="Wingdings" pitchFamily="2" charset="2"/>
              </a:rPr>
              <a:t>M</a:t>
            </a:r>
            <a:r>
              <a:rPr lang="en-US" altLang="ko-KR" sz="1600" b="0" dirty="0" smtClean="0">
                <a:sym typeface="Wingdings" pitchFamily="2" charset="2"/>
              </a:rPr>
              <a:t>  MRT &gt; ZF-BF</a:t>
            </a:r>
            <a:endParaRPr lang="en-US" altLang="ko-KR" sz="1600" b="0" dirty="0" smtClean="0"/>
          </a:p>
          <a:p>
            <a:pPr marL="914400" lvl="2" indent="0">
              <a:buFont typeface="Arial" pitchFamily="34" charset="0"/>
              <a:buNone/>
              <a:defRPr/>
            </a:pPr>
            <a:r>
              <a:rPr lang="en-US" altLang="ko-KR" b="0" dirty="0" smtClean="0"/>
              <a:t/>
            </a:r>
            <a:br>
              <a:rPr lang="en-US" altLang="ko-KR" b="0" dirty="0" smtClean="0"/>
            </a:br>
            <a:endParaRPr lang="en-US" altLang="ko-KR" b="0" dirty="0" smtClean="0"/>
          </a:p>
          <a:p>
            <a:pPr lvl="1">
              <a:defRPr/>
            </a:pPr>
            <a:endParaRPr lang="ko-KR" altLang="en-US" b="0" dirty="0"/>
          </a:p>
        </p:txBody>
      </p:sp>
      <p:sp>
        <p:nvSpPr>
          <p:cNvPr id="53255" name="타원 4"/>
          <p:cNvSpPr>
            <a:spLocks noChangeArrowheads="1"/>
          </p:cNvSpPr>
          <p:nvPr/>
        </p:nvSpPr>
        <p:spPr bwMode="auto">
          <a:xfrm>
            <a:off x="1187450" y="2852738"/>
            <a:ext cx="576263" cy="792162"/>
          </a:xfrm>
          <a:prstGeom prst="ellipse">
            <a:avLst/>
          </a:prstGeom>
          <a:noFill/>
          <a:ln w="31750" algn="ctr">
            <a:solidFill>
              <a:srgbClr val="C00000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0213" y="4583113"/>
            <a:ext cx="4319587" cy="646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sz="1200" b="0" dirty="0">
              <a:latin typeface="+mn-lt"/>
              <a:ea typeface="굴림" pitchFamily="50" charset="-127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200" b="0" dirty="0">
                <a:latin typeface="+mn-lt"/>
                <a:ea typeface="굴림" pitchFamily="50" charset="-127"/>
                <a:cs typeface="Times New Roman" pitchFamily="18" charset="0"/>
              </a:rPr>
              <a:t>Finite M: ZF &gt; MRT</a:t>
            </a:r>
          </a:p>
          <a:p>
            <a:pPr>
              <a:defRPr/>
            </a:pPr>
            <a:endParaRPr lang="en-US" altLang="ko-KR" sz="1200" b="0" dirty="0">
              <a:latin typeface="+mn-lt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53257" name="타원 14"/>
          <p:cNvSpPr>
            <a:spLocks noChangeArrowheads="1"/>
          </p:cNvSpPr>
          <p:nvPr/>
        </p:nvSpPr>
        <p:spPr bwMode="auto">
          <a:xfrm>
            <a:off x="722313" y="2349500"/>
            <a:ext cx="576262" cy="503238"/>
          </a:xfrm>
          <a:prstGeom prst="ellipse">
            <a:avLst/>
          </a:prstGeom>
          <a:noFill/>
          <a:ln w="31750" algn="ctr">
            <a:solidFill>
              <a:srgbClr val="0000FF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0213" y="5302250"/>
            <a:ext cx="4319587" cy="6477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sz="1200" b="0" dirty="0">
              <a:latin typeface="+mn-lt"/>
              <a:ea typeface="굴림" pitchFamily="50" charset="-127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200" b="0" dirty="0">
                <a:latin typeface="+mn-lt"/>
                <a:ea typeface="굴림" pitchFamily="50" charset="-127"/>
                <a:cs typeface="Times New Roman" pitchFamily="18" charset="0"/>
              </a:rPr>
              <a:t>Infinite M: ZF &lt; MRT</a:t>
            </a:r>
          </a:p>
          <a:p>
            <a:pPr>
              <a:defRPr/>
            </a:pPr>
            <a:endParaRPr lang="en-US" altLang="ko-KR" sz="1200" b="0" dirty="0">
              <a:latin typeface="+mn-lt"/>
              <a:ea typeface="굴림" pitchFamily="50" charset="-127"/>
              <a:cs typeface="Times New Roman" pitchFamily="18" charset="0"/>
            </a:endParaRPr>
          </a:p>
        </p:txBody>
      </p:sp>
      <p:cxnSp>
        <p:nvCxnSpPr>
          <p:cNvPr id="53259" name="구부러진 연결선 16"/>
          <p:cNvCxnSpPr>
            <a:cxnSpLocks noChangeShapeType="1"/>
            <a:stCxn id="53255" idx="2"/>
            <a:endCxn id="14" idx="1"/>
          </p:cNvCxnSpPr>
          <p:nvPr/>
        </p:nvCxnSpPr>
        <p:spPr bwMode="auto">
          <a:xfrm rot="10800000" flipV="1">
            <a:off x="430213" y="3249613"/>
            <a:ext cx="757237" cy="1655762"/>
          </a:xfrm>
          <a:prstGeom prst="curvedConnector3">
            <a:avLst>
              <a:gd name="adj1" fmla="val 120125"/>
            </a:avLst>
          </a:prstGeom>
          <a:noFill/>
          <a:ln w="31750" algn="ctr">
            <a:solidFill>
              <a:srgbClr val="C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구부러진 연결선 19"/>
          <p:cNvCxnSpPr>
            <a:cxnSpLocks noChangeShapeType="1"/>
            <a:stCxn id="53257" idx="2"/>
            <a:endCxn id="16" idx="1"/>
          </p:cNvCxnSpPr>
          <p:nvPr/>
        </p:nvCxnSpPr>
        <p:spPr bwMode="auto">
          <a:xfrm rot="10800000" flipV="1">
            <a:off x="430213" y="2601913"/>
            <a:ext cx="292100" cy="3024187"/>
          </a:xfrm>
          <a:prstGeom prst="curvedConnector3">
            <a:avLst>
              <a:gd name="adj1" fmla="val 178259"/>
            </a:avLst>
          </a:prstGeom>
          <a:noFill/>
          <a:ln w="31750" algn="ctr">
            <a:solidFill>
              <a:srgbClr val="0000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2" name="TextBox 8"/>
          <p:cNvSpPr txBox="1">
            <a:spLocks noChangeArrowheads="1"/>
          </p:cNvSpPr>
          <p:nvPr/>
        </p:nvSpPr>
        <p:spPr bwMode="auto">
          <a:xfrm>
            <a:off x="4492625" y="44450"/>
            <a:ext cx="46164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lvl="1" algn="l" eaLnBrk="1" hangingPunct="1"/>
            <a:r>
              <a:rPr lang="en-US" altLang="ko-KR" sz="800"/>
              <a:t>[7] F. Rusek et al., “Scailing up MIMO: Opportunities and challenges with very large arrays,”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45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075240" cy="4784725"/>
          </a:xfrm>
        </p:spPr>
        <p:txBody>
          <a:bodyPr/>
          <a:lstStyle/>
          <a:p>
            <a:r>
              <a:rPr lang="en-US" altLang="zh-CN" dirty="0" smtClean="0"/>
              <a:t>1. What are the advantages of Massive MIMO technology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2. For a 100 x 4 </a:t>
            </a:r>
            <a:r>
              <a:rPr lang="en-US" altLang="zh-CN" dirty="0"/>
              <a:t>Massive MIMO </a:t>
            </a:r>
            <a:r>
              <a:rPr lang="en-US" altLang="zh-CN" dirty="0" smtClean="0"/>
              <a:t>channel, when the transmit power </a:t>
            </a:r>
            <a:r>
              <a:rPr lang="en-US" altLang="zh-CN" dirty="0" err="1" smtClean="0"/>
              <a:t>Pd</a:t>
            </a:r>
            <a:r>
              <a:rPr lang="en-US" altLang="zh-CN" dirty="0" smtClean="0"/>
              <a:t>=10 dB, what is the capacity?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For Q1, see </a:t>
            </a:r>
            <a:r>
              <a:rPr lang="en-US" altLang="zh-CN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P5;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Q2, see </a:t>
            </a:r>
            <a:r>
              <a:rPr lang="en-US" altLang="zh-CN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P15</a:t>
            </a: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46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8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Introduction to Massive MIMO</a:t>
            </a:r>
            <a:br>
              <a:rPr lang="en-US" altLang="ko-KR" smtClean="0"/>
            </a:br>
            <a:r>
              <a:rPr lang="en-US" altLang="ko-KR" sz="2000" smtClean="0"/>
              <a:t>: Candidate of Beyond 4G Network</a:t>
            </a:r>
            <a:endParaRPr lang="ko-KR" altLang="en-US" sz="2000" baseline="3000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0075" y="2674938"/>
            <a:ext cx="3576638" cy="347662"/>
          </a:xfrm>
          <a:prstGeom prst="roundRect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0713" y="2679700"/>
            <a:ext cx="3533775" cy="3381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  <a:ea typeface="Microsoft JhengHei" pitchFamily="34" charset="-120"/>
                <a:cs typeface="Arial" pitchFamily="34" charset="0"/>
              </a:rPr>
              <a:t>Using hundreds of antennas at BS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0075" y="3144838"/>
            <a:ext cx="3576638" cy="571500"/>
          </a:xfrm>
          <a:prstGeom prst="roundRect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Support the dozens of UEs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(Multi-user MIMO)</a:t>
            </a:r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36963"/>
            <a:ext cx="4341813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145088" y="0"/>
            <a:ext cx="3984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800" dirty="0">
                <a:latin typeface="+mn-lt"/>
                <a:ea typeface="굴림" pitchFamily="50" charset="-127"/>
              </a:rPr>
              <a:t>[1] RWS-120002, “Technologies for Rel-12 and Onwards,” Samsung, </a:t>
            </a:r>
            <a:br>
              <a:rPr lang="en-US" altLang="ko-KR" sz="800" dirty="0">
                <a:latin typeface="+mn-lt"/>
                <a:ea typeface="굴림" pitchFamily="50" charset="-127"/>
              </a:rPr>
            </a:br>
            <a:r>
              <a:rPr lang="en-US" altLang="ko-KR" sz="800" dirty="0">
                <a:latin typeface="+mn-lt"/>
                <a:ea typeface="굴림" pitchFamily="50" charset="-127"/>
              </a:rPr>
              <a:t>3GPP RAN WS on Rel-12 and onwards, Ljubljana, Slovenia, June 11–12, 2012.</a:t>
            </a:r>
          </a:p>
          <a:p>
            <a:pPr marL="0" lvl="1" algn="l">
              <a:defRPr/>
            </a:pPr>
            <a:r>
              <a:rPr lang="en-US" altLang="ko-KR" sz="800" dirty="0">
                <a:latin typeface="Arial" pitchFamily="34" charset="0"/>
                <a:ea typeface="굴림" pitchFamily="50" charset="-127"/>
              </a:rPr>
              <a:t>[2] T. L. </a:t>
            </a:r>
            <a:r>
              <a:rPr lang="en-US" altLang="ko-KR" sz="800" dirty="0" err="1">
                <a:latin typeface="Arial" pitchFamily="34" charset="0"/>
                <a:ea typeface="굴림" pitchFamily="50" charset="-127"/>
              </a:rPr>
              <a:t>Marzetta</a:t>
            </a:r>
            <a:r>
              <a:rPr lang="en-US" altLang="ko-KR" sz="800" dirty="0">
                <a:latin typeface="Arial" pitchFamily="34" charset="0"/>
                <a:ea typeface="굴림" pitchFamily="50" charset="-127"/>
              </a:rPr>
              <a:t> et, “Beyond LTE: Hundreds of Base Station Antennas! “, 2010 IEEE Communication Theory Workshop</a:t>
            </a:r>
          </a:p>
          <a:p>
            <a:pPr algn="l">
              <a:defRPr/>
            </a:pPr>
            <a:endParaRPr lang="en-US" altLang="ko-KR" sz="800" dirty="0">
              <a:latin typeface="+mn-lt"/>
              <a:ea typeface="굴림" pitchFamily="50" charset="-127"/>
            </a:endParaRPr>
          </a:p>
        </p:txBody>
      </p:sp>
      <p:sp>
        <p:nvSpPr>
          <p:cNvPr id="8200" name="TextBox 2"/>
          <p:cNvSpPr txBox="1">
            <a:spLocks noChangeArrowheads="1"/>
          </p:cNvSpPr>
          <p:nvPr/>
        </p:nvSpPr>
        <p:spPr bwMode="auto">
          <a:xfrm>
            <a:off x="461963" y="1331913"/>
            <a:ext cx="389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Solution for Capacity Demand</a:t>
            </a:r>
            <a:r>
              <a:rPr lang="en-US" altLang="ko-KR" baseline="30000"/>
              <a:t>[1],[2]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923925" y="2046288"/>
            <a:ext cx="2976563" cy="557212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accent6"/>
                </a:solidFill>
              </a:rPr>
              <a:t>Massive MIMO</a:t>
            </a:r>
          </a:p>
        </p:txBody>
      </p:sp>
      <p:sp>
        <p:nvSpPr>
          <p:cNvPr id="6" name="아래쪽 화살표 5"/>
          <p:cNvSpPr/>
          <p:nvPr/>
        </p:nvSpPr>
        <p:spPr bwMode="auto">
          <a:xfrm>
            <a:off x="1800225" y="1724025"/>
            <a:ext cx="1223963" cy="215900"/>
          </a:xfrm>
          <a:prstGeom prst="downArrow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03" name="내용 개체 틀 2"/>
          <p:cNvSpPr txBox="1">
            <a:spLocks/>
          </p:cNvSpPr>
          <p:nvPr/>
        </p:nvSpPr>
        <p:spPr bwMode="auto">
          <a:xfrm>
            <a:off x="4427538" y="1341438"/>
            <a:ext cx="43211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3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ko-KR"/>
              <a:t>Benefit of Massive Antenna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Tx/>
              <a:buChar char="•"/>
            </a:pPr>
            <a:r>
              <a:rPr lang="en-US" altLang="ko-KR" b="0"/>
              <a:t>Capacity enhancement</a:t>
            </a:r>
            <a:r>
              <a:rPr lang="en-US" altLang="ko-KR" b="0" baseline="30000"/>
              <a:t>[1]</a:t>
            </a:r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Arial" charset="0"/>
              <a:buChar char="−"/>
            </a:pPr>
            <a:endParaRPr lang="en-US" altLang="ko-KR" sz="1400" b="0"/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Arial" charset="0"/>
              <a:buChar char="−"/>
            </a:pPr>
            <a:endParaRPr lang="en-US" altLang="ko-KR" sz="1400" b="0"/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Arial" charset="0"/>
              <a:buChar char="−"/>
            </a:pPr>
            <a:endParaRPr lang="en-US" altLang="ko-KR" sz="1400" b="0"/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Arial" charset="0"/>
              <a:buChar char="−"/>
            </a:pPr>
            <a:endParaRPr lang="en-US" altLang="ko-KR" sz="1400" b="0"/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Arial" charset="0"/>
              <a:buChar char="−"/>
            </a:pPr>
            <a:endParaRPr lang="en-US" altLang="ko-KR" sz="1400" b="0"/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Arial" charset="0"/>
              <a:buChar char="−"/>
            </a:pPr>
            <a:endParaRPr lang="en-US" altLang="ko-KR" sz="1400" b="0"/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Tx/>
              <a:buChar char="•"/>
            </a:pPr>
            <a:r>
              <a:rPr lang="en-US" altLang="ko-KR" b="0"/>
              <a:t>Mathematically Exact</a:t>
            </a:r>
            <a:r>
              <a:rPr lang="en-US" altLang="ko-KR" b="0" baseline="30000"/>
              <a:t>[2]</a:t>
            </a:r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Arial" charset="0"/>
              <a:buChar char="−"/>
            </a:pPr>
            <a:r>
              <a:rPr lang="en-US" altLang="ko-KR" sz="1600" b="0"/>
              <a:t>Required </a:t>
            </a:r>
            <a:r>
              <a:rPr lang="en-US" altLang="ko-KR" sz="1600"/>
              <a:t>Tx energy/bit</a:t>
            </a:r>
            <a:r>
              <a:rPr lang="en-US" altLang="ko-KR" sz="1600" b="0"/>
              <a:t> is arbitrarily </a:t>
            </a:r>
            <a:r>
              <a:rPr lang="en-US" altLang="ko-KR" sz="1600"/>
              <a:t>small</a:t>
            </a:r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Arial" charset="0"/>
              <a:buChar char="−"/>
            </a:pPr>
            <a:r>
              <a:rPr lang="en-US" altLang="ko-KR" sz="1600"/>
              <a:t>Eliminate</a:t>
            </a:r>
            <a:r>
              <a:rPr lang="en-US" altLang="ko-KR" sz="1600" b="0"/>
              <a:t> the effects of uncorrelated noise &amp; fast fading</a:t>
            </a:r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Arial" charset="0"/>
              <a:buChar char="−"/>
            </a:pPr>
            <a:r>
              <a:rPr lang="en-US" altLang="ko-KR" sz="1600"/>
              <a:t>Compensate</a:t>
            </a:r>
            <a:r>
              <a:rPr lang="en-US" altLang="ko-KR" sz="1600" b="0"/>
              <a:t> the poor-quality CSI</a:t>
            </a:r>
          </a:p>
        </p:txBody>
      </p:sp>
      <p:pic>
        <p:nvPicPr>
          <p:cNvPr id="8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027238"/>
            <a:ext cx="360045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6" name="직사각형 38"/>
          <p:cNvSpPr>
            <a:spLocks noChangeArrowheads="1"/>
          </p:cNvSpPr>
          <p:nvPr/>
        </p:nvSpPr>
        <p:spPr bwMode="auto">
          <a:xfrm>
            <a:off x="7124700" y="708025"/>
            <a:ext cx="198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000" b="0"/>
              <a:t>CSI : Channel State Information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Introduction to Massive MIMO</a:t>
            </a:r>
            <a:br>
              <a:rPr lang="en-US" altLang="ko-KR" dirty="0"/>
            </a:br>
            <a:r>
              <a:rPr lang="en-US" altLang="ko-KR" sz="2000" dirty="0"/>
              <a:t>: Evolution of MIMO </a:t>
            </a:r>
            <a:r>
              <a:rPr lang="en-US" altLang="ko-KR" sz="2000" dirty="0" smtClean="0"/>
              <a:t>Technology</a:t>
            </a:r>
            <a:endParaRPr lang="zh-CN" altLang="en-US" dirty="0"/>
          </a:p>
        </p:txBody>
      </p:sp>
      <p:pic>
        <p:nvPicPr>
          <p:cNvPr id="46" name="内容占位符 4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98302"/>
            <a:ext cx="8229600" cy="467099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0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Motivation of Massive MIMO</a:t>
            </a:r>
            <a:r>
              <a:rPr lang="en-US" altLang="ko-KR" baseline="30000" dirty="0" smtClean="0"/>
              <a:t>[5]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Consider a              MIMO MAC ( </a:t>
            </a:r>
            <a:r>
              <a:rPr lang="en-US" altLang="ko-KR" i="1" dirty="0" smtClean="0"/>
              <a:t>M </a:t>
            </a:r>
            <a:r>
              <a:rPr lang="en-US" altLang="ko-KR" dirty="0" smtClean="0"/>
              <a:t>: # of BSs antennas, 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: # of user)</a:t>
            </a: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sz="500" dirty="0"/>
          </a:p>
          <a:p>
            <a:pPr lvl="1">
              <a:defRPr/>
            </a:pPr>
            <a:r>
              <a:rPr lang="en-US" altLang="ko-KR" dirty="0" smtClean="0"/>
              <a:t>If the BS process its receive signal by matched filtering, 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sz="1050" dirty="0"/>
          </a:p>
          <a:p>
            <a:pPr lvl="1">
              <a:defRPr/>
            </a:pPr>
            <a:r>
              <a:rPr lang="en-US" altLang="ko-KR" dirty="0" smtClean="0"/>
              <a:t>By the strong </a:t>
            </a:r>
            <a:r>
              <a:rPr lang="en-US" altLang="ko-KR" dirty="0" smtClean="0">
                <a:solidFill>
                  <a:srgbClr val="FF0000"/>
                </a:solidFill>
              </a:rPr>
              <a:t>law of large </a:t>
            </a:r>
            <a:r>
              <a:rPr lang="en-US" altLang="ko-KR" dirty="0" smtClean="0">
                <a:solidFill>
                  <a:srgbClr val="FF0000"/>
                </a:solidFill>
              </a:rPr>
              <a:t>numbers (</a:t>
            </a:r>
            <a:r>
              <a:rPr lang="zh-CN" altLang="en-US" dirty="0" smtClean="0">
                <a:solidFill>
                  <a:srgbClr val="FF0000"/>
                </a:solidFill>
              </a:rPr>
              <a:t>大数定律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050" dirty="0" smtClean="0"/>
          </a:p>
          <a:p>
            <a:pPr lvl="1">
              <a:defRPr/>
            </a:pPr>
            <a:r>
              <a:rPr lang="en-US" altLang="ko-KR" dirty="0" smtClean="0"/>
              <a:t>With an </a:t>
            </a:r>
            <a:r>
              <a:rPr lang="en-US" altLang="ko-KR" b="1" dirty="0" smtClean="0"/>
              <a:t>unlimited number of antennas</a:t>
            </a:r>
          </a:p>
          <a:p>
            <a:pPr lvl="2">
              <a:buFont typeface="Arial" pitchFamily="34" charset="0"/>
              <a:buChar char="−"/>
              <a:defRPr/>
            </a:pPr>
            <a:r>
              <a:rPr lang="en-US" altLang="ko-KR" dirty="0" smtClean="0"/>
              <a:t>Uncorrelated interference and noise vanish</a:t>
            </a:r>
          </a:p>
          <a:p>
            <a:pPr lvl="2">
              <a:buFont typeface="Arial" pitchFamily="34" charset="0"/>
              <a:buChar char="−"/>
              <a:defRPr/>
            </a:pPr>
            <a:r>
              <a:rPr lang="en-US" altLang="ko-KR" dirty="0" smtClean="0"/>
              <a:t>The matched filter is optimal</a:t>
            </a:r>
          </a:p>
          <a:p>
            <a:pPr lvl="2">
              <a:buFont typeface="Arial" pitchFamily="34" charset="0"/>
              <a:buChar char="−"/>
              <a:defRPr/>
            </a:pPr>
            <a:r>
              <a:rPr lang="en-US" altLang="ko-KR" dirty="0" smtClean="0"/>
              <a:t>The transmit power can be made arbitrarily small</a:t>
            </a:r>
          </a:p>
        </p:txBody>
      </p:sp>
      <p:graphicFrame>
        <p:nvGraphicFramePr>
          <p:cNvPr id="10243" name="개체 2"/>
          <p:cNvGraphicFramePr>
            <a:graphicFrameLocks noChangeAspect="1"/>
          </p:cNvGraphicFramePr>
          <p:nvPr/>
        </p:nvGraphicFramePr>
        <p:xfrm>
          <a:off x="2547938" y="1852613"/>
          <a:ext cx="647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Equation" r:id="rId3" imgW="647419" imgH="215806" progId="Equation.DSMT4">
                  <p:embed/>
                </p:oleObj>
              </mc:Choice>
              <mc:Fallback>
                <p:oleObj name="Equation" r:id="rId3" imgW="647419" imgH="215806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852613"/>
                        <a:ext cx="6477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개체 7"/>
          <p:cNvGraphicFramePr>
            <a:graphicFrameLocks noChangeAspect="1"/>
          </p:cNvGraphicFramePr>
          <p:nvPr/>
        </p:nvGraphicFramePr>
        <p:xfrm>
          <a:off x="3932238" y="2220913"/>
          <a:ext cx="12287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Equation" r:id="rId5" imgW="1015559" imgH="266584" progId="Equation.DSMT4">
                  <p:embed/>
                </p:oleObj>
              </mc:Choice>
              <mc:Fallback>
                <p:oleObj name="Equation" r:id="rId5" imgW="1015559" imgH="266584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2220913"/>
                        <a:ext cx="12287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개체 8"/>
          <p:cNvGraphicFramePr>
            <a:graphicFrameLocks noChangeAspect="1"/>
          </p:cNvGraphicFramePr>
          <p:nvPr/>
        </p:nvGraphicFramePr>
        <p:xfrm>
          <a:off x="5740400" y="2178050"/>
          <a:ext cx="43021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" name="Equation" r:id="rId7" imgW="520474" imgH="279279" progId="Equation.DSMT4">
                  <p:embed/>
                </p:oleObj>
              </mc:Choice>
              <mc:Fallback>
                <p:oleObj name="Equation" r:id="rId7" imgW="520474" imgH="279279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2178050"/>
                        <a:ext cx="430213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56325" y="2133600"/>
            <a:ext cx="19161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  <a:ea typeface="굴림" pitchFamily="50" charset="-127"/>
              </a:rPr>
              <a:t>: </a:t>
            </a:r>
            <a:r>
              <a:rPr lang="en-US" altLang="ko-KR" sz="1400" dirty="0" err="1">
                <a:latin typeface="+mn-lt"/>
                <a:ea typeface="굴림" pitchFamily="50" charset="-127"/>
              </a:rPr>
              <a:t>i.i.d</a:t>
            </a:r>
            <a:r>
              <a:rPr lang="en-US" altLang="ko-KR" sz="1400" dirty="0">
                <a:latin typeface="+mn-lt"/>
                <a:ea typeface="굴림" pitchFamily="50" charset="-127"/>
              </a:rPr>
              <a:t>. with zero mean </a:t>
            </a:r>
            <a:br>
              <a:rPr lang="en-US" altLang="ko-KR" sz="1400" dirty="0">
                <a:latin typeface="+mn-lt"/>
                <a:ea typeface="굴림" pitchFamily="50" charset="-127"/>
              </a:rPr>
            </a:br>
            <a:r>
              <a:rPr lang="en-US" altLang="ko-KR" sz="1400" dirty="0">
                <a:latin typeface="+mn-lt"/>
                <a:ea typeface="굴림" pitchFamily="50" charset="-127"/>
              </a:rPr>
              <a:t>           and unit variance</a:t>
            </a:r>
            <a:endParaRPr lang="ko-KR" altLang="en-US" sz="1400" dirty="0">
              <a:latin typeface="+mn-lt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651500" y="2178050"/>
            <a:ext cx="2520950" cy="4349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solidFill>
                <a:schemeClr val="tx1"/>
              </a:solidFill>
              <a:latin typeface="굴림" pitchFamily="50" charset="-127"/>
            </a:endParaRPr>
          </a:p>
        </p:txBody>
      </p:sp>
      <p:graphicFrame>
        <p:nvGraphicFramePr>
          <p:cNvPr id="10248" name="개체 11"/>
          <p:cNvGraphicFramePr>
            <a:graphicFrameLocks noChangeAspect="1"/>
          </p:cNvGraphicFramePr>
          <p:nvPr/>
        </p:nvGraphicFramePr>
        <p:xfrm>
          <a:off x="3641725" y="3101975"/>
          <a:ext cx="27146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" name="Equation" r:id="rId9" imgW="3289300" imgH="571500" progId="Equation.DSMT4">
                  <p:embed/>
                </p:oleObj>
              </mc:Choice>
              <mc:Fallback>
                <p:oleObj name="Equation" r:id="rId9" imgW="3289300" imgH="571500" progId="Equation.DSMT4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3101975"/>
                        <a:ext cx="27146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개체 12"/>
          <p:cNvGraphicFramePr>
            <a:graphicFrameLocks noChangeAspect="1"/>
          </p:cNvGraphicFramePr>
          <p:nvPr/>
        </p:nvGraphicFramePr>
        <p:xfrm>
          <a:off x="3476625" y="4151313"/>
          <a:ext cx="238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" name="Equation" r:id="rId11" imgW="2387600" imgH="571500" progId="Equation.DSMT4">
                  <p:embed/>
                </p:oleObj>
              </mc:Choice>
              <mc:Fallback>
                <p:oleObj name="Equation" r:id="rId11" imgW="2387600" imgH="57150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4151313"/>
                        <a:ext cx="2387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3405188" y="4149725"/>
            <a:ext cx="2498725" cy="574675"/>
          </a:xfrm>
          <a:prstGeom prst="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endParaRPr lang="ko-KR" altLang="en-US" b="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1125" y="3175"/>
            <a:ext cx="5222875" cy="3397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0" lvl="1" algn="l">
              <a:defRPr/>
            </a:pPr>
            <a:r>
              <a:rPr lang="en-US" altLang="ko-KR" sz="800" dirty="0">
                <a:latin typeface="+mn-lt"/>
                <a:ea typeface="굴림" pitchFamily="50" charset="-127"/>
              </a:rPr>
              <a:t>[5] T. L. </a:t>
            </a:r>
            <a:r>
              <a:rPr lang="en-US" altLang="ko-KR" sz="800" dirty="0" err="1">
                <a:latin typeface="+mn-lt"/>
                <a:ea typeface="굴림" pitchFamily="50" charset="-127"/>
              </a:rPr>
              <a:t>Marzetta</a:t>
            </a:r>
            <a:r>
              <a:rPr lang="en-US" altLang="ko-KR" sz="800" dirty="0">
                <a:latin typeface="+mn-lt"/>
                <a:ea typeface="굴림" pitchFamily="50" charset="-127"/>
              </a:rPr>
              <a:t>, “</a:t>
            </a:r>
            <a:r>
              <a:rPr lang="en-US" altLang="ko-KR" sz="800" dirty="0" err="1">
                <a:latin typeface="+mn-lt"/>
                <a:ea typeface="굴림" pitchFamily="50" charset="-127"/>
              </a:rPr>
              <a:t>Noncooperative</a:t>
            </a:r>
            <a:r>
              <a:rPr lang="en-US" altLang="ko-KR" sz="800" dirty="0">
                <a:latin typeface="+mn-lt"/>
                <a:ea typeface="굴림" pitchFamily="50" charset="-127"/>
              </a:rPr>
              <a:t> cellular wireless with unlimited  numbers of base station antennas,”  IEEE Trans. Wireless </a:t>
            </a:r>
            <a:r>
              <a:rPr lang="en-US" altLang="ko-KR" sz="800" dirty="0" err="1">
                <a:latin typeface="+mn-lt"/>
                <a:ea typeface="굴림" pitchFamily="50" charset="-127"/>
              </a:rPr>
              <a:t>Commun</a:t>
            </a:r>
            <a:r>
              <a:rPr lang="en-US" altLang="ko-KR" sz="800" dirty="0">
                <a:latin typeface="+mn-lt"/>
                <a:ea typeface="굴림" pitchFamily="50" charset="-127"/>
              </a:rPr>
              <a:t>., vol. 9, no. 11, pp. 3590–3600, Nov. 2010.</a:t>
            </a: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788988" y="5030788"/>
            <a:ext cx="431800" cy="360362"/>
          </a:xfrm>
          <a:prstGeom prst="rightArrow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>
              <a:defRPr/>
            </a:pPr>
            <a:endParaRPr lang="ko-KR" altLang="en-US" b="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995738" y="3119438"/>
            <a:ext cx="504825" cy="50323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>
              <a:defRPr/>
            </a:pPr>
            <a:endParaRPr lang="ko-KR" altLang="en-US" b="0">
              <a:solidFill>
                <a:schemeClr val="tx1"/>
              </a:solidFill>
              <a:latin typeface="굴림" pitchFamily="50" charset="-127"/>
            </a:endParaRPr>
          </a:p>
        </p:txBody>
      </p:sp>
      <p:cxnSp>
        <p:nvCxnSpPr>
          <p:cNvPr id="20" name="꺾인 연결선 19"/>
          <p:cNvCxnSpPr>
            <a:endCxn id="7" idx="0"/>
          </p:cNvCxnSpPr>
          <p:nvPr/>
        </p:nvCxnSpPr>
        <p:spPr bwMode="auto">
          <a:xfrm rot="10800000" flipV="1">
            <a:off x="4248150" y="2973388"/>
            <a:ext cx="1739900" cy="14605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 bwMode="auto">
          <a:xfrm>
            <a:off x="5195888" y="2973388"/>
            <a:ext cx="1584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Introduction to Massive MIMO</a:t>
            </a:r>
            <a:br>
              <a:rPr lang="en-US" altLang="ko-KR" smtClean="0"/>
            </a:br>
            <a:r>
              <a:rPr lang="en-US" altLang="ko-KR" sz="2000" smtClean="0"/>
              <a:t> </a:t>
            </a:r>
            <a:endParaRPr lang="ko-KR" altLang="en-US" sz="2000" baseline="30000" smtClean="0"/>
          </a:p>
        </p:txBody>
      </p:sp>
      <p:sp>
        <p:nvSpPr>
          <p:cNvPr id="10257" name="직사각형 14"/>
          <p:cNvSpPr>
            <a:spLocks noChangeArrowheads="1"/>
          </p:cNvSpPr>
          <p:nvPr/>
        </p:nvSpPr>
        <p:spPr bwMode="auto">
          <a:xfrm>
            <a:off x="7113588" y="735013"/>
            <a:ext cx="2009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0"/>
              <a:t>MAC : Multiple Access Channel</a:t>
            </a:r>
            <a:endParaRPr lang="ko-KR" altLang="en-US" sz="1000" b="0"/>
          </a:p>
        </p:txBody>
      </p:sp>
      <p:graphicFrame>
        <p:nvGraphicFramePr>
          <p:cNvPr id="10258" name="개체 20"/>
          <p:cNvGraphicFramePr>
            <a:graphicFrameLocks noChangeAspect="1"/>
          </p:cNvGraphicFramePr>
          <p:nvPr/>
        </p:nvGraphicFramePr>
        <p:xfrm>
          <a:off x="3840163" y="2478088"/>
          <a:ext cx="346075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Equation" r:id="rId13" imgW="672808" imgH="342751" progId="Equation.DSMT4">
                  <p:embed/>
                </p:oleObj>
              </mc:Choice>
              <mc:Fallback>
                <p:oleObj name="Equation" r:id="rId13" imgW="672808" imgH="342751" progId="Equation.DSMT4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2478088"/>
                        <a:ext cx="346075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개체 21"/>
          <p:cNvGraphicFramePr>
            <a:graphicFrameLocks noChangeAspect="1"/>
          </p:cNvGraphicFramePr>
          <p:nvPr/>
        </p:nvGraphicFramePr>
        <p:xfrm>
          <a:off x="4284663" y="2133600"/>
          <a:ext cx="404812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15" imgW="787058" imgH="342751" progId="Equation.DSMT4">
                  <p:embed/>
                </p:oleObj>
              </mc:Choice>
              <mc:Fallback>
                <p:oleObj name="Equation" r:id="rId15" imgW="787058" imgH="342751" progId="Equation.DSMT4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133600"/>
                        <a:ext cx="404812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개체 22"/>
          <p:cNvGraphicFramePr>
            <a:graphicFrameLocks noChangeAspect="1"/>
          </p:cNvGraphicFramePr>
          <p:nvPr/>
        </p:nvGraphicFramePr>
        <p:xfrm>
          <a:off x="4508500" y="2468563"/>
          <a:ext cx="319088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17" imgW="622030" imgH="342751" progId="Equation.DSMT4">
                  <p:embed/>
                </p:oleObj>
              </mc:Choice>
              <mc:Fallback>
                <p:oleObj name="Equation" r:id="rId17" imgW="622030" imgH="342751" progId="Equation.DSMT4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2468563"/>
                        <a:ext cx="319088" cy="17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개체 23"/>
          <p:cNvGraphicFramePr>
            <a:graphicFrameLocks noChangeAspect="1"/>
          </p:cNvGraphicFramePr>
          <p:nvPr/>
        </p:nvGraphicFramePr>
        <p:xfrm>
          <a:off x="4899025" y="2459038"/>
          <a:ext cx="346075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19" imgW="672808" imgH="342751" progId="Equation.DSMT4">
                  <p:embed/>
                </p:oleObj>
              </mc:Choice>
              <mc:Fallback>
                <p:oleObj name="Equation" r:id="rId19" imgW="672808" imgH="342751" progId="Equation.DSMT4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459038"/>
                        <a:ext cx="346075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위로 굽은 화살표 48"/>
          <p:cNvSpPr/>
          <p:nvPr/>
        </p:nvSpPr>
        <p:spPr bwMode="auto">
          <a:xfrm rot="16200000" flipH="1">
            <a:off x="6642100" y="3195638"/>
            <a:ext cx="727075" cy="2133600"/>
          </a:xfrm>
          <a:prstGeom prst="bentUpArrow">
            <a:avLst/>
          </a:prstGeom>
          <a:solidFill>
            <a:schemeClr val="accent6"/>
          </a:solidFill>
          <a:ln>
            <a:noFill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위로 굽은 화살표 51"/>
          <p:cNvSpPr/>
          <p:nvPr/>
        </p:nvSpPr>
        <p:spPr bwMode="auto">
          <a:xfrm rot="10800000" flipH="1">
            <a:off x="6430963" y="3235325"/>
            <a:ext cx="2106612" cy="2133600"/>
          </a:xfrm>
          <a:prstGeom prst="bentUpArrow">
            <a:avLst>
              <a:gd name="adj1" fmla="val 9087"/>
              <a:gd name="adj2" fmla="val 25000"/>
              <a:gd name="adj3" fmla="val 25000"/>
            </a:avLst>
          </a:prstGeom>
          <a:solidFill>
            <a:schemeClr val="accent6"/>
          </a:solidFill>
          <a:ln>
            <a:noFill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264" name="그룹 50"/>
          <p:cNvGrpSpPr>
            <a:grpSpLocks/>
          </p:cNvGrpSpPr>
          <p:nvPr/>
        </p:nvGrpSpPr>
        <p:grpSpPr bwMode="auto">
          <a:xfrm>
            <a:off x="6588125" y="3602038"/>
            <a:ext cx="2270125" cy="2203450"/>
            <a:chOff x="9396536" y="1700809"/>
            <a:chExt cx="2448272" cy="2376000"/>
          </a:xfrm>
        </p:grpSpPr>
        <p:sp>
          <p:nvSpPr>
            <p:cNvPr id="10266" name="직사각형 49"/>
            <p:cNvSpPr>
              <a:spLocks noChangeArrowheads="1"/>
            </p:cNvSpPr>
            <p:nvPr/>
          </p:nvSpPr>
          <p:spPr bwMode="auto">
            <a:xfrm>
              <a:off x="9396536" y="1700809"/>
              <a:ext cx="2448272" cy="2376000"/>
            </a:xfrm>
            <a:prstGeom prst="rect">
              <a:avLst/>
            </a:prstGeom>
            <a:solidFill>
              <a:schemeClr val="bg1"/>
            </a:solidFill>
            <a:ln w="31750" algn="ctr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267" name="그룹 47"/>
            <p:cNvGrpSpPr>
              <a:grpSpLocks/>
            </p:cNvGrpSpPr>
            <p:nvPr/>
          </p:nvGrpSpPr>
          <p:grpSpPr bwMode="auto">
            <a:xfrm>
              <a:off x="9520138" y="1827030"/>
              <a:ext cx="2252662" cy="2185307"/>
              <a:chOff x="6700838" y="3016250"/>
              <a:chExt cx="2252662" cy="2185307"/>
            </a:xfrm>
          </p:grpSpPr>
          <p:graphicFrame>
            <p:nvGraphicFramePr>
              <p:cNvPr id="10268" name="개체 29"/>
              <p:cNvGraphicFramePr>
                <a:graphicFrameLocks noChangeAspect="1"/>
              </p:cNvGraphicFramePr>
              <p:nvPr/>
            </p:nvGraphicFramePr>
            <p:xfrm>
              <a:off x="6700838" y="3016250"/>
              <a:ext cx="2252662" cy="1474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3" name="Equation" r:id="rId21" imgW="2476500" imgH="1625600" progId="Equation.DSMT4">
                      <p:embed/>
                    </p:oleObj>
                  </mc:Choice>
                  <mc:Fallback>
                    <p:oleObj name="Equation" r:id="rId21" imgW="2476500" imgH="1625600" progId="Equation.DSMT4">
                      <p:embed/>
                      <p:pic>
                        <p:nvPicPr>
                          <p:cNvPr id="0" name="개체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00838" y="3016250"/>
                            <a:ext cx="2252662" cy="14747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직각 삼각형 30"/>
              <p:cNvSpPr/>
              <p:nvPr/>
            </p:nvSpPr>
            <p:spPr bwMode="auto">
              <a:xfrm>
                <a:off x="7421291" y="3412132"/>
                <a:ext cx="1119699" cy="1066461"/>
              </a:xfrm>
              <a:prstGeom prst="rtTriangl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0270" name="개체 32"/>
              <p:cNvGraphicFramePr>
                <a:graphicFrameLocks noChangeAspect="1"/>
              </p:cNvGraphicFramePr>
              <p:nvPr/>
            </p:nvGraphicFramePr>
            <p:xfrm>
              <a:off x="6756697" y="4654363"/>
              <a:ext cx="660400" cy="17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4" name="Equation" r:id="rId23" imgW="660113" imgH="177723" progId="Equation.DSMT4">
                      <p:embed/>
                    </p:oleObj>
                  </mc:Choice>
                  <mc:Fallback>
                    <p:oleObj name="Equation" r:id="rId23" imgW="660113" imgH="177723" progId="Equation.DSMT4">
                      <p:embed/>
                      <p:pic>
                        <p:nvPicPr>
                          <p:cNvPr id="0" name="개체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6697" y="4654363"/>
                            <a:ext cx="660400" cy="177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오른쪽 화살표 38"/>
              <p:cNvSpPr/>
              <p:nvPr/>
            </p:nvSpPr>
            <p:spPr bwMode="auto">
              <a:xfrm>
                <a:off x="7476078" y="4613826"/>
                <a:ext cx="268796" cy="22253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l">
                  <a:defRPr/>
                </a:pPr>
                <a:endParaRPr lang="ko-KR" altLang="en-US" b="0">
                  <a:solidFill>
                    <a:schemeClr val="tx1"/>
                  </a:solidFill>
                  <a:latin typeface="굴림" pitchFamily="50" charset="-127"/>
                </a:endParaRPr>
              </a:p>
            </p:txBody>
          </p:sp>
          <p:sp>
            <p:nvSpPr>
              <p:cNvPr id="10272" name="모서리가 둥근 직사각형 39"/>
              <p:cNvSpPr>
                <a:spLocks noChangeArrowheads="1"/>
              </p:cNvSpPr>
              <p:nvPr/>
            </p:nvSpPr>
            <p:spPr bwMode="auto">
              <a:xfrm>
                <a:off x="7835658" y="4541488"/>
                <a:ext cx="306380" cy="16085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3" name="모서리가 둥근 직사각형 40"/>
              <p:cNvSpPr>
                <a:spLocks noChangeArrowheads="1"/>
              </p:cNvSpPr>
              <p:nvPr/>
            </p:nvSpPr>
            <p:spPr bwMode="auto">
              <a:xfrm>
                <a:off x="7834868" y="4774509"/>
                <a:ext cx="306380" cy="160854"/>
              </a:xfrm>
              <a:prstGeom prst="roundRect">
                <a:avLst>
                  <a:gd name="adj" fmla="val 16667"/>
                </a:avLst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aphicFrame>
            <p:nvGraphicFramePr>
              <p:cNvPr id="10274" name="개체 41"/>
              <p:cNvGraphicFramePr>
                <a:graphicFrameLocks noChangeAspect="1"/>
              </p:cNvGraphicFramePr>
              <p:nvPr/>
            </p:nvGraphicFramePr>
            <p:xfrm>
              <a:off x="8196857" y="4509120"/>
              <a:ext cx="630671" cy="2208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5" name="Equation" r:id="rId25" imgW="1015559" imgH="355446" progId="Equation.DSMT4">
                      <p:embed/>
                    </p:oleObj>
                  </mc:Choice>
                  <mc:Fallback>
                    <p:oleObj name="Equation" r:id="rId25" imgW="1015559" imgH="355446" progId="Equation.DSMT4">
                      <p:embed/>
                      <p:pic>
                        <p:nvPicPr>
                          <p:cNvPr id="0" name="개체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96857" y="4509120"/>
                            <a:ext cx="630671" cy="2208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5" name="개체 42"/>
              <p:cNvGraphicFramePr>
                <a:graphicFrameLocks noChangeAspect="1"/>
              </p:cNvGraphicFramePr>
              <p:nvPr/>
            </p:nvGraphicFramePr>
            <p:xfrm>
              <a:off x="8213353" y="4769344"/>
              <a:ext cx="598487" cy="220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6" name="Equation" r:id="rId27" imgW="964781" imgH="355446" progId="Equation.DSMT4">
                      <p:embed/>
                    </p:oleObj>
                  </mc:Choice>
                  <mc:Fallback>
                    <p:oleObj name="Equation" r:id="rId27" imgW="964781" imgH="355446" progId="Equation.DSMT4">
                      <p:embed/>
                      <p:pic>
                        <p:nvPicPr>
                          <p:cNvPr id="0" name="개체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13353" y="4769344"/>
                            <a:ext cx="598487" cy="2206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6" name="직사각형 43"/>
              <p:cNvSpPr>
                <a:spLocks noChangeArrowheads="1"/>
              </p:cNvSpPr>
              <p:nvPr/>
            </p:nvSpPr>
            <p:spPr bwMode="auto">
              <a:xfrm>
                <a:off x="6797035" y="4955336"/>
                <a:ext cx="209544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000"/>
                  <a:t>By strong law of large numbers</a:t>
                </a:r>
                <a:endParaRPr lang="ko-KR" altLang="en-US" sz="1000"/>
              </a:p>
            </p:txBody>
          </p:sp>
          <p:sp>
            <p:nvSpPr>
              <p:cNvPr id="46" name="직각 삼각형 45"/>
              <p:cNvSpPr/>
              <p:nvPr/>
            </p:nvSpPr>
            <p:spPr bwMode="auto">
              <a:xfrm rot="10800000">
                <a:off x="7666118" y="3056074"/>
                <a:ext cx="1177910" cy="1093850"/>
              </a:xfrm>
              <a:prstGeom prst="rtTriangl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78" name="자유형 46"/>
              <p:cNvSpPr>
                <a:spLocks/>
              </p:cNvSpPr>
              <p:nvPr/>
            </p:nvSpPr>
            <p:spPr bwMode="auto">
              <a:xfrm>
                <a:off x="7379936" y="3034513"/>
                <a:ext cx="1456567" cy="1416106"/>
              </a:xfrm>
              <a:custGeom>
                <a:avLst/>
                <a:gdLst>
                  <a:gd name="T0" fmla="*/ 0 w 1456567"/>
                  <a:gd name="T1" fmla="*/ 0 h 1416106"/>
                  <a:gd name="T2" fmla="*/ 234669 w 1456567"/>
                  <a:gd name="T3" fmla="*/ 0 h 1416106"/>
                  <a:gd name="T4" fmla="*/ 1456567 w 1456567"/>
                  <a:gd name="T5" fmla="*/ 1165253 h 1416106"/>
                  <a:gd name="T6" fmla="*/ 1456567 w 1456567"/>
                  <a:gd name="T7" fmla="*/ 1416106 h 1416106"/>
                  <a:gd name="T8" fmla="*/ 1157161 w 1456567"/>
                  <a:gd name="T9" fmla="*/ 1416106 h 1416106"/>
                  <a:gd name="T10" fmla="*/ 32368 w 1456567"/>
                  <a:gd name="T11" fmla="*/ 315590 h 1416106"/>
                  <a:gd name="T12" fmla="*/ 0 w 1456567"/>
                  <a:gd name="T13" fmla="*/ 0 h 1416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56567" h="1416106">
                    <a:moveTo>
                      <a:pt x="0" y="0"/>
                    </a:moveTo>
                    <a:lnTo>
                      <a:pt x="234669" y="0"/>
                    </a:lnTo>
                    <a:lnTo>
                      <a:pt x="1456567" y="1165253"/>
                    </a:lnTo>
                    <a:lnTo>
                      <a:pt x="1456567" y="1416106"/>
                    </a:lnTo>
                    <a:lnTo>
                      <a:pt x="1157161" y="1416106"/>
                    </a:lnTo>
                    <a:lnTo>
                      <a:pt x="32368" y="3155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cap="flat" cmpd="sng" algn="ctr">
                    <a:solidFill>
                      <a:srgbClr val="000000"/>
                    </a:solidFill>
                    <a:prstDash val="solid"/>
                    <a:round/>
                    <a:headEnd type="triangle" w="med" len="med"/>
                    <a:tailEnd type="triangl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Introduction to Massive MIMO</a:t>
            </a:r>
            <a:br>
              <a:rPr lang="en-US" altLang="ko-KR" smtClean="0"/>
            </a:b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Simulation result</a:t>
            </a:r>
          </a:p>
          <a:p>
            <a:pPr lvl="1"/>
            <a:r>
              <a:rPr lang="en-US" altLang="ko-KR" i="1" smtClean="0"/>
              <a:t>M</a:t>
            </a:r>
            <a:r>
              <a:rPr lang="en-US" altLang="ko-KR" smtClean="0"/>
              <a:t> = 1 ~ 500,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= </a:t>
            </a:r>
            <a:r>
              <a:rPr lang="en-US" altLang="ko-KR" i="1" smtClean="0"/>
              <a:t>M </a:t>
            </a:r>
            <a:r>
              <a:rPr lang="en-US" altLang="ko-KR" smtClean="0"/>
              <a:t>X 1 Real Gaussian Vector</a:t>
            </a:r>
            <a:endParaRPr lang="ko-KR" altLang="en-US" smtClean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0503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70" name="개체 4"/>
          <p:cNvGraphicFramePr>
            <a:graphicFrameLocks noChangeAspect="1"/>
          </p:cNvGraphicFramePr>
          <p:nvPr/>
        </p:nvGraphicFramePr>
        <p:xfrm>
          <a:off x="6804025" y="3500438"/>
          <a:ext cx="431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4" imgW="520560" imgH="711000" progId="Equation.DSMT4">
                  <p:embed/>
                </p:oleObj>
              </mc:Choice>
              <mc:Fallback>
                <p:oleObj name="Equation" r:id="rId4" imgW="520560" imgH="7110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500438"/>
                        <a:ext cx="431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개체 6"/>
          <p:cNvGraphicFramePr>
            <a:graphicFrameLocks noChangeAspect="1"/>
          </p:cNvGraphicFramePr>
          <p:nvPr/>
        </p:nvGraphicFramePr>
        <p:xfrm>
          <a:off x="6794500" y="4868863"/>
          <a:ext cx="4619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6" imgW="558720" imgH="622080" progId="Equation.DSMT4">
                  <p:embed/>
                </p:oleObj>
              </mc:Choice>
              <mc:Fallback>
                <p:oleObj name="Equation" r:id="rId6" imgW="558720" imgH="62208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4868863"/>
                        <a:ext cx="4619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타원 7"/>
          <p:cNvSpPr>
            <a:spLocks noChangeArrowheads="1"/>
          </p:cNvSpPr>
          <p:nvPr/>
        </p:nvSpPr>
        <p:spPr bwMode="auto">
          <a:xfrm>
            <a:off x="4427538" y="3716338"/>
            <a:ext cx="2305050" cy="217487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3" name="타원 9"/>
          <p:cNvSpPr>
            <a:spLocks noChangeArrowheads="1"/>
          </p:cNvSpPr>
          <p:nvPr/>
        </p:nvSpPr>
        <p:spPr bwMode="auto">
          <a:xfrm>
            <a:off x="4427538" y="5013325"/>
            <a:ext cx="2305050" cy="215900"/>
          </a:xfrm>
          <a:prstGeom prst="ellipse">
            <a:avLst/>
          </a:prstGeom>
          <a:noFill/>
          <a:ln w="31750" algn="ctr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4" name="TextBox 8"/>
          <p:cNvSpPr txBox="1">
            <a:spLocks noChangeArrowheads="1"/>
          </p:cNvSpPr>
          <p:nvPr/>
        </p:nvSpPr>
        <p:spPr bwMode="auto">
          <a:xfrm>
            <a:off x="3924300" y="3141663"/>
            <a:ext cx="388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Converges to 1 as M increases</a:t>
            </a:r>
            <a:endParaRPr lang="ko-KR" altLang="en-US"/>
          </a:p>
        </p:txBody>
      </p:sp>
      <p:sp>
        <p:nvSpPr>
          <p:cNvPr id="11275" name="TextBox 11"/>
          <p:cNvSpPr txBox="1">
            <a:spLocks noChangeArrowheads="1"/>
          </p:cNvSpPr>
          <p:nvPr/>
        </p:nvSpPr>
        <p:spPr bwMode="auto">
          <a:xfrm>
            <a:off x="3924300" y="4581525"/>
            <a:ext cx="388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Converges to 0 as M increases</a:t>
            </a:r>
            <a:endParaRPr lang="ko-KR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5"/>
          <p:cNvSpPr>
            <a:spLocks noGrp="1"/>
          </p:cNvSpPr>
          <p:nvPr>
            <p:ph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On channel estimation and pilot contamination</a:t>
            </a:r>
            <a:r>
              <a:rPr lang="en-US" altLang="ko-KR" baseline="30000" smtClean="0"/>
              <a:t>[5]</a:t>
            </a:r>
            <a:endParaRPr lang="en-US" altLang="ko-KR" smtClean="0"/>
          </a:p>
          <a:p>
            <a:pPr lvl="1"/>
            <a:r>
              <a:rPr lang="en-US" altLang="ko-KR" sz="1600" smtClean="0"/>
              <a:t>The receiver estimates the channels based on pilot sequences.</a:t>
            </a:r>
          </a:p>
          <a:p>
            <a:pPr lvl="1"/>
            <a:r>
              <a:rPr lang="en-US" altLang="ko-KR" sz="1600" smtClean="0"/>
              <a:t>The # of orthogonal sequences is limited by the coherence time</a:t>
            </a:r>
          </a:p>
          <a:p>
            <a:pPr lvl="1"/>
            <a:r>
              <a:rPr lang="en-US" altLang="ko-KR" sz="1600" smtClean="0"/>
              <a:t>Thus, the pilot sequences must be reused</a:t>
            </a:r>
          </a:p>
          <a:p>
            <a:pPr lvl="1"/>
            <a:endParaRPr lang="en-US" altLang="ko-KR" sz="700" smtClean="0"/>
          </a:p>
          <a:p>
            <a:pPr lvl="1"/>
            <a:r>
              <a:rPr lang="en-US" altLang="ko-KR" sz="1600" smtClean="0"/>
              <a:t>Assume that transmitter </a:t>
            </a:r>
            <a:r>
              <a:rPr lang="en-US" altLang="ko-KR" sz="1600" i="1" smtClean="0"/>
              <a:t>m</a:t>
            </a:r>
            <a:r>
              <a:rPr lang="en-US" altLang="ko-KR" sz="1600" smtClean="0"/>
              <a:t> &amp; </a:t>
            </a:r>
            <a:r>
              <a:rPr lang="en-US" altLang="ko-KR" sz="1600" i="1" smtClean="0"/>
              <a:t>j</a:t>
            </a:r>
            <a:r>
              <a:rPr lang="en-US" altLang="ko-KR" sz="1600" smtClean="0"/>
              <a:t> </a:t>
            </a:r>
            <a:r>
              <a:rPr lang="en-US" altLang="ko-KR" sz="1600" b="1" smtClean="0"/>
              <a:t>use</a:t>
            </a:r>
            <a:r>
              <a:rPr lang="en-US" altLang="ko-KR" sz="1600" smtClean="0"/>
              <a:t> the </a:t>
            </a:r>
            <a:r>
              <a:rPr lang="en-US" altLang="ko-KR" sz="1600" b="1" smtClean="0"/>
              <a:t>same pilot sequence</a:t>
            </a:r>
          </a:p>
          <a:p>
            <a:pPr lvl="1"/>
            <a:endParaRPr lang="en-US" altLang="ko-KR" sz="2400" smtClean="0"/>
          </a:p>
          <a:p>
            <a:pPr lvl="1"/>
            <a:r>
              <a:rPr lang="en-US" altLang="ko-KR" sz="1600" smtClean="0"/>
              <a:t>Thus, the BS process its receive signal by matched filtering </a:t>
            </a:r>
          </a:p>
          <a:p>
            <a:pPr lvl="1"/>
            <a:endParaRPr lang="en-US" altLang="ko-KR" smtClean="0"/>
          </a:p>
          <a:p>
            <a:pPr lvl="1"/>
            <a:endParaRPr lang="en-US" altLang="ko-KR" sz="1600" smtClean="0"/>
          </a:p>
          <a:p>
            <a:pPr lvl="1"/>
            <a:r>
              <a:rPr lang="en-US" altLang="ko-KR" smtClean="0"/>
              <a:t>With an </a:t>
            </a:r>
            <a:r>
              <a:rPr lang="en-US" altLang="ko-KR" b="1" smtClean="0"/>
              <a:t>unlimited number of antennas</a:t>
            </a:r>
          </a:p>
          <a:p>
            <a:pPr lvl="2"/>
            <a:r>
              <a:rPr lang="en-US" altLang="ko-KR" smtClean="0"/>
              <a:t>Uncorrelated interference, noise and </a:t>
            </a:r>
            <a:r>
              <a:rPr lang="en-US" altLang="ko-KR" smtClean="0">
                <a:solidFill>
                  <a:srgbClr val="0000CC"/>
                </a:solidFill>
              </a:rPr>
              <a:t>estimation errors</a:t>
            </a:r>
            <a:r>
              <a:rPr lang="en-US" altLang="ko-KR" smtClean="0"/>
              <a:t> vanish</a:t>
            </a:r>
          </a:p>
          <a:p>
            <a:pPr lvl="2"/>
            <a:r>
              <a:rPr lang="en-US" altLang="ko-KR" smtClean="0"/>
              <a:t>The matched filter is optimal</a:t>
            </a:r>
          </a:p>
          <a:p>
            <a:pPr lvl="2"/>
            <a:r>
              <a:rPr lang="en-US" altLang="ko-KR" smtClean="0"/>
              <a:t>The transmit power can be made arbitrarily small</a:t>
            </a:r>
            <a:r>
              <a:rPr lang="en-US" altLang="ko-KR" baseline="30000" smtClean="0"/>
              <a:t>[6]</a:t>
            </a:r>
          </a:p>
          <a:p>
            <a:pPr lvl="2"/>
            <a:r>
              <a:rPr lang="en-US" altLang="ko-KR" smtClean="0"/>
              <a:t>The performance is limited by </a:t>
            </a:r>
            <a:r>
              <a:rPr lang="en-US" altLang="ko-KR" smtClean="0">
                <a:solidFill>
                  <a:srgbClr val="C00000"/>
                </a:solidFill>
              </a:rPr>
              <a:t>pilot contamination</a:t>
            </a:r>
          </a:p>
        </p:txBody>
      </p:sp>
      <p:grpSp>
        <p:nvGrpSpPr>
          <p:cNvPr id="12291" name="그룹 22"/>
          <p:cNvGrpSpPr>
            <a:grpSpLocks/>
          </p:cNvGrpSpPr>
          <p:nvPr/>
        </p:nvGrpSpPr>
        <p:grpSpPr bwMode="auto">
          <a:xfrm>
            <a:off x="4787900" y="3213100"/>
            <a:ext cx="2873375" cy="631825"/>
            <a:chOff x="3267111" y="3150039"/>
            <a:chExt cx="2873796" cy="631971"/>
          </a:xfrm>
        </p:grpSpPr>
        <p:graphicFrame>
          <p:nvGraphicFramePr>
            <p:cNvPr id="12313" name="개체 14"/>
            <p:cNvGraphicFramePr>
              <a:graphicFrameLocks noChangeAspect="1"/>
            </p:cNvGraphicFramePr>
            <p:nvPr/>
          </p:nvGraphicFramePr>
          <p:xfrm>
            <a:off x="3267111" y="3150039"/>
            <a:ext cx="2566987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1" name="Equation" r:id="rId3" imgW="2565400" imgH="355600" progId="Equation.DSMT4">
                    <p:embed/>
                  </p:oleObj>
                </mc:Choice>
                <mc:Fallback>
                  <p:oleObj name="Equation" r:id="rId3" imgW="2565400" imgH="355600" progId="Equation.DSMT4">
                    <p:embed/>
                    <p:pic>
                      <p:nvPicPr>
                        <p:cNvPr id="0" name="개체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111" y="3150039"/>
                          <a:ext cx="2566987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3365550" y="3288184"/>
              <a:ext cx="277854" cy="2461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0000FF"/>
                  </a:solidFill>
                  <a:latin typeface="+mn-lt"/>
                  <a:ea typeface="굴림" pitchFamily="50" charset="-127"/>
                </a:rPr>
                <a:t>m</a:t>
              </a:r>
              <a:endParaRPr lang="ko-KR" altLang="en-US" sz="1000" i="1" dirty="0">
                <a:solidFill>
                  <a:srgbClr val="0000FF"/>
                </a:solidFill>
                <a:latin typeface="+mn-lt"/>
                <a:ea typeface="굴림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2985" y="3288184"/>
              <a:ext cx="277853" cy="2461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0000FF"/>
                  </a:solidFill>
                  <a:latin typeface="+mn-lt"/>
                  <a:ea typeface="굴림" pitchFamily="50" charset="-127"/>
                </a:rPr>
                <a:t>m</a:t>
              </a:r>
              <a:endParaRPr lang="ko-KR" altLang="en-US" sz="1000" i="1" dirty="0">
                <a:solidFill>
                  <a:srgbClr val="0000FF"/>
                </a:solidFill>
                <a:latin typeface="+mn-lt"/>
                <a:ea typeface="굴림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325" y="3277068"/>
              <a:ext cx="219107" cy="2461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FF0000"/>
                  </a:solidFill>
                  <a:latin typeface="+mn-lt"/>
                  <a:ea typeface="굴림" pitchFamily="50" charset="-127"/>
                </a:rPr>
                <a:t>j</a:t>
              </a:r>
              <a:endParaRPr lang="ko-KR" altLang="en-US" sz="1000" i="1" dirty="0">
                <a:solidFill>
                  <a:srgbClr val="FF0000"/>
                </a:solidFill>
                <a:latin typeface="+mn-lt"/>
                <a:ea typeface="굴림" pitchFamily="50" charset="-127"/>
              </a:endParaRPr>
            </a:p>
          </p:txBody>
        </p:sp>
        <p:sp>
          <p:nvSpPr>
            <p:cNvPr id="19" name="왼쪽 중괄호 18"/>
            <p:cNvSpPr/>
            <p:nvPr/>
          </p:nvSpPr>
          <p:spPr bwMode="auto">
            <a:xfrm rot="16200000">
              <a:off x="4584130" y="3304872"/>
              <a:ext cx="133381" cy="388994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algn="l">
                <a:defRPr/>
              </a:pPr>
              <a:endParaRPr lang="ko-KR" altLang="en-US" b="0" dirty="0">
                <a:latin typeface="굴림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24487" y="3558121"/>
              <a:ext cx="1132054" cy="2159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+mn-lt"/>
                  <a:ea typeface="굴림" pitchFamily="50" charset="-127"/>
                </a:rPr>
                <a:t>pilot contamination</a:t>
              </a:r>
              <a:endParaRPr lang="ko-KR" altLang="en-US" sz="800" dirty="0">
                <a:latin typeface="+mn-lt"/>
                <a:ea typeface="굴림" pitchFamily="50" charset="-127"/>
              </a:endParaRPr>
            </a:p>
          </p:txBody>
        </p:sp>
        <p:sp>
          <p:nvSpPr>
            <p:cNvPr id="25" name="왼쪽 중괄호 24"/>
            <p:cNvSpPr/>
            <p:nvPr/>
          </p:nvSpPr>
          <p:spPr bwMode="auto">
            <a:xfrm rot="16200000">
              <a:off x="5563761" y="3304872"/>
              <a:ext cx="133381" cy="388995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algn="l">
                <a:defRPr/>
              </a:pPr>
              <a:endParaRPr lang="ko-KR" altLang="en-US" b="0" dirty="0">
                <a:latin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3811" y="3566060"/>
              <a:ext cx="997096" cy="2159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+mn-lt"/>
                  <a:ea typeface="굴림" pitchFamily="50" charset="-127"/>
                </a:rPr>
                <a:t>estimation noise</a:t>
              </a:r>
              <a:endParaRPr lang="ko-KR" altLang="en-US" sz="800" dirty="0">
                <a:latin typeface="+mn-lt"/>
                <a:ea typeface="굴림" pitchFamily="50" charset="-127"/>
              </a:endParaRPr>
            </a:p>
          </p:txBody>
        </p:sp>
      </p:grpSp>
      <p:grpSp>
        <p:nvGrpSpPr>
          <p:cNvPr id="12292" name="그룹 4"/>
          <p:cNvGrpSpPr>
            <a:grpSpLocks/>
          </p:cNvGrpSpPr>
          <p:nvPr/>
        </p:nvGrpSpPr>
        <p:grpSpPr bwMode="auto">
          <a:xfrm>
            <a:off x="3059113" y="4165600"/>
            <a:ext cx="3025775" cy="576263"/>
            <a:chOff x="3059790" y="4221072"/>
            <a:chExt cx="3024420" cy="576080"/>
          </a:xfrm>
        </p:grpSpPr>
        <p:graphicFrame>
          <p:nvGraphicFramePr>
            <p:cNvPr id="12308" name="개체 12"/>
            <p:cNvGraphicFramePr>
              <a:graphicFrameLocks noChangeAspect="1"/>
            </p:cNvGraphicFramePr>
            <p:nvPr/>
          </p:nvGraphicFramePr>
          <p:xfrm>
            <a:off x="3163888" y="4221163"/>
            <a:ext cx="2795587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2" name="Equation" r:id="rId5" imgW="2794000" imgH="571500" progId="Equation.DSMT4">
                    <p:embed/>
                  </p:oleObj>
                </mc:Choice>
                <mc:Fallback>
                  <p:oleObj name="Equation" r:id="rId5" imgW="2794000" imgH="571500" progId="Equation.DSMT4">
                    <p:embed/>
                    <p:pic>
                      <p:nvPicPr>
                        <p:cNvPr id="0" name="개체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888" y="4221163"/>
                          <a:ext cx="2795587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직사각형 15"/>
            <p:cNvSpPr/>
            <p:nvPr/>
          </p:nvSpPr>
          <p:spPr bwMode="auto">
            <a:xfrm>
              <a:off x="3059790" y="4221072"/>
              <a:ext cx="3024420" cy="576080"/>
            </a:xfrm>
            <a:prstGeom prst="rect">
              <a:avLst/>
            </a:prstGeom>
            <a:noFill/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endParaRPr lang="ko-KR" altLang="en-US" b="0">
                <a:solidFill>
                  <a:schemeClr val="tx1"/>
                </a:solidFill>
                <a:latin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45347" y="4440077"/>
              <a:ext cx="277688" cy="2459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0000FF"/>
                  </a:solidFill>
                  <a:latin typeface="+mn-lt"/>
                  <a:ea typeface="굴림" pitchFamily="50" charset="-127"/>
                </a:rPr>
                <a:t>m</a:t>
              </a:r>
              <a:endParaRPr lang="ko-KR" altLang="en-US" sz="1000" i="1" dirty="0">
                <a:solidFill>
                  <a:srgbClr val="0000FF"/>
                </a:solidFill>
                <a:latin typeface="+mn-lt"/>
                <a:ea typeface="굴림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14585" y="4448013"/>
              <a:ext cx="277688" cy="2459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0000FF"/>
                  </a:solidFill>
                  <a:latin typeface="+mn-lt"/>
                  <a:ea typeface="굴림" pitchFamily="50" charset="-127"/>
                </a:rPr>
                <a:t>m</a:t>
              </a:r>
              <a:endParaRPr lang="ko-KR" altLang="en-US" sz="1000" i="1" dirty="0">
                <a:solidFill>
                  <a:srgbClr val="0000FF"/>
                </a:solidFill>
                <a:latin typeface="+mn-lt"/>
                <a:ea typeface="굴림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49365" y="4435317"/>
              <a:ext cx="220563" cy="2459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FF0000"/>
                  </a:solidFill>
                  <a:latin typeface="+mn-lt"/>
                  <a:ea typeface="굴림" pitchFamily="50" charset="-127"/>
                </a:rPr>
                <a:t>j</a:t>
              </a:r>
              <a:endParaRPr lang="ko-KR" altLang="en-US" sz="1000" i="1" dirty="0">
                <a:solidFill>
                  <a:srgbClr val="FF0000"/>
                </a:solidFill>
                <a:latin typeface="+mn-lt"/>
                <a:ea typeface="굴림" pitchFamily="50" charset="-127"/>
              </a:endParaRPr>
            </a:p>
          </p:txBody>
        </p:sp>
      </p:grpSp>
      <p:graphicFrame>
        <p:nvGraphicFramePr>
          <p:cNvPr id="12293" name="개체 23"/>
          <p:cNvGraphicFramePr>
            <a:graphicFrameLocks noChangeAspect="1"/>
          </p:cNvGraphicFramePr>
          <p:nvPr/>
        </p:nvGraphicFramePr>
        <p:xfrm>
          <a:off x="6280150" y="5845175"/>
          <a:ext cx="7826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7" imgW="1040948" imgH="444307" progId="Equation.DSMT4">
                  <p:embed/>
                </p:oleObj>
              </mc:Choice>
              <mc:Fallback>
                <p:oleObj name="Equation" r:id="rId7" imgW="1040948" imgH="444307" progId="Equation.DSMT4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5845175"/>
                        <a:ext cx="7826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Introduction to Massive MIMO</a:t>
            </a:r>
            <a:br>
              <a:rPr lang="en-US" altLang="ko-KR" smtClean="0"/>
            </a:br>
            <a:r>
              <a:rPr lang="en-US" altLang="ko-KR" sz="2000" smtClean="0"/>
              <a:t> </a:t>
            </a:r>
            <a:endParaRPr lang="ko-KR" altLang="en-US" sz="2000" baseline="30000" smtClean="0"/>
          </a:p>
        </p:txBody>
      </p:sp>
      <p:sp>
        <p:nvSpPr>
          <p:cNvPr id="28" name="오른쪽 화살표 27"/>
          <p:cNvSpPr/>
          <p:nvPr/>
        </p:nvSpPr>
        <p:spPr bwMode="auto">
          <a:xfrm>
            <a:off x="788988" y="4868863"/>
            <a:ext cx="431800" cy="360362"/>
          </a:xfrm>
          <a:prstGeom prst="rightArrow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>
              <a:defRPr/>
            </a:pPr>
            <a:endParaRPr lang="ko-KR" altLang="en-US" b="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21125" y="3175"/>
            <a:ext cx="5222875" cy="3079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0" lvl="1" algn="l">
              <a:defRPr/>
            </a:pPr>
            <a:r>
              <a:rPr lang="en-US" altLang="ko-KR" sz="700" dirty="0">
                <a:latin typeface="+mn-lt"/>
                <a:ea typeface="굴림" pitchFamily="50" charset="-127"/>
              </a:rPr>
              <a:t>[6] H. Q. Ngo, E. G. Larsson and T. L. </a:t>
            </a:r>
            <a:r>
              <a:rPr lang="en-US" altLang="ko-KR" sz="700" dirty="0" err="1">
                <a:latin typeface="+mn-lt"/>
                <a:ea typeface="굴림" pitchFamily="50" charset="-127"/>
              </a:rPr>
              <a:t>Marzetta</a:t>
            </a:r>
            <a:r>
              <a:rPr lang="en-US" altLang="ko-KR" sz="700" dirty="0">
                <a:latin typeface="+mn-lt"/>
                <a:ea typeface="굴림" pitchFamily="50" charset="-127"/>
              </a:rPr>
              <a:t>, “Uplink power efﬁciency of multiuser MIMO with very large antenna arrays,” in Proc. of </a:t>
            </a:r>
            <a:r>
              <a:rPr lang="en-US" altLang="ko-KR" sz="700" dirty="0" err="1">
                <a:latin typeface="+mn-lt"/>
                <a:ea typeface="굴림" pitchFamily="50" charset="-127"/>
              </a:rPr>
              <a:t>Allerton</a:t>
            </a:r>
            <a:r>
              <a:rPr lang="en-US" altLang="ko-KR" sz="700" dirty="0">
                <a:latin typeface="+mn-lt"/>
                <a:ea typeface="굴림" pitchFamily="50" charset="-127"/>
              </a:rPr>
              <a:t> Conference on Communication, Control, and Computing, Sept. 2011.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26200" y="4456113"/>
            <a:ext cx="21939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050" dirty="0">
                <a:latin typeface="Arial" pitchFamily="34" charset="0"/>
                <a:ea typeface="굴림" pitchFamily="50" charset="-127"/>
              </a:rPr>
              <a:t>By strong law of large numbers</a:t>
            </a:r>
            <a:endParaRPr lang="ko-KR" altLang="en-US" sz="1050" dirty="0"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12299" name="그룹 2"/>
          <p:cNvGrpSpPr>
            <a:grpSpLocks/>
          </p:cNvGrpSpPr>
          <p:nvPr/>
        </p:nvGrpSpPr>
        <p:grpSpPr bwMode="auto">
          <a:xfrm>
            <a:off x="2335213" y="3284538"/>
            <a:ext cx="1901825" cy="317500"/>
            <a:chOff x="3582988" y="3302000"/>
            <a:chExt cx="1901825" cy="317847"/>
          </a:xfrm>
        </p:grpSpPr>
        <p:graphicFrame>
          <p:nvGraphicFramePr>
            <p:cNvPr id="12303" name="개체 1"/>
            <p:cNvGraphicFramePr>
              <a:graphicFrameLocks noChangeAspect="1"/>
            </p:cNvGraphicFramePr>
            <p:nvPr/>
          </p:nvGraphicFramePr>
          <p:xfrm>
            <a:off x="3582988" y="3302000"/>
            <a:ext cx="190182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4" name="Equation" r:id="rId9" imgW="1905000" imgH="279400" progId="Equation.DSMT4">
                    <p:embed/>
                  </p:oleObj>
                </mc:Choice>
                <mc:Fallback>
                  <p:oleObj name="Equation" r:id="rId9" imgW="1905000" imgH="279400" progId="Equation.DSMT4">
                    <p:embed/>
                    <p:pic>
                      <p:nvPicPr>
                        <p:cNvPr id="0" name="개체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988" y="3302000"/>
                          <a:ext cx="1901825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 bwMode="auto">
            <a:xfrm>
              <a:off x="4024313" y="3370337"/>
              <a:ext cx="277812" cy="246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0000FF"/>
                  </a:solidFill>
                  <a:latin typeface="+mn-lt"/>
                  <a:ea typeface="굴림" pitchFamily="50" charset="-127"/>
                </a:rPr>
                <a:t>m</a:t>
              </a:r>
              <a:endParaRPr lang="ko-KR" altLang="en-US" sz="1000" i="1" dirty="0">
                <a:solidFill>
                  <a:srgbClr val="0000FF"/>
                </a:solidFill>
                <a:latin typeface="+mn-lt"/>
                <a:ea typeface="굴림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4271963" y="3370337"/>
              <a:ext cx="277812" cy="246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0000FF"/>
                  </a:solidFill>
                  <a:latin typeface="+mn-lt"/>
                  <a:ea typeface="굴림" pitchFamily="50" charset="-127"/>
                </a:rPr>
                <a:t>m</a:t>
              </a:r>
              <a:endParaRPr lang="ko-KR" altLang="en-US" sz="1000" i="1" dirty="0">
                <a:solidFill>
                  <a:srgbClr val="0000FF"/>
                </a:solidFill>
                <a:latin typeface="+mn-lt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4745038" y="3373515"/>
              <a:ext cx="219075" cy="246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FF0000"/>
                  </a:solidFill>
                  <a:latin typeface="+mn-lt"/>
                  <a:ea typeface="굴림" pitchFamily="50" charset="-127"/>
                </a:rPr>
                <a:t>j</a:t>
              </a:r>
              <a:endParaRPr lang="ko-KR" altLang="en-US" sz="1000" i="1" dirty="0">
                <a:solidFill>
                  <a:srgbClr val="FF0000"/>
                </a:solidFill>
                <a:latin typeface="+mn-lt"/>
                <a:ea typeface="굴림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4973638" y="3373515"/>
              <a:ext cx="219075" cy="246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i="1" dirty="0">
                  <a:solidFill>
                    <a:srgbClr val="FF0000"/>
                  </a:solidFill>
                  <a:latin typeface="+mn-lt"/>
                  <a:ea typeface="굴림" pitchFamily="50" charset="-127"/>
                </a:rPr>
                <a:t>j</a:t>
              </a:r>
              <a:endParaRPr lang="ko-KR" altLang="en-US" sz="1000" i="1" dirty="0">
                <a:solidFill>
                  <a:srgbClr val="FF0000"/>
                </a:solidFill>
                <a:latin typeface="+mn-lt"/>
                <a:ea typeface="굴림" pitchFamily="50" charset="-127"/>
              </a:endParaRPr>
            </a:p>
          </p:txBody>
        </p:sp>
      </p:grpSp>
      <p:cxnSp>
        <p:nvCxnSpPr>
          <p:cNvPr id="12300" name="꺾인 연결선 4"/>
          <p:cNvCxnSpPr>
            <a:cxnSpLocks noChangeShapeType="1"/>
            <a:endCxn id="16" idx="3"/>
          </p:cNvCxnSpPr>
          <p:nvPr/>
        </p:nvCxnSpPr>
        <p:spPr bwMode="auto">
          <a:xfrm flipH="1">
            <a:off x="6084888" y="3390900"/>
            <a:ext cx="1270000" cy="1063625"/>
          </a:xfrm>
          <a:prstGeom prst="bentConnector3">
            <a:avLst>
              <a:gd name="adj1" fmla="val -55509"/>
            </a:avLst>
          </a:prstGeom>
          <a:noFill/>
          <a:ln w="3175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왼쪽 중괄호 36"/>
          <p:cNvSpPr/>
          <p:nvPr/>
        </p:nvSpPr>
        <p:spPr bwMode="auto">
          <a:xfrm rot="16200000">
            <a:off x="3567907" y="3329781"/>
            <a:ext cx="133350" cy="519113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l">
              <a:defRPr/>
            </a:pPr>
            <a:endParaRPr lang="ko-KR" altLang="en-US" b="0" dirty="0">
              <a:latin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079750" y="3638550"/>
            <a:ext cx="1131888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lt"/>
                <a:ea typeface="굴림" pitchFamily="50" charset="-127"/>
              </a:rPr>
              <a:t>pilot contamination</a:t>
            </a:r>
            <a:endParaRPr lang="ko-KR" altLang="en-US" sz="800" dirty="0">
              <a:latin typeface="+mn-lt"/>
              <a:ea typeface="굴림" pitchFamily="50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5A020-DCF7-42A5-8DF2-FA1A68723140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/46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연세대 단기강좌 마스터 VIII">
  <a:themeElements>
    <a:clrScheme name="WCL마스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CL마스터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WCL마스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CL마스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CL마스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CL마스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CL마스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CL마스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CL마스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CL마스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CL마스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CL마스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CL마스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CL마스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17504</TotalTime>
  <Words>2084</Words>
  <Application>Microsoft Office PowerPoint</Application>
  <PresentationFormat>全屏显示(4:3)</PresentationFormat>
  <Paragraphs>566</Paragraphs>
  <Slides>46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굴림</vt:lpstr>
      <vt:lpstr>Arial</vt:lpstr>
      <vt:lpstr>Wingdings</vt:lpstr>
      <vt:lpstr>Cambria Math</vt:lpstr>
      <vt:lpstr>새굴림</vt:lpstr>
      <vt:lpstr>Times New Roman</vt:lpstr>
      <vt:lpstr>HY헤드라인M</vt:lpstr>
      <vt:lpstr>Microsoft JhengHei</vt:lpstr>
      <vt:lpstr>Trebuchet MS</vt:lpstr>
      <vt:lpstr>연세대 단기강좌 마스터 VIII</vt:lpstr>
      <vt:lpstr>Equation</vt:lpstr>
      <vt:lpstr>Lecture 4: Massive MIMO</vt:lpstr>
      <vt:lpstr>Contents</vt:lpstr>
      <vt:lpstr>Introduction to Massive MIMO</vt:lpstr>
      <vt:lpstr>Introduction to Massive MIMO : Beyond 4G Network</vt:lpstr>
      <vt:lpstr>Introduction to Massive MIMO : Candidate of Beyond 4G Network</vt:lpstr>
      <vt:lpstr>Introduction to Massive MIMO : Evolution of MIMO Technology</vt:lpstr>
      <vt:lpstr>Introduction to Massive MIMO  </vt:lpstr>
      <vt:lpstr>Introduction to Massive MIMO  </vt:lpstr>
      <vt:lpstr>Introduction to Massive MIMO  </vt:lpstr>
      <vt:lpstr>Introduction to Massive MIMO  </vt:lpstr>
      <vt:lpstr>Fundamental Overview: Massive MIMO</vt:lpstr>
      <vt:lpstr>Fundamental Overview: Massive MIMO : Point-to-Point MIMO (1/4)</vt:lpstr>
      <vt:lpstr>Fundamental Overview: Massive MIMO : Point-to-Point MIMO (2/4)</vt:lpstr>
      <vt:lpstr>Fundamental Overview: Massive MIMO : Point-to-Point MIMO (3/4)</vt:lpstr>
      <vt:lpstr>Fundamental Overview: Massive MIMO : Point-to-Point MIMO (4/4)</vt:lpstr>
      <vt:lpstr>Fundamental Overview: Massive MIMO : Multi-User MIMO (1/4)</vt:lpstr>
      <vt:lpstr>Fundamental Overview: Massive MIMO : Multi-User MIMO (2/4)</vt:lpstr>
      <vt:lpstr>Fundamental Overview: Massive MIMO : Multi-User MIMO (3/4)</vt:lpstr>
      <vt:lpstr>Fundamental Overview: Massive MIMO : Multi-User MIMO (4/4)</vt:lpstr>
      <vt:lpstr>Massive MIMO Downlink Channel</vt:lpstr>
      <vt:lpstr>Massive MIMO Downlink Channel : System Model</vt:lpstr>
      <vt:lpstr>Massive MIMO Downlink Channel : Linear Precoding</vt:lpstr>
      <vt:lpstr>Massive MIMO Downlink Channel : Linear Precoding – Perfect CSI</vt:lpstr>
      <vt:lpstr>Massive MIMO Downlink Channel : Linear Precoding – Imperfect CSI</vt:lpstr>
      <vt:lpstr>Massive MIMO Downlink Channel : Linear Precoding – Simulation Results (2/2)</vt:lpstr>
      <vt:lpstr>Massive MIMO Downlink Channel : Linear Precoding – Simulation Results (2/2)</vt:lpstr>
      <vt:lpstr>Massive MIMO Uplink Channel</vt:lpstr>
      <vt:lpstr>Massive MIMO Uplink Channel : Contents</vt:lpstr>
      <vt:lpstr>Massive MIMO Uplink Channel : System Model</vt:lpstr>
      <vt:lpstr>Massive MIMO Uplink Channel : Linear Detector</vt:lpstr>
      <vt:lpstr>Massive MIMO Uplink Channel : Uplink Power Efficiency – Perfect CSI (1/2)</vt:lpstr>
      <vt:lpstr>Massive MIMO Uplink Channel : Uplink Power Efficiency – Perfect CSI (2/2)</vt:lpstr>
      <vt:lpstr>Massive MIMO Uplink Channel : Uplink Power Efficiency – Imperfect CSI (1/3)</vt:lpstr>
      <vt:lpstr>Massive MIMO Uplink Channel : Uplink Power Efficiency – Imperfect CSI (2/3)</vt:lpstr>
      <vt:lpstr>Massive MIMO Uplink Channel : Uplink Power Efficiency – Imperfect CSI (3/3)</vt:lpstr>
      <vt:lpstr>Massive MIMO Uplink Channel : Uplink Power Efficiency – Simulation Results</vt:lpstr>
      <vt:lpstr>Multi-Cell Massive MIMO</vt:lpstr>
      <vt:lpstr>Multi-Cell Massive MIMO : Inter-Cell Interference Problem (1/3)</vt:lpstr>
      <vt:lpstr>Multi-Cell Massive MIMO : Inter-Cell Interference Problem (2/3)</vt:lpstr>
      <vt:lpstr>Multi-Cell Massive MIMO : Inter-Cell Interference Problem (3/3)</vt:lpstr>
      <vt:lpstr>Multi-Cell Massive MIMO : Pilot Contamination Problem (1/5)</vt:lpstr>
      <vt:lpstr>Multi-Cell Massive MIMO : Pilot Contamination Problem (2/5)</vt:lpstr>
      <vt:lpstr>Multi-Cell Massive MIMO : Pilot Contamination Problem (3/5)</vt:lpstr>
      <vt:lpstr>Multi-Cell Massive MIMO : Pilot Contamination Problem (4/5)</vt:lpstr>
      <vt:lpstr>Multi-Cell Massive MIMO : Pilot Contamination Problem (5/5)</vt:lpstr>
      <vt:lpstr>Homework</vt:lpstr>
    </vt:vector>
  </TitlesOfParts>
  <Company>연세대학교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Input Multiple Output (MIMO) Communications</dc:title>
  <dc:creator>황태원 </dc:creator>
  <cp:lastModifiedBy>sysu</cp:lastModifiedBy>
  <cp:revision>1063</cp:revision>
  <cp:lastPrinted>2012-12-03T08:19:40Z</cp:lastPrinted>
  <dcterms:created xsi:type="dcterms:W3CDTF">2007-06-21T14:08:38Z</dcterms:created>
  <dcterms:modified xsi:type="dcterms:W3CDTF">2019-05-08T01:24:03Z</dcterms:modified>
</cp:coreProperties>
</file>