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675" r:id="rId2"/>
  </p:sldMasterIdLst>
  <p:notesMasterIdLst>
    <p:notesMasterId r:id="rId14"/>
  </p:notesMasterIdLst>
  <p:handoutMasterIdLst>
    <p:handoutMasterId r:id="rId15"/>
  </p:handoutMasterIdLst>
  <p:sldIdLst>
    <p:sldId id="514" r:id="rId3"/>
    <p:sldId id="517" r:id="rId4"/>
    <p:sldId id="518" r:id="rId5"/>
    <p:sldId id="519" r:id="rId6"/>
    <p:sldId id="520" r:id="rId7"/>
    <p:sldId id="521" r:id="rId8"/>
    <p:sldId id="523" r:id="rId9"/>
    <p:sldId id="522" r:id="rId10"/>
    <p:sldId id="516" r:id="rId11"/>
    <p:sldId id="524" r:id="rId12"/>
    <p:sldId id="525" r:id="rId13"/>
  </p:sldIdLst>
  <p:sldSz cx="9144000" cy="5143500" type="screen16x9"/>
  <p:notesSz cx="6858000" cy="9144000"/>
  <p:defaultTextStyle>
    <a:defPPr>
      <a:defRPr lang="fr-FR"/>
    </a:defPPr>
    <a:lvl1pPr marL="0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1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1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3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3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3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24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85" algn="l" defTabSz="45706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E26"/>
    <a:srgbClr val="C01D23"/>
    <a:srgbClr val="C12022"/>
    <a:srgbClr val="E96870"/>
    <a:srgbClr val="9BBB59"/>
    <a:srgbClr val="EAD4D5"/>
    <a:srgbClr val="FD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61" autoAdjust="0"/>
  </p:normalViewPr>
  <p:slideViewPr>
    <p:cSldViewPr snapToGrid="0" snapToObjects="1">
      <p:cViewPr varScale="1">
        <p:scale>
          <a:sx n="149" d="100"/>
          <a:sy n="149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8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8AC8D-8152-934A-9CD4-87285105D0F1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8B7E-75EB-E145-A77D-27225DB7AA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321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E145-BB0C-9046-AB45-371B9A6AEC76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E558-E63E-1D45-BFE4-2383456AAD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5131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1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1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3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3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3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4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5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D6E558-E63E-1D45-BFE4-2383456AADF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0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/>
          <a:lstStyle/>
          <a:p>
            <a:fld id="{22D2E28D-3C84-FA4F-AA95-DF0FC25E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8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/>
          <a:lstStyle/>
          <a:p>
            <a:fld id="{22D2E28D-3C84-FA4F-AA95-DF0FC25E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/>
          <a:lstStyle/>
          <a:p>
            <a:fld id="{22D2E28D-3C84-FA4F-AA95-DF0FC25E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7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  <a:lvl2pPr marL="45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</a:lstStyle>
          <a:p>
            <a:fld id="{22D2E28D-3C84-FA4F-AA95-DF0FC25EB24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7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/>
          <a:lstStyle/>
          <a:p>
            <a:fld id="{22D2E28D-3C84-FA4F-AA95-DF0FC25E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47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/>
          <a:lstStyle/>
          <a:p>
            <a:fld id="{22D2E28D-3C84-FA4F-AA95-DF0FC25EB2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9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37043"/>
          </a:xfrm>
          <a:prstGeom prst="rect">
            <a:avLst/>
          </a:prstGeom>
        </p:spPr>
        <p:txBody>
          <a:bodyPr vert="horz" lIns="91411" tIns="45707" rIns="91411" bIns="45707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11" tIns="45707" rIns="91411" bIns="45707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3338"/>
            <a:ext cx="15192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95252" y="4790278"/>
            <a:ext cx="15499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SCHC@IETF117</a:t>
            </a: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8C6E1210-BB7F-47E5-AD91-5DD0202DD4D1}"/>
              </a:ext>
            </a:extLst>
          </p:cNvPr>
          <p:cNvSpPr txBox="1"/>
          <p:nvPr userDrawn="1"/>
        </p:nvSpPr>
        <p:spPr>
          <a:xfrm>
            <a:off x="2802442" y="4738501"/>
            <a:ext cx="407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draft-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ietf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lpwan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-architecture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F609867E-9F89-41F4-A211-F7B940DC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 vert="horz" lIns="91411" tIns="45707" rIns="91411" bIns="45707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22D2E28D-3C84-FA4F-AA95-DF0FC25EB24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7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ctr" defTabSz="4570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6" indent="-342796" algn="l" defTabSz="45706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4" indent="-285662" algn="l" defTabSz="45706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2" indent="-228531" algn="l" defTabSz="45706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2" indent="-228531" algn="l" defTabSz="45706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3" indent="-228531" algn="l" defTabSz="45706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4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5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5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5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1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1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4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5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37043"/>
          </a:xfrm>
          <a:prstGeom prst="rect">
            <a:avLst/>
          </a:prstGeom>
        </p:spPr>
        <p:txBody>
          <a:bodyPr vert="horz" lIns="91411" tIns="45707" rIns="91411" bIns="45707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11" tIns="45707" rIns="91411" bIns="45707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95252" y="4790278"/>
            <a:ext cx="22325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LPWAN/SCHC@IETF117</a:t>
            </a: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8C6E1210-BB7F-47E5-AD91-5DD0202DD4D1}"/>
              </a:ext>
            </a:extLst>
          </p:cNvPr>
          <p:cNvSpPr txBox="1"/>
          <p:nvPr userDrawn="1"/>
        </p:nvSpPr>
        <p:spPr>
          <a:xfrm>
            <a:off x="2802442" y="4738501"/>
            <a:ext cx="407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draft-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ietf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schc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-architecture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F609867E-9F89-41F4-A211-F7B940DC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9981" y="4824409"/>
            <a:ext cx="489445" cy="273844"/>
          </a:xfrm>
          <a:prstGeom prst="rect">
            <a:avLst/>
          </a:prstGeom>
        </p:spPr>
        <p:txBody>
          <a:bodyPr vert="horz" lIns="91411" tIns="45707" rIns="91411" bIns="45707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22D2E28D-3C84-FA4F-AA95-DF0FC25EB245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3D3D2A-2FFC-7473-810F-49D3D082B01E}"/>
              </a:ext>
            </a:extLst>
          </p:cNvPr>
          <p:cNvGrpSpPr/>
          <p:nvPr userDrawn="1"/>
        </p:nvGrpSpPr>
        <p:grpSpPr>
          <a:xfrm>
            <a:off x="7398726" y="45247"/>
            <a:ext cx="1670539" cy="526770"/>
            <a:chOff x="5178669" y="1323106"/>
            <a:chExt cx="3275135" cy="1119898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4F980C93-0178-C590-8FAC-4B509B186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987" y="1323106"/>
              <a:ext cx="2877615" cy="88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D0B4FE-E3B0-7C24-96DD-BA2E5F80E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8669" y="2187318"/>
              <a:ext cx="3275135" cy="255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2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ctr" defTabSz="4570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342796" indent="-342796" algn="l" defTabSz="45706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742724" indent="-285662" algn="l" defTabSz="45706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2652" indent="-228531" algn="l" defTabSz="45706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599712" indent="-228531" algn="l" defTabSz="45706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6773" indent="-228531" algn="l" defTabSz="45706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3834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5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5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5" indent="-228531" algn="l" defTabSz="45706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1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1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4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5" algn="l" defTabSz="4570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@ackl.i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ana@ackl.io" TargetMode="External"/><Relationship Id="rId4" Type="http://schemas.openxmlformats.org/officeDocument/2006/relationships/hyperlink" Target="mailto:pthubert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2E28D-3C84-FA4F-AA95-DF0FC25EB24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45706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1133922"/>
            <a:ext cx="9144000" cy="900112"/>
          </a:xfrm>
          <a:prstGeom prst="rect">
            <a:avLst/>
          </a:prstGeom>
        </p:spPr>
        <p:txBody>
          <a:bodyPr vert="horz" lIns="91411" tIns="45707" rIns="91411" bIns="45707" rtlCol="0" anchor="ctr">
            <a:normAutofit/>
          </a:bodyPr>
          <a:lstStyle>
            <a:lvl1pPr algn="ctr" defTabSz="45706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cs typeface="Trebuchet MS"/>
              </a:rPr>
              <a:t>draft-</a:t>
            </a:r>
            <a:r>
              <a:rPr lang="en-US" b="1" dirty="0" err="1">
                <a:cs typeface="Trebuchet MS"/>
              </a:rPr>
              <a:t>ietf</a:t>
            </a:r>
            <a:r>
              <a:rPr lang="en-US" b="1" dirty="0">
                <a:cs typeface="Trebuchet MS"/>
              </a:rPr>
              <a:t>-</a:t>
            </a:r>
            <a:r>
              <a:rPr lang="en-US" b="1" dirty="0" err="1">
                <a:cs typeface="Trebuchet MS"/>
              </a:rPr>
              <a:t>schc</a:t>
            </a:r>
            <a:r>
              <a:rPr lang="en-US" b="1" dirty="0">
                <a:cs typeface="Trebuchet MS"/>
              </a:rPr>
              <a:t>-architecture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0" y="4154768"/>
            <a:ext cx="9144000" cy="900112"/>
          </a:xfrm>
          <a:prstGeom prst="rect">
            <a:avLst/>
          </a:prstGeom>
        </p:spPr>
        <p:txBody>
          <a:bodyPr vert="horz" lIns="91411" tIns="45707" rIns="91411" bIns="45707" rtlCol="0" anchor="ctr">
            <a:normAutofit/>
          </a:bodyPr>
          <a:lstStyle>
            <a:lvl1pPr algn="ctr" defTabSz="45706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0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7444" y="4684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ZoneTexte 1"/>
          <p:cNvSpPr txBox="1"/>
          <p:nvPr/>
        </p:nvSpPr>
        <p:spPr>
          <a:xfrm>
            <a:off x="2403857" y="2212611"/>
            <a:ext cx="462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IETF 117, San Francisco, Thursday, July 27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rebuchet MS"/>
              </a:rPr>
              <a:t> 2023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8A95956-E19B-744B-36ED-E62D61598C89}"/>
              </a:ext>
            </a:extLst>
          </p:cNvPr>
          <p:cNvSpPr txBox="1">
            <a:spLocks/>
          </p:cNvSpPr>
          <p:nvPr/>
        </p:nvSpPr>
        <p:spPr>
          <a:xfrm>
            <a:off x="0" y="2971799"/>
            <a:ext cx="9144000" cy="1586089"/>
          </a:xfrm>
          <a:prstGeom prst="rect">
            <a:avLst/>
          </a:prstGeom>
        </p:spPr>
        <p:txBody>
          <a:bodyPr vert="horz" lIns="91411" tIns="45707" rIns="91411" bIns="45707" rtlCol="0" anchor="ctr">
            <a:normAutofit/>
          </a:bodyPr>
          <a:lstStyle>
            <a:lvl1pPr algn="ctr" defTabSz="457061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cs typeface="Trebuchet MS"/>
              </a:rPr>
              <a:t>Authors:</a:t>
            </a:r>
          </a:p>
          <a:p>
            <a:r>
              <a:rPr lang="en-US" sz="2000" dirty="0">
                <a:cs typeface="Trebuchet MS"/>
              </a:rPr>
              <a:t> Alexander Pelov &lt; </a:t>
            </a:r>
            <a:r>
              <a:rPr lang="en-US" sz="2000" dirty="0">
                <a:cs typeface="Trebuchet MS"/>
                <a:hlinkClick r:id="rId3"/>
              </a:rPr>
              <a:t>a@ackl.io</a:t>
            </a:r>
            <a:r>
              <a:rPr lang="en-US" sz="2000" dirty="0">
                <a:cs typeface="Trebuchet MS"/>
              </a:rPr>
              <a:t> &gt;</a:t>
            </a:r>
          </a:p>
          <a:p>
            <a:r>
              <a:rPr lang="en-US" sz="2000" dirty="0">
                <a:cs typeface="Trebuchet MS"/>
              </a:rPr>
              <a:t>Pascal Thubert&lt; </a:t>
            </a:r>
            <a:r>
              <a:rPr lang="en-US" sz="2000" dirty="0">
                <a:cs typeface="Trebuchet MS"/>
                <a:hlinkClick r:id="rId4"/>
              </a:rPr>
              <a:t>pthubert@cisco.com</a:t>
            </a:r>
            <a:r>
              <a:rPr lang="en-US" sz="2000" dirty="0">
                <a:cs typeface="Trebuchet MS"/>
              </a:rPr>
              <a:t> &gt;</a:t>
            </a:r>
          </a:p>
          <a:p>
            <a:r>
              <a:rPr lang="en-US" sz="2000" dirty="0">
                <a:cs typeface="Trebuchet MS"/>
              </a:rPr>
              <a:t>Ana Minaburo &lt; </a:t>
            </a:r>
            <a:r>
              <a:rPr lang="en-US" sz="2000" dirty="0">
                <a:cs typeface="Trebuchet MS"/>
                <a:hlinkClick r:id="rId5"/>
              </a:rPr>
              <a:t>ana@ackl.io</a:t>
            </a:r>
            <a:r>
              <a:rPr lang="en-US" sz="2000" dirty="0">
                <a:cs typeface="Trebuchet MS"/>
              </a:rPr>
              <a:t> &gt;</a:t>
            </a:r>
          </a:p>
          <a:p>
            <a:endParaRPr lang="en-US" sz="2000" dirty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6022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4707-AE15-02F3-C13E-01262082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and Rule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310B-8C1B-D602-5621-CADFF6D7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Tree structure</a:t>
            </a:r>
          </a:p>
          <a:p>
            <a:pPr lvl="1"/>
            <a:r>
              <a:rPr lang="en-US" dirty="0"/>
              <a:t>Order rules in parsing tree by commonalities</a:t>
            </a:r>
          </a:p>
          <a:p>
            <a:r>
              <a:rPr lang="en-US" dirty="0"/>
              <a:t>One shared trunk for the SCHC header</a:t>
            </a:r>
          </a:p>
          <a:p>
            <a:pPr lvl="1"/>
            <a:r>
              <a:rPr lang="en-US" dirty="0"/>
              <a:t>Common to both endpoints</a:t>
            </a:r>
          </a:p>
          <a:p>
            <a:pPr lvl="1"/>
            <a:r>
              <a:rPr lang="en-US" dirty="0"/>
              <a:t>More generalized?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615B-78D4-9EE7-B959-A517FA76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42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85D8-D712-408E-2C56-61CDCB3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74FE-144B-CD89-93E6-5C267BED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vs Common reference</a:t>
            </a:r>
          </a:p>
          <a:p>
            <a:r>
              <a:rPr lang="en-US" dirty="0"/>
              <a:t>Amendments and Rule Data sync</a:t>
            </a:r>
          </a:p>
          <a:p>
            <a:r>
              <a:rPr lang="en-US" dirty="0"/>
              <a:t>How to confirm sync? </a:t>
            </a:r>
            <a:r>
              <a:rPr lang="en-US"/>
              <a:t>Hashes?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FDE74-C8CC-ABCA-21CE-3143A2D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SCHC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FB0B-0E42-F36B-14DE-DAC37D54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 ID </a:t>
            </a:r>
            <a:endParaRPr lang="en-US" dirty="0"/>
          </a:p>
          <a:p>
            <a:r>
              <a:rPr lang="en-US" dirty="0"/>
              <a:t>Session end points</a:t>
            </a:r>
          </a:p>
          <a:p>
            <a:r>
              <a:rPr lang="en-US" dirty="0"/>
              <a:t>Role of endpoints</a:t>
            </a:r>
          </a:p>
          <a:p>
            <a:r>
              <a:rPr lang="en-US" dirty="0"/>
              <a:t>Session Boot </a:t>
            </a:r>
          </a:p>
          <a:p>
            <a:pPr lvl="1"/>
            <a:r>
              <a:rPr lang="en-US" dirty="0"/>
              <a:t>Rule location (URN) and authentication</a:t>
            </a:r>
          </a:p>
          <a:p>
            <a:pPr lvl="1"/>
            <a:r>
              <a:rPr lang="en-US" dirty="0"/>
              <a:t>Rule data synchronization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0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SCHC Header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3</a:t>
            </a:fld>
            <a:endParaRPr lang="fr-FR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CC139D2-4CCD-B35B-2F3C-E84460DC20F4}"/>
              </a:ext>
            </a:extLst>
          </p:cNvPr>
          <p:cNvSpPr txBox="1">
            <a:spLocks/>
          </p:cNvSpPr>
          <p:nvPr/>
        </p:nvSpPr>
        <p:spPr>
          <a:xfrm>
            <a:off x="148493" y="2254738"/>
            <a:ext cx="8229600" cy="2888762"/>
          </a:xfrm>
          <a:prstGeom prst="rect">
            <a:avLst/>
          </a:prstGeom>
        </p:spPr>
        <p:txBody>
          <a:bodyPr vert="horz" lIns="91411" tIns="45707" rIns="91411" bIns="45707" rtlCol="0">
            <a:normAutofit fontScale="92500"/>
          </a:bodyPr>
          <a:lstStyle>
            <a:lvl1pPr marL="342796" indent="-342796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24" indent="-285662" algn="l" defTabSz="45706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2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12" indent="-228531" algn="l" defTabSz="45706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73" indent="-228531" algn="l" defTabSz="45706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34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9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5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1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0                   1                   2                   3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0 1 2 3 4 5 6 7 8 9 0 1 2 3 4 5 6 7 8 9 0 1 2 3 4 5 6 7 8 9 0 1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Next Header  |  Header Len   |  Checksum                     |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|     Session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 (port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)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|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               Options (Any other metadata)                    …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0099D48-7EF1-23FF-C1B7-6DD6D1FA53ED}"/>
              </a:ext>
            </a:extLst>
          </p:cNvPr>
          <p:cNvSpPr txBox="1">
            <a:spLocks/>
          </p:cNvSpPr>
          <p:nvPr/>
        </p:nvSpPr>
        <p:spPr>
          <a:xfrm>
            <a:off x="4661876" y="1047868"/>
            <a:ext cx="4239845" cy="1730501"/>
          </a:xfrm>
          <a:prstGeom prst="rect">
            <a:avLst/>
          </a:prstGeom>
        </p:spPr>
        <p:txBody>
          <a:bodyPr vert="horz" lIns="91411" tIns="45707" rIns="91411" bIns="45707" rtlCol="0">
            <a:normAutofit/>
          </a:bodyPr>
          <a:lstStyle>
            <a:lvl1pPr marL="342796" indent="-342796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24" indent="-285662" algn="l" defTabSz="45706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2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12" indent="-228531" algn="l" defTabSz="45706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73" indent="-228531" algn="l" defTabSz="45706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34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9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5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1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SCHC header options</a:t>
            </a:r>
          </a:p>
          <a:p>
            <a:pPr lvl="1"/>
            <a:r>
              <a:rPr lang="en-US" dirty="0"/>
              <a:t>metadata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3B2A5D-1825-C1F7-C96B-0843877F0248}"/>
              </a:ext>
            </a:extLst>
          </p:cNvPr>
          <p:cNvSpPr txBox="1">
            <a:spLocks/>
          </p:cNvSpPr>
          <p:nvPr/>
        </p:nvSpPr>
        <p:spPr>
          <a:xfrm>
            <a:off x="574423" y="797776"/>
            <a:ext cx="4470408" cy="1640624"/>
          </a:xfrm>
          <a:prstGeom prst="rect">
            <a:avLst/>
          </a:prstGeom>
        </p:spPr>
        <p:txBody>
          <a:bodyPr vert="horz" lIns="91411" tIns="45707" rIns="91411" bIns="45707" rtlCol="0">
            <a:normAutofit/>
          </a:bodyPr>
          <a:lstStyle>
            <a:lvl1pPr marL="342796" indent="-342796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24" indent="-285662" algn="l" defTabSz="45706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2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12" indent="-228531" algn="l" defTabSz="45706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73" indent="-228531" algn="l" defTabSz="45706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34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9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5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15" indent="-228531" algn="l" defTabSz="45706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SCHC base header</a:t>
            </a:r>
          </a:p>
          <a:p>
            <a:pPr lvl="1"/>
            <a:r>
              <a:rPr lang="en-US" dirty="0"/>
              <a:t>NH</a:t>
            </a:r>
          </a:p>
          <a:p>
            <a:pPr lvl="1"/>
            <a:r>
              <a:rPr lang="en-US" dirty="0"/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5670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Packet </a:t>
            </a:r>
            <a:r>
              <a:rPr lang="en-US" dirty="0" err="1"/>
              <a:t>SCHCization</a:t>
            </a:r>
            <a:r>
              <a:rPr lang="en-US" dirty="0"/>
              <a:t> step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17E8E-6FF5-6C21-A465-38FC725AEA7E}"/>
              </a:ext>
            </a:extLst>
          </p:cNvPr>
          <p:cNvSpPr/>
          <p:nvPr/>
        </p:nvSpPr>
        <p:spPr>
          <a:xfrm>
            <a:off x="633048" y="1574802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(NH=ULP)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A5DDB-4C79-C2A3-DB47-4AA90AE809EA}"/>
              </a:ext>
            </a:extLst>
          </p:cNvPr>
          <p:cNvSpPr/>
          <p:nvPr/>
        </p:nvSpPr>
        <p:spPr>
          <a:xfrm>
            <a:off x="2770554" y="1574801"/>
            <a:ext cx="1473200" cy="930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 HDR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E1A07-F3C0-D993-C463-1A7B784AFD45}"/>
              </a:ext>
            </a:extLst>
          </p:cNvPr>
          <p:cNvSpPr/>
          <p:nvPr/>
        </p:nvSpPr>
        <p:spPr>
          <a:xfrm>
            <a:off x="4275013" y="1574711"/>
            <a:ext cx="4134338" cy="930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91D07-38E2-3D6A-3360-0D7AAD8CFC69}"/>
              </a:ext>
            </a:extLst>
          </p:cNvPr>
          <p:cNvSpPr/>
          <p:nvPr/>
        </p:nvSpPr>
        <p:spPr>
          <a:xfrm>
            <a:off x="46888" y="3169141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CD5A6-FB3F-B213-12CD-28D0E70FFEE6}"/>
              </a:ext>
            </a:extLst>
          </p:cNvPr>
          <p:cNvSpPr/>
          <p:nvPr/>
        </p:nvSpPr>
        <p:spPr>
          <a:xfrm>
            <a:off x="2190258" y="3169139"/>
            <a:ext cx="1232877" cy="9300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HDR</a:t>
            </a:r>
          </a:p>
          <a:p>
            <a:pPr algn="ctr"/>
            <a:r>
              <a:rPr lang="en-US" dirty="0"/>
              <a:t>(NH=ULP)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6093-9F53-7FB9-7353-5DC23F9151B3}"/>
              </a:ext>
            </a:extLst>
          </p:cNvPr>
          <p:cNvSpPr/>
          <p:nvPr/>
        </p:nvSpPr>
        <p:spPr>
          <a:xfrm>
            <a:off x="4970592" y="3169141"/>
            <a:ext cx="4134338" cy="930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67CF8-9914-88ED-0DD4-C2B9078468CA}"/>
              </a:ext>
            </a:extLst>
          </p:cNvPr>
          <p:cNvSpPr/>
          <p:nvPr/>
        </p:nvSpPr>
        <p:spPr>
          <a:xfrm>
            <a:off x="3466130" y="3169140"/>
            <a:ext cx="1473200" cy="930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 HDR</a:t>
            </a:r>
          </a:p>
        </p:txBody>
      </p:sp>
    </p:spTree>
    <p:extLst>
      <p:ext uri="{BB962C8B-B14F-4D97-AF65-F5344CB8AC3E}">
        <p14:creationId xmlns:p14="http://schemas.microsoft.com/office/powerpoint/2010/main" val="283822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SCHCization</a:t>
            </a:r>
            <a:r>
              <a:rPr lang="en-US" dirty="0"/>
              <a:t> step 2 Partial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91D07-38E2-3D6A-3360-0D7AAD8CFC69}"/>
              </a:ext>
            </a:extLst>
          </p:cNvPr>
          <p:cNvSpPr/>
          <p:nvPr/>
        </p:nvSpPr>
        <p:spPr>
          <a:xfrm>
            <a:off x="46888" y="1270000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CD5A6-FB3F-B213-12CD-28D0E70FFEE6}"/>
              </a:ext>
            </a:extLst>
          </p:cNvPr>
          <p:cNvSpPr/>
          <p:nvPr/>
        </p:nvSpPr>
        <p:spPr>
          <a:xfrm>
            <a:off x="2806696" y="2739295"/>
            <a:ext cx="1232877" cy="9300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HDR</a:t>
            </a:r>
          </a:p>
          <a:p>
            <a:pPr algn="ctr"/>
            <a:r>
              <a:rPr lang="en-US" dirty="0"/>
              <a:t>(NH=ULP)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6093-9F53-7FB9-7353-5DC23F9151B3}"/>
              </a:ext>
            </a:extLst>
          </p:cNvPr>
          <p:cNvSpPr/>
          <p:nvPr/>
        </p:nvSpPr>
        <p:spPr>
          <a:xfrm>
            <a:off x="4970592" y="1270000"/>
            <a:ext cx="4134338" cy="930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67CF8-9914-88ED-0DD4-C2B9078468CA}"/>
              </a:ext>
            </a:extLst>
          </p:cNvPr>
          <p:cNvSpPr/>
          <p:nvPr/>
        </p:nvSpPr>
        <p:spPr>
          <a:xfrm>
            <a:off x="3466130" y="1269999"/>
            <a:ext cx="1473200" cy="930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 HDR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DBF5-F09F-D4AE-D380-F7538C9A1A9B}"/>
              </a:ext>
            </a:extLst>
          </p:cNvPr>
          <p:cNvSpPr/>
          <p:nvPr/>
        </p:nvSpPr>
        <p:spPr>
          <a:xfrm>
            <a:off x="633048" y="2739296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77868-C122-41F0-D0FF-A5F3945E986E}"/>
              </a:ext>
            </a:extLst>
          </p:cNvPr>
          <p:cNvSpPr/>
          <p:nvPr/>
        </p:nvSpPr>
        <p:spPr>
          <a:xfrm>
            <a:off x="4103067" y="2743207"/>
            <a:ext cx="3399702" cy="93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PDU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967DD3-8DFE-D490-E9F1-DC14043D7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9"/>
          <a:stretch/>
        </p:blipFill>
        <p:spPr>
          <a:xfrm>
            <a:off x="4501087" y="3127634"/>
            <a:ext cx="2922531" cy="577338"/>
          </a:xfrm>
          <a:prstGeom prst="rect">
            <a:avLst/>
          </a:prstGeom>
        </p:spPr>
      </p:pic>
      <p:sp>
        <p:nvSpPr>
          <p:cNvPr id="16" name="Callout: Double Bent Line with Accent Bar 15">
            <a:extLst>
              <a:ext uri="{FF2B5EF4-FFF2-40B4-BE49-F238E27FC236}">
                <a16:creationId xmlns:a16="http://schemas.microsoft.com/office/drawing/2014/main" id="{E87E0B3C-D850-2F7B-3AE2-9B7E05F25AA4}"/>
              </a:ext>
            </a:extLst>
          </p:cNvPr>
          <p:cNvSpPr/>
          <p:nvPr/>
        </p:nvSpPr>
        <p:spPr>
          <a:xfrm>
            <a:off x="6995334" y="3912327"/>
            <a:ext cx="1774092" cy="592166"/>
          </a:xfrm>
          <a:prstGeom prst="accentCallout3">
            <a:avLst>
              <a:gd name="adj1" fmla="val 18750"/>
              <a:gd name="adj2" fmla="val -8333"/>
              <a:gd name="adj3" fmla="val 10831"/>
              <a:gd name="adj4" fmla="val -47504"/>
              <a:gd name="adj5" fmla="val -8223"/>
              <a:gd name="adj6" fmla="val -113141"/>
              <a:gd name="adj7" fmla="val -49372"/>
              <a:gd name="adj8" fmla="val -126394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elided</a:t>
            </a:r>
          </a:p>
        </p:txBody>
      </p:sp>
      <p:sp>
        <p:nvSpPr>
          <p:cNvPr id="18" name="Callout: Double Bent Line with Accent Bar 17">
            <a:extLst>
              <a:ext uri="{FF2B5EF4-FFF2-40B4-BE49-F238E27FC236}">
                <a16:creationId xmlns:a16="http://schemas.microsoft.com/office/drawing/2014/main" id="{6EE1FD36-A8D4-B583-8FC8-692098F27CF7}"/>
              </a:ext>
            </a:extLst>
          </p:cNvPr>
          <p:cNvSpPr/>
          <p:nvPr/>
        </p:nvSpPr>
        <p:spPr>
          <a:xfrm>
            <a:off x="1464403" y="3800128"/>
            <a:ext cx="1385277" cy="592166"/>
          </a:xfrm>
          <a:prstGeom prst="accentCallout3">
            <a:avLst>
              <a:gd name="adj1" fmla="val 37227"/>
              <a:gd name="adj2" fmla="val 107887"/>
              <a:gd name="adj3" fmla="val 37227"/>
              <a:gd name="adj4" fmla="val 122120"/>
              <a:gd name="adj5" fmla="val 20813"/>
              <a:gd name="adj6" fmla="val 133002"/>
              <a:gd name="adj7" fmla="val -25616"/>
              <a:gd name="adj8" fmla="val 14367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9" name="Callout: Double Bent Line with Accent Bar 18">
            <a:extLst>
              <a:ext uri="{FF2B5EF4-FFF2-40B4-BE49-F238E27FC236}">
                <a16:creationId xmlns:a16="http://schemas.microsoft.com/office/drawing/2014/main" id="{0A12CE85-B3B3-2F33-8F18-97685D7DDA20}"/>
              </a:ext>
            </a:extLst>
          </p:cNvPr>
          <p:cNvSpPr/>
          <p:nvPr/>
        </p:nvSpPr>
        <p:spPr>
          <a:xfrm>
            <a:off x="4262661" y="4021742"/>
            <a:ext cx="1438451" cy="59216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223"/>
              <a:gd name="adj6" fmla="val -39118"/>
              <a:gd name="adj7" fmla="val -59930"/>
              <a:gd name="adj8" fmla="val -4466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B09C3-C2B3-06AB-404E-DE30635CEA48}"/>
              </a:ext>
            </a:extLst>
          </p:cNvPr>
          <p:cNvSpPr/>
          <p:nvPr/>
        </p:nvSpPr>
        <p:spPr>
          <a:xfrm>
            <a:off x="2190258" y="1269998"/>
            <a:ext cx="1232877" cy="9300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HDR</a:t>
            </a:r>
          </a:p>
          <a:p>
            <a:pPr algn="ctr"/>
            <a:r>
              <a:rPr lang="en-US" dirty="0"/>
              <a:t>(NH=ULP)</a:t>
            </a:r>
          </a:p>
        </p:txBody>
      </p:sp>
    </p:spTree>
    <p:extLst>
      <p:ext uri="{BB962C8B-B14F-4D97-AF65-F5344CB8AC3E}">
        <p14:creationId xmlns:p14="http://schemas.microsoft.com/office/powerpoint/2010/main" val="147465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SCHCization</a:t>
            </a:r>
            <a:r>
              <a:rPr lang="en-US" dirty="0"/>
              <a:t> step 2 Native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6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91D07-38E2-3D6A-3360-0D7AAD8CFC69}"/>
              </a:ext>
            </a:extLst>
          </p:cNvPr>
          <p:cNvSpPr/>
          <p:nvPr/>
        </p:nvSpPr>
        <p:spPr>
          <a:xfrm>
            <a:off x="46888" y="1270000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CD5A6-FB3F-B213-12CD-28D0E70FFEE6}"/>
              </a:ext>
            </a:extLst>
          </p:cNvPr>
          <p:cNvSpPr/>
          <p:nvPr/>
        </p:nvSpPr>
        <p:spPr>
          <a:xfrm>
            <a:off x="2190258" y="1269998"/>
            <a:ext cx="1232877" cy="9300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HDR</a:t>
            </a:r>
          </a:p>
          <a:p>
            <a:pPr algn="ctr"/>
            <a:r>
              <a:rPr lang="en-US" dirty="0"/>
              <a:t>(NH=ULP)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6093-9F53-7FB9-7353-5DC23F9151B3}"/>
              </a:ext>
            </a:extLst>
          </p:cNvPr>
          <p:cNvSpPr/>
          <p:nvPr/>
        </p:nvSpPr>
        <p:spPr>
          <a:xfrm>
            <a:off x="4970592" y="1270000"/>
            <a:ext cx="4134338" cy="930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67CF8-9914-88ED-0DD4-C2B9078468CA}"/>
              </a:ext>
            </a:extLst>
          </p:cNvPr>
          <p:cNvSpPr/>
          <p:nvPr/>
        </p:nvSpPr>
        <p:spPr>
          <a:xfrm>
            <a:off x="3466130" y="1269999"/>
            <a:ext cx="1473200" cy="930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 HDR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DBF5-F09F-D4AE-D380-F7538C9A1A9B}"/>
              </a:ext>
            </a:extLst>
          </p:cNvPr>
          <p:cNvSpPr/>
          <p:nvPr/>
        </p:nvSpPr>
        <p:spPr>
          <a:xfrm>
            <a:off x="633048" y="2739296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77868-C122-41F0-D0FF-A5F3945E986E}"/>
              </a:ext>
            </a:extLst>
          </p:cNvPr>
          <p:cNvSpPr/>
          <p:nvPr/>
        </p:nvSpPr>
        <p:spPr>
          <a:xfrm>
            <a:off x="2782271" y="2739205"/>
            <a:ext cx="4134338" cy="93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PDU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967DD3-8DFE-D490-E9F1-DC14043D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35" y="3123723"/>
            <a:ext cx="3610704" cy="577338"/>
          </a:xfrm>
          <a:prstGeom prst="rect">
            <a:avLst/>
          </a:prstGeom>
        </p:spPr>
      </p:pic>
      <p:sp>
        <p:nvSpPr>
          <p:cNvPr id="16" name="Callout: Double Bent Line with Accent Bar 15">
            <a:extLst>
              <a:ext uri="{FF2B5EF4-FFF2-40B4-BE49-F238E27FC236}">
                <a16:creationId xmlns:a16="http://schemas.microsoft.com/office/drawing/2014/main" id="{E87E0B3C-D850-2F7B-3AE2-9B7E05F25AA4}"/>
              </a:ext>
            </a:extLst>
          </p:cNvPr>
          <p:cNvSpPr/>
          <p:nvPr/>
        </p:nvSpPr>
        <p:spPr>
          <a:xfrm>
            <a:off x="6995334" y="3912327"/>
            <a:ext cx="1774092" cy="592166"/>
          </a:xfrm>
          <a:prstGeom prst="accentCallout3">
            <a:avLst>
              <a:gd name="adj1" fmla="val 18750"/>
              <a:gd name="adj2" fmla="val -8333"/>
              <a:gd name="adj3" fmla="val -6326"/>
              <a:gd name="adj4" fmla="val -47064"/>
              <a:gd name="adj5" fmla="val -21421"/>
              <a:gd name="adj6" fmla="val -143097"/>
              <a:gd name="adj7" fmla="val -42773"/>
              <a:gd name="adj8" fmla="val -15370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elided</a:t>
            </a:r>
          </a:p>
        </p:txBody>
      </p:sp>
      <p:sp>
        <p:nvSpPr>
          <p:cNvPr id="18" name="Callout: Double Bent Line with Accent Bar 17">
            <a:extLst>
              <a:ext uri="{FF2B5EF4-FFF2-40B4-BE49-F238E27FC236}">
                <a16:creationId xmlns:a16="http://schemas.microsoft.com/office/drawing/2014/main" id="{6EE1FD36-A8D4-B583-8FC8-692098F27CF7}"/>
              </a:ext>
            </a:extLst>
          </p:cNvPr>
          <p:cNvSpPr/>
          <p:nvPr/>
        </p:nvSpPr>
        <p:spPr>
          <a:xfrm>
            <a:off x="1464403" y="3800128"/>
            <a:ext cx="1385277" cy="592166"/>
          </a:xfrm>
          <a:prstGeom prst="accentCallout3">
            <a:avLst>
              <a:gd name="adj1" fmla="val 37227"/>
              <a:gd name="adj2" fmla="val 107887"/>
              <a:gd name="adj3" fmla="val 37227"/>
              <a:gd name="adj4" fmla="val 122120"/>
              <a:gd name="adj5" fmla="val 20813"/>
              <a:gd name="adj6" fmla="val 133002"/>
              <a:gd name="adj7" fmla="val -25616"/>
              <a:gd name="adj8" fmla="val 14367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9" name="Callout: Double Bent Line with Accent Bar 18">
            <a:extLst>
              <a:ext uri="{FF2B5EF4-FFF2-40B4-BE49-F238E27FC236}">
                <a16:creationId xmlns:a16="http://schemas.microsoft.com/office/drawing/2014/main" id="{0A12CE85-B3B3-2F33-8F18-97685D7DDA20}"/>
              </a:ext>
            </a:extLst>
          </p:cNvPr>
          <p:cNvSpPr/>
          <p:nvPr/>
        </p:nvSpPr>
        <p:spPr>
          <a:xfrm>
            <a:off x="4262661" y="4021742"/>
            <a:ext cx="1438451" cy="59216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223"/>
              <a:gd name="adj6" fmla="val -39118"/>
              <a:gd name="adj7" fmla="val -59930"/>
              <a:gd name="adj8" fmla="val -4466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</a:t>
            </a:r>
          </a:p>
        </p:txBody>
      </p:sp>
    </p:spTree>
    <p:extLst>
      <p:ext uri="{BB962C8B-B14F-4D97-AF65-F5344CB8AC3E}">
        <p14:creationId xmlns:p14="http://schemas.microsoft.com/office/powerpoint/2010/main" val="26172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SCHCization</a:t>
            </a:r>
            <a:r>
              <a:rPr lang="en-US" dirty="0"/>
              <a:t> step 2 Split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7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91D07-38E2-3D6A-3360-0D7AAD8CFC69}"/>
              </a:ext>
            </a:extLst>
          </p:cNvPr>
          <p:cNvSpPr/>
          <p:nvPr/>
        </p:nvSpPr>
        <p:spPr>
          <a:xfrm>
            <a:off x="46888" y="1270000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CD5A6-FB3F-B213-12CD-28D0E70FFEE6}"/>
              </a:ext>
            </a:extLst>
          </p:cNvPr>
          <p:cNvSpPr/>
          <p:nvPr/>
        </p:nvSpPr>
        <p:spPr>
          <a:xfrm>
            <a:off x="2190258" y="1269998"/>
            <a:ext cx="1232877" cy="9300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HDR</a:t>
            </a:r>
          </a:p>
          <a:p>
            <a:pPr algn="ctr"/>
            <a:r>
              <a:rPr lang="en-US" dirty="0"/>
              <a:t>(NH=ULP)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6093-9F53-7FB9-7353-5DC23F9151B3}"/>
              </a:ext>
            </a:extLst>
          </p:cNvPr>
          <p:cNvSpPr/>
          <p:nvPr/>
        </p:nvSpPr>
        <p:spPr>
          <a:xfrm>
            <a:off x="4970592" y="1270000"/>
            <a:ext cx="4134338" cy="930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67CF8-9914-88ED-0DD4-C2B9078468CA}"/>
              </a:ext>
            </a:extLst>
          </p:cNvPr>
          <p:cNvSpPr/>
          <p:nvPr/>
        </p:nvSpPr>
        <p:spPr>
          <a:xfrm>
            <a:off x="3466130" y="1269999"/>
            <a:ext cx="1473200" cy="930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 HDR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DBF5-F09F-D4AE-D380-F7538C9A1A9B}"/>
              </a:ext>
            </a:extLst>
          </p:cNvPr>
          <p:cNvSpPr/>
          <p:nvPr/>
        </p:nvSpPr>
        <p:spPr>
          <a:xfrm>
            <a:off x="633048" y="2739296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77868-C122-41F0-D0FF-A5F3945E986E}"/>
              </a:ext>
            </a:extLst>
          </p:cNvPr>
          <p:cNvSpPr/>
          <p:nvPr/>
        </p:nvSpPr>
        <p:spPr>
          <a:xfrm>
            <a:off x="2782271" y="2739205"/>
            <a:ext cx="1137144" cy="93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SCHC PDU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Callout: Double Bent Line with Accent Bar 15">
            <a:extLst>
              <a:ext uri="{FF2B5EF4-FFF2-40B4-BE49-F238E27FC236}">
                <a16:creationId xmlns:a16="http://schemas.microsoft.com/office/drawing/2014/main" id="{E87E0B3C-D850-2F7B-3AE2-9B7E05F25AA4}"/>
              </a:ext>
            </a:extLst>
          </p:cNvPr>
          <p:cNvSpPr/>
          <p:nvPr/>
        </p:nvSpPr>
        <p:spPr>
          <a:xfrm>
            <a:off x="6995334" y="3912327"/>
            <a:ext cx="1774092" cy="592166"/>
          </a:xfrm>
          <a:prstGeom prst="accentCallout3">
            <a:avLst>
              <a:gd name="adj1" fmla="val 18750"/>
              <a:gd name="adj2" fmla="val -8333"/>
              <a:gd name="adj3" fmla="val -6326"/>
              <a:gd name="adj4" fmla="val -47064"/>
              <a:gd name="adj5" fmla="val -16142"/>
              <a:gd name="adj6" fmla="val -117987"/>
              <a:gd name="adj7" fmla="val -45413"/>
              <a:gd name="adj8" fmla="val -134764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elided</a:t>
            </a:r>
          </a:p>
        </p:txBody>
      </p:sp>
      <p:sp>
        <p:nvSpPr>
          <p:cNvPr id="18" name="Callout: Double Bent Line with Accent Bar 17">
            <a:extLst>
              <a:ext uri="{FF2B5EF4-FFF2-40B4-BE49-F238E27FC236}">
                <a16:creationId xmlns:a16="http://schemas.microsoft.com/office/drawing/2014/main" id="{6EE1FD36-A8D4-B583-8FC8-692098F27CF7}"/>
              </a:ext>
            </a:extLst>
          </p:cNvPr>
          <p:cNvSpPr/>
          <p:nvPr/>
        </p:nvSpPr>
        <p:spPr>
          <a:xfrm>
            <a:off x="1253389" y="3800128"/>
            <a:ext cx="1385277" cy="592166"/>
          </a:xfrm>
          <a:prstGeom prst="accentCallout3">
            <a:avLst>
              <a:gd name="adj1" fmla="val 37227"/>
              <a:gd name="adj2" fmla="val 107887"/>
              <a:gd name="adj3" fmla="val 37227"/>
              <a:gd name="adj4" fmla="val 122120"/>
              <a:gd name="adj5" fmla="val 20813"/>
              <a:gd name="adj6" fmla="val 133002"/>
              <a:gd name="adj7" fmla="val -25616"/>
              <a:gd name="adj8" fmla="val 14367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9" name="Callout: Double Bent Line with Accent Bar 18">
            <a:extLst>
              <a:ext uri="{FF2B5EF4-FFF2-40B4-BE49-F238E27FC236}">
                <a16:creationId xmlns:a16="http://schemas.microsoft.com/office/drawing/2014/main" id="{0A12CE85-B3B3-2F33-8F18-97685D7DDA20}"/>
              </a:ext>
            </a:extLst>
          </p:cNvPr>
          <p:cNvSpPr/>
          <p:nvPr/>
        </p:nvSpPr>
        <p:spPr>
          <a:xfrm>
            <a:off x="4051647" y="4021742"/>
            <a:ext cx="1438451" cy="59216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223"/>
              <a:gd name="adj6" fmla="val -39118"/>
              <a:gd name="adj7" fmla="val -59930"/>
              <a:gd name="adj8" fmla="val -4466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FD79F9-63EE-A3E4-0349-1D182CE012C8}"/>
              </a:ext>
            </a:extLst>
          </p:cNvPr>
          <p:cNvSpPr/>
          <p:nvPr/>
        </p:nvSpPr>
        <p:spPr>
          <a:xfrm>
            <a:off x="3961769" y="2739204"/>
            <a:ext cx="2995035" cy="93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PDU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967DD3-8DFE-D490-E9F1-DC14043D7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49"/>
          <a:stretch/>
        </p:blipFill>
        <p:spPr>
          <a:xfrm>
            <a:off x="2965521" y="3123723"/>
            <a:ext cx="684265" cy="57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596AB-346B-0B91-E268-507FE8DF8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5"/>
          <a:stretch/>
        </p:blipFill>
        <p:spPr>
          <a:xfrm>
            <a:off x="4042088" y="3128607"/>
            <a:ext cx="2914716" cy="5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6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SCHCization</a:t>
            </a:r>
            <a:r>
              <a:rPr lang="en-US" dirty="0"/>
              <a:t> step 2 over UDP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8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91D07-38E2-3D6A-3360-0D7AAD8CFC69}"/>
              </a:ext>
            </a:extLst>
          </p:cNvPr>
          <p:cNvSpPr/>
          <p:nvPr/>
        </p:nvSpPr>
        <p:spPr>
          <a:xfrm>
            <a:off x="46888" y="1270000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(NH=SCHC)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CD5A6-FB3F-B213-12CD-28D0E70FFEE6}"/>
              </a:ext>
            </a:extLst>
          </p:cNvPr>
          <p:cNvSpPr/>
          <p:nvPr/>
        </p:nvSpPr>
        <p:spPr>
          <a:xfrm>
            <a:off x="2190258" y="1269998"/>
            <a:ext cx="1232877" cy="9300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HDR</a:t>
            </a:r>
          </a:p>
          <a:p>
            <a:pPr algn="ctr"/>
            <a:r>
              <a:rPr lang="en-US" dirty="0"/>
              <a:t>(NH=ULP)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6093-9F53-7FB9-7353-5DC23F9151B3}"/>
              </a:ext>
            </a:extLst>
          </p:cNvPr>
          <p:cNvSpPr/>
          <p:nvPr/>
        </p:nvSpPr>
        <p:spPr>
          <a:xfrm>
            <a:off x="4970592" y="1270000"/>
            <a:ext cx="4134338" cy="9300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67CF8-9914-88ED-0DD4-C2B9078468CA}"/>
              </a:ext>
            </a:extLst>
          </p:cNvPr>
          <p:cNvSpPr/>
          <p:nvPr/>
        </p:nvSpPr>
        <p:spPr>
          <a:xfrm>
            <a:off x="3466130" y="1269999"/>
            <a:ext cx="1473200" cy="9300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ULP HDR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DBF5-F09F-D4AE-D380-F7538C9A1A9B}"/>
              </a:ext>
            </a:extLst>
          </p:cNvPr>
          <p:cNvSpPr/>
          <p:nvPr/>
        </p:nvSpPr>
        <p:spPr>
          <a:xfrm>
            <a:off x="214926" y="2739296"/>
            <a:ext cx="2110154" cy="930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(NH=UDP)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2E65F-34E5-F48D-AAF2-CE5310FFDB39}"/>
              </a:ext>
            </a:extLst>
          </p:cNvPr>
          <p:cNvSpPr/>
          <p:nvPr/>
        </p:nvSpPr>
        <p:spPr>
          <a:xfrm>
            <a:off x="2368064" y="2739295"/>
            <a:ext cx="1641229" cy="930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HDR</a:t>
            </a:r>
          </a:p>
          <a:p>
            <a:pPr algn="ctr"/>
            <a:r>
              <a:rPr lang="en-US" dirty="0"/>
              <a:t>(Port = SCHC)</a:t>
            </a:r>
          </a:p>
        </p:txBody>
      </p:sp>
      <p:sp>
        <p:nvSpPr>
          <p:cNvPr id="16" name="Callout: Double Bent Line with Accent Bar 15">
            <a:extLst>
              <a:ext uri="{FF2B5EF4-FFF2-40B4-BE49-F238E27FC236}">
                <a16:creationId xmlns:a16="http://schemas.microsoft.com/office/drawing/2014/main" id="{E87E0B3C-D850-2F7B-3AE2-9B7E05F25AA4}"/>
              </a:ext>
            </a:extLst>
          </p:cNvPr>
          <p:cNvSpPr/>
          <p:nvPr/>
        </p:nvSpPr>
        <p:spPr>
          <a:xfrm>
            <a:off x="6698349" y="3912327"/>
            <a:ext cx="1774092" cy="59216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934"/>
              <a:gd name="adj6" fmla="val -91556"/>
              <a:gd name="adj7" fmla="val -44093"/>
              <a:gd name="adj8" fmla="val -10965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elided</a:t>
            </a:r>
          </a:p>
        </p:txBody>
      </p:sp>
      <p:sp>
        <p:nvSpPr>
          <p:cNvPr id="17" name="Callout: Double Bent Line with Accent Bar 16">
            <a:extLst>
              <a:ext uri="{FF2B5EF4-FFF2-40B4-BE49-F238E27FC236}">
                <a16:creationId xmlns:a16="http://schemas.microsoft.com/office/drawing/2014/main" id="{76AF097D-5C23-2D3C-56DD-6B3018C2596C}"/>
              </a:ext>
            </a:extLst>
          </p:cNvPr>
          <p:cNvSpPr/>
          <p:nvPr/>
        </p:nvSpPr>
        <p:spPr>
          <a:xfrm>
            <a:off x="3186723" y="3986169"/>
            <a:ext cx="1385277" cy="59216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624"/>
              <a:gd name="adj6" fmla="val -27224"/>
              <a:gd name="adj7" fmla="val -42773"/>
              <a:gd name="adj8" fmla="val -3516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 Port =&gt; session</a:t>
            </a:r>
          </a:p>
        </p:txBody>
      </p:sp>
      <p:sp>
        <p:nvSpPr>
          <p:cNvPr id="18" name="Callout: Double Bent Line with Accent Bar 17">
            <a:extLst>
              <a:ext uri="{FF2B5EF4-FFF2-40B4-BE49-F238E27FC236}">
                <a16:creationId xmlns:a16="http://schemas.microsoft.com/office/drawing/2014/main" id="{6EE1FD36-A8D4-B583-8FC8-692098F27CF7}"/>
              </a:ext>
            </a:extLst>
          </p:cNvPr>
          <p:cNvSpPr/>
          <p:nvPr/>
        </p:nvSpPr>
        <p:spPr>
          <a:xfrm>
            <a:off x="671559" y="3866634"/>
            <a:ext cx="1385277" cy="592166"/>
          </a:xfrm>
          <a:prstGeom prst="accentCallout3">
            <a:avLst>
              <a:gd name="adj1" fmla="val 37227"/>
              <a:gd name="adj2" fmla="val 107887"/>
              <a:gd name="adj3" fmla="val 37227"/>
              <a:gd name="adj4" fmla="val 122120"/>
              <a:gd name="adj5" fmla="val 20813"/>
              <a:gd name="adj6" fmla="val 133002"/>
              <a:gd name="adj7" fmla="val -25616"/>
              <a:gd name="adj8" fmla="val 14367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</a:t>
            </a:r>
          </a:p>
        </p:txBody>
      </p:sp>
      <p:sp>
        <p:nvSpPr>
          <p:cNvPr id="19" name="Callout: Double Bent Line with Accent Bar 18">
            <a:extLst>
              <a:ext uri="{FF2B5EF4-FFF2-40B4-BE49-F238E27FC236}">
                <a16:creationId xmlns:a16="http://schemas.microsoft.com/office/drawing/2014/main" id="{0A12CE85-B3B3-2F33-8F18-97685D7DDA20}"/>
              </a:ext>
            </a:extLst>
          </p:cNvPr>
          <p:cNvSpPr/>
          <p:nvPr/>
        </p:nvSpPr>
        <p:spPr>
          <a:xfrm>
            <a:off x="6711331" y="3912327"/>
            <a:ext cx="1774092" cy="59216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304"/>
              <a:gd name="adj6" fmla="val -46181"/>
              <a:gd name="adj7" fmla="val -44093"/>
              <a:gd name="adj8" fmla="val -5987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Checksum elided</a:t>
            </a:r>
          </a:p>
        </p:txBody>
      </p:sp>
      <p:sp>
        <p:nvSpPr>
          <p:cNvPr id="20" name="Callout: Double Bent Line with Accent Bar 19">
            <a:extLst>
              <a:ext uri="{FF2B5EF4-FFF2-40B4-BE49-F238E27FC236}">
                <a16:creationId xmlns:a16="http://schemas.microsoft.com/office/drawing/2014/main" id="{ACD66F41-9CC5-D004-0589-98AEDEB724DE}"/>
              </a:ext>
            </a:extLst>
          </p:cNvPr>
          <p:cNvSpPr/>
          <p:nvPr/>
        </p:nvSpPr>
        <p:spPr>
          <a:xfrm>
            <a:off x="5014828" y="4186764"/>
            <a:ext cx="1146213" cy="592166"/>
          </a:xfrm>
          <a:prstGeom prst="accentCallout3">
            <a:avLst>
              <a:gd name="adj1" fmla="val 1593"/>
              <a:gd name="adj2" fmla="val -11912"/>
              <a:gd name="adj3" fmla="val -14245"/>
              <a:gd name="adj4" fmla="val -22121"/>
              <a:gd name="adj5" fmla="val -63654"/>
              <a:gd name="adj6" fmla="val -24497"/>
              <a:gd name="adj7" fmla="val -87647"/>
              <a:gd name="adj8" fmla="val -37895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Elided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F38A3-1447-98F6-21A0-30B663B6B939}"/>
              </a:ext>
            </a:extLst>
          </p:cNvPr>
          <p:cNvSpPr/>
          <p:nvPr/>
        </p:nvSpPr>
        <p:spPr>
          <a:xfrm>
            <a:off x="4060086" y="2739205"/>
            <a:ext cx="1137144" cy="93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SCHC PDU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4E890-D63D-E902-6623-99D651C4767A}"/>
              </a:ext>
            </a:extLst>
          </p:cNvPr>
          <p:cNvSpPr/>
          <p:nvPr/>
        </p:nvSpPr>
        <p:spPr>
          <a:xfrm>
            <a:off x="5239584" y="2739204"/>
            <a:ext cx="2995035" cy="930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SCHC PDU 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2CC8F-5DC6-89D3-86D5-0CC9BEE0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49"/>
          <a:stretch/>
        </p:blipFill>
        <p:spPr>
          <a:xfrm>
            <a:off x="4243336" y="3123723"/>
            <a:ext cx="684265" cy="577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AE1CB2-FBDD-AA83-E384-944E1622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5"/>
          <a:stretch/>
        </p:blipFill>
        <p:spPr>
          <a:xfrm>
            <a:off x="5319903" y="3128607"/>
            <a:ext cx="2914716" cy="5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332A00-7596-3ABE-C4E6-D12D303E2D48}"/>
              </a:ext>
            </a:extLst>
          </p:cNvPr>
          <p:cNvSpPr txBox="1"/>
          <p:nvPr/>
        </p:nvSpPr>
        <p:spPr>
          <a:xfrm>
            <a:off x="363415" y="957385"/>
            <a:ext cx="8440616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Synchronized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AEFD0-3F4B-0F42-CB27-ED33F8C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SCHC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FB0B-0E42-F36B-14DE-DAC37D54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Set (signed baseline)</a:t>
            </a:r>
          </a:p>
          <a:p>
            <a:r>
              <a:rPr lang="en-US" dirty="0"/>
              <a:t>Rule Amendments (manageable)</a:t>
            </a:r>
          </a:p>
          <a:p>
            <a:r>
              <a:rPr lang="en-US" dirty="0"/>
              <a:t>Rule Data (manageable)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instantiated rules</a:t>
            </a:r>
          </a:p>
          <a:p>
            <a:r>
              <a:rPr lang="en-US" dirty="0"/>
              <a:t>Runtime State + Timers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27B7A-F15C-3BDD-B802-4E85207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E28D-3C84-FA4F-AA95-DF0FC25EB2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622604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24834</TotalTime>
  <Words>424</Words>
  <Application>Microsoft Office PowerPoint</Application>
  <PresentationFormat>On-screen Show (16:9)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Nova</vt:lpstr>
      <vt:lpstr>Calibri</vt:lpstr>
      <vt:lpstr>Courier New</vt:lpstr>
      <vt:lpstr>Gill Sans MT</vt:lpstr>
      <vt:lpstr>Symbol</vt:lpstr>
      <vt:lpstr>Trebuchet MS</vt:lpstr>
      <vt:lpstr>2_Thème Office</vt:lpstr>
      <vt:lpstr>3_Thème Office</vt:lpstr>
      <vt:lpstr>PowerPoint Presentation</vt:lpstr>
      <vt:lpstr>SCHC Session</vt:lpstr>
      <vt:lpstr>SCHC Header</vt:lpstr>
      <vt:lpstr>Packet SCHCization step 1</vt:lpstr>
      <vt:lpstr>SCHCization step 2 Partial</vt:lpstr>
      <vt:lpstr>SCHCization step 2 Native</vt:lpstr>
      <vt:lpstr>SCHCization step 2 Split</vt:lpstr>
      <vt:lpstr>SCHCization step 2 over UDP</vt:lpstr>
      <vt:lpstr>SCHC Context</vt:lpstr>
      <vt:lpstr>Rules and Rule Structures</vt:lpstr>
      <vt:lpstr>Rule exchange</vt:lpstr>
    </vt:vector>
  </TitlesOfParts>
  <Company>TELECOM Bretagne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Alexander Pelov</dc:creator>
  <cp:lastModifiedBy>Pascal Thubert (pthubert)</cp:lastModifiedBy>
  <cp:revision>2483</cp:revision>
  <dcterms:created xsi:type="dcterms:W3CDTF">2015-06-28T21:58:26Z</dcterms:created>
  <dcterms:modified xsi:type="dcterms:W3CDTF">2023-09-17T16:03:48Z</dcterms:modified>
</cp:coreProperties>
</file>