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55" y="114300"/>
            <a:ext cx="6924675" cy="6381750"/>
          </a:xfrm>
          <a:prstGeom prst="rect">
            <a:avLst/>
          </a:prstGeom>
        </p:spPr>
      </p:pic>
      <p:sp>
        <p:nvSpPr>
          <p:cNvPr id="7" name="流程图: 过程 6"/>
          <p:cNvSpPr/>
          <p:nvPr/>
        </p:nvSpPr>
        <p:spPr>
          <a:xfrm>
            <a:off x="4297680" y="1012825"/>
            <a:ext cx="1778635" cy="218440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/>
              <a:t>偏移到</a:t>
            </a:r>
            <a:r>
              <a:rPr lang="en-US" altLang="zh-CN" sz="1200"/>
              <a:t>regs.r12</a:t>
            </a:r>
            <a:endParaRPr lang="en-US" altLang="zh-CN" sz="1200"/>
          </a:p>
        </p:txBody>
      </p:sp>
      <p:cxnSp>
        <p:nvCxnSpPr>
          <p:cNvPr id="8" name="直接箭头连接符 7"/>
          <p:cNvCxnSpPr>
            <a:stCxn id="7" idx="1"/>
          </p:cNvCxnSpPr>
          <p:nvPr/>
        </p:nvCxnSpPr>
        <p:spPr>
          <a:xfrm flipH="1" flipV="1">
            <a:off x="2642870" y="936625"/>
            <a:ext cx="1654810" cy="185420"/>
          </a:xfrm>
          <a:prstGeom prst="straightConnector1">
            <a:avLst/>
          </a:prstGeom>
          <a:ln w="28575"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/>
          <p:cNvSpPr/>
          <p:nvPr/>
        </p:nvSpPr>
        <p:spPr>
          <a:xfrm>
            <a:off x="3965575" y="1359535"/>
            <a:ext cx="1778635" cy="521970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/>
              <a:t>改变程序状态，进入</a:t>
            </a:r>
            <a:r>
              <a:rPr lang="en-US" altLang="zh-CN" sz="1200"/>
              <a:t>sys</a:t>
            </a:r>
            <a:r>
              <a:rPr lang="zh-CN" altLang="en-US" sz="1200"/>
              <a:t>模式，并设置</a:t>
            </a:r>
            <a:r>
              <a:rPr lang="en-US" altLang="zh-CN" sz="1200"/>
              <a:t>sp</a:t>
            </a:r>
            <a:r>
              <a:rPr lang="zh-CN" altLang="en-US" sz="1200"/>
              <a:t>为</a:t>
            </a:r>
            <a:r>
              <a:rPr lang="en-US" altLang="zh-CN" sz="1200"/>
              <a:t>regs.usr_sp;lr=regs.usr_lr</a:t>
            </a:r>
            <a:endParaRPr lang="zh-CN" altLang="en-US" sz="1200"/>
          </a:p>
        </p:txBody>
      </p:sp>
      <p:cxnSp>
        <p:nvCxnSpPr>
          <p:cNvPr id="10" name="直接箭头连接符 9"/>
          <p:cNvCxnSpPr>
            <a:stCxn id="9" idx="1"/>
          </p:cNvCxnSpPr>
          <p:nvPr/>
        </p:nvCxnSpPr>
        <p:spPr>
          <a:xfrm flipH="1" flipV="1">
            <a:off x="2310765" y="1435100"/>
            <a:ext cx="1654810" cy="185420"/>
          </a:xfrm>
          <a:prstGeom prst="straightConnector1">
            <a:avLst/>
          </a:prstGeom>
          <a:ln w="28575"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2233930" y="1259840"/>
            <a:ext cx="19050" cy="589915"/>
          </a:xfrm>
          <a:prstGeom prst="line">
            <a:avLst/>
          </a:prstGeom>
          <a:ln w="28575"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过程 11"/>
          <p:cNvSpPr/>
          <p:nvPr/>
        </p:nvSpPr>
        <p:spPr>
          <a:xfrm>
            <a:off x="3902075" y="2180590"/>
            <a:ext cx="1778635" cy="1152525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/>
              <a:t>改变程序状态，进入</a:t>
            </a:r>
            <a:r>
              <a:rPr lang="en-US" altLang="zh-CN" sz="1200"/>
              <a:t>SVC</a:t>
            </a:r>
            <a:r>
              <a:rPr lang="zh-CN" altLang="en-US" sz="1200"/>
              <a:t>模式，</a:t>
            </a:r>
            <a:r>
              <a:rPr lang="en-US" altLang="zh-CN" sz="1200"/>
              <a:t>r1</a:t>
            </a:r>
            <a:r>
              <a:rPr lang="zh-CN" altLang="en-US" sz="1200"/>
              <a:t>设置为</a:t>
            </a:r>
            <a:r>
              <a:rPr lang="en-US" altLang="zh-CN" sz="1200"/>
              <a:t>regs.svc_spsr,sp</a:t>
            </a:r>
            <a:r>
              <a:rPr lang="zh-CN" altLang="en-US" sz="1200"/>
              <a:t>设置为</a:t>
            </a:r>
            <a:r>
              <a:rPr lang="en-US" altLang="zh-CN" sz="1200"/>
              <a:t>regs.svc_sp,lr</a:t>
            </a:r>
            <a:r>
              <a:rPr lang="zh-CN" altLang="en-US" sz="1200"/>
              <a:t>设置为</a:t>
            </a:r>
            <a:r>
              <a:rPr lang="en-US" altLang="zh-CN" sz="1200"/>
              <a:t>regs.svc_lr</a:t>
            </a:r>
            <a:endParaRPr lang="en-US" altLang="zh-CN" sz="1200"/>
          </a:p>
          <a:p>
            <a:pPr algn="l"/>
            <a:r>
              <a:rPr lang="zh-CN" altLang="en-US" sz="1200"/>
              <a:t>并用</a:t>
            </a:r>
            <a:r>
              <a:rPr lang="en-US" altLang="zh-CN" sz="1200"/>
              <a:t>r1</a:t>
            </a:r>
            <a:r>
              <a:rPr lang="zh-CN" altLang="en-US" sz="1200"/>
              <a:t>更新</a:t>
            </a:r>
            <a:r>
              <a:rPr lang="en-US" altLang="zh-CN" sz="1200"/>
              <a:t>spsr</a:t>
            </a:r>
            <a:r>
              <a:rPr lang="zh-CN" altLang="en-US" sz="1200"/>
              <a:t>寄存器</a:t>
            </a:r>
            <a:endParaRPr lang="zh-CN" altLang="en-US" sz="1200"/>
          </a:p>
        </p:txBody>
      </p:sp>
      <p:cxnSp>
        <p:nvCxnSpPr>
          <p:cNvPr id="13" name="直接箭头连接符 12"/>
          <p:cNvCxnSpPr>
            <a:stCxn id="12" idx="1"/>
          </p:cNvCxnSpPr>
          <p:nvPr/>
        </p:nvCxnSpPr>
        <p:spPr>
          <a:xfrm flipH="1" flipV="1">
            <a:off x="2247265" y="2571750"/>
            <a:ext cx="1654810" cy="185420"/>
          </a:xfrm>
          <a:prstGeom prst="straightConnector1">
            <a:avLst/>
          </a:prstGeom>
          <a:ln w="28575"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189480" y="2080895"/>
            <a:ext cx="6985" cy="976630"/>
          </a:xfrm>
          <a:prstGeom prst="line">
            <a:avLst/>
          </a:prstGeom>
          <a:ln w="28575"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过程 14"/>
          <p:cNvSpPr/>
          <p:nvPr/>
        </p:nvSpPr>
        <p:spPr>
          <a:xfrm>
            <a:off x="3721100" y="3555365"/>
            <a:ext cx="2262505" cy="218440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/>
              <a:t>完成</a:t>
            </a:r>
            <a:r>
              <a:rPr lang="en-US" altLang="zh-CN" sz="1200"/>
              <a:t>r1=regs.pc,r2=regs.cpsr</a:t>
            </a:r>
            <a:endParaRPr lang="en-US" altLang="zh-CN" sz="1200"/>
          </a:p>
        </p:txBody>
      </p:sp>
      <p:cxnSp>
        <p:nvCxnSpPr>
          <p:cNvPr id="16" name="直接箭头连接符 15"/>
          <p:cNvCxnSpPr>
            <a:stCxn id="15" idx="1"/>
          </p:cNvCxnSpPr>
          <p:nvPr/>
        </p:nvCxnSpPr>
        <p:spPr>
          <a:xfrm flipH="1" flipV="1">
            <a:off x="2066290" y="3479165"/>
            <a:ext cx="1654810" cy="185420"/>
          </a:xfrm>
          <a:prstGeom prst="straightConnector1">
            <a:avLst/>
          </a:prstGeom>
          <a:ln w="28575"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过程 16"/>
          <p:cNvSpPr/>
          <p:nvPr/>
        </p:nvSpPr>
        <p:spPr>
          <a:xfrm>
            <a:off x="4055745" y="4504055"/>
            <a:ext cx="3050540" cy="218440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/>
              <a:t>测试</a:t>
            </a:r>
            <a:r>
              <a:rPr lang="en-US" altLang="zh-CN" sz="1200"/>
              <a:t>cpsr</a:t>
            </a:r>
            <a:r>
              <a:rPr lang="zh-CN" altLang="en-US" sz="1200"/>
              <a:t>是否为</a:t>
            </a:r>
            <a:r>
              <a:rPr lang="en-US" altLang="zh-CN" sz="1200"/>
              <a:t>0xf(4bit),</a:t>
            </a:r>
            <a:r>
              <a:rPr lang="zh-CN" altLang="en-US" sz="1200"/>
              <a:t>即是否在</a:t>
            </a:r>
            <a:r>
              <a:rPr lang="en-US" altLang="zh-CN" sz="1200"/>
              <a:t>sys</a:t>
            </a:r>
            <a:r>
              <a:rPr lang="zh-CN" altLang="en-US" sz="1200"/>
              <a:t>模式</a:t>
            </a:r>
            <a:endParaRPr lang="zh-CN" altLang="en-US" sz="1200"/>
          </a:p>
        </p:txBody>
      </p:sp>
      <p:cxnSp>
        <p:nvCxnSpPr>
          <p:cNvPr id="18" name="直接箭头连接符 17"/>
          <p:cNvCxnSpPr>
            <a:stCxn id="17" idx="1"/>
          </p:cNvCxnSpPr>
          <p:nvPr/>
        </p:nvCxnSpPr>
        <p:spPr>
          <a:xfrm flipH="1">
            <a:off x="2462530" y="4613275"/>
            <a:ext cx="1593215" cy="469900"/>
          </a:xfrm>
          <a:prstGeom prst="straightConnector1">
            <a:avLst/>
          </a:prstGeom>
          <a:ln w="28575"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过程 18"/>
          <p:cNvSpPr/>
          <p:nvPr/>
        </p:nvSpPr>
        <p:spPr>
          <a:xfrm>
            <a:off x="3820795" y="4939665"/>
            <a:ext cx="3050540" cy="218440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/>
              <a:t>将</a:t>
            </a:r>
            <a:r>
              <a:rPr lang="en-US" altLang="zh-CN" sz="1200"/>
              <a:t>r1</a:t>
            </a:r>
            <a:r>
              <a:rPr lang="zh-CN" altLang="en-US" sz="1200"/>
              <a:t>（存放了</a:t>
            </a:r>
            <a:r>
              <a:rPr lang="en-US" altLang="zh-CN" sz="1200"/>
              <a:t>regs.pc)</a:t>
            </a:r>
            <a:r>
              <a:rPr lang="zh-CN" altLang="en-US" sz="1200"/>
              <a:t>赋值</a:t>
            </a:r>
            <a:r>
              <a:rPr lang="en-US" altLang="zh-CN" sz="1200"/>
              <a:t>lr</a:t>
            </a:r>
            <a:r>
              <a:rPr lang="zh-CN" altLang="en-US" sz="1200"/>
              <a:t>寄存器</a:t>
            </a:r>
            <a:endParaRPr lang="zh-CN" altLang="en-US" sz="1200"/>
          </a:p>
        </p:txBody>
      </p:sp>
      <p:cxnSp>
        <p:nvCxnSpPr>
          <p:cNvPr id="20" name="直接箭头连接符 19"/>
          <p:cNvCxnSpPr>
            <a:stCxn id="19" idx="1"/>
          </p:cNvCxnSpPr>
          <p:nvPr/>
        </p:nvCxnSpPr>
        <p:spPr>
          <a:xfrm flipH="1">
            <a:off x="1530350" y="5048885"/>
            <a:ext cx="2290445" cy="243205"/>
          </a:xfrm>
          <a:prstGeom prst="straightConnector1">
            <a:avLst/>
          </a:prstGeom>
          <a:ln w="28575"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图: 过程 20"/>
          <p:cNvSpPr/>
          <p:nvPr/>
        </p:nvSpPr>
        <p:spPr>
          <a:xfrm>
            <a:off x="3820795" y="5292090"/>
            <a:ext cx="3050540" cy="218440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/>
              <a:t>将</a:t>
            </a:r>
            <a:r>
              <a:rPr lang="en-US" altLang="zh-CN" sz="1200"/>
              <a:t>r2(regs.cpsr)</a:t>
            </a:r>
            <a:r>
              <a:rPr lang="zh-CN" altLang="en-US" sz="1200"/>
              <a:t>更新</a:t>
            </a:r>
            <a:r>
              <a:rPr lang="en-US" altLang="zh-CN" sz="1200"/>
              <a:t>spsr</a:t>
            </a:r>
            <a:r>
              <a:rPr lang="zh-CN" altLang="en-US" sz="1200"/>
              <a:t>寄存器</a:t>
            </a:r>
            <a:endParaRPr lang="zh-CN" altLang="en-US" sz="1200"/>
          </a:p>
        </p:txBody>
      </p:sp>
      <p:cxnSp>
        <p:nvCxnSpPr>
          <p:cNvPr id="22" name="直接箭头连接符 21"/>
          <p:cNvCxnSpPr>
            <a:stCxn id="21" idx="1"/>
          </p:cNvCxnSpPr>
          <p:nvPr/>
        </p:nvCxnSpPr>
        <p:spPr>
          <a:xfrm flipH="1">
            <a:off x="2129790" y="5401310"/>
            <a:ext cx="1691005" cy="90805"/>
          </a:xfrm>
          <a:prstGeom prst="straightConnector1">
            <a:avLst/>
          </a:prstGeom>
          <a:ln w="28575"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过程 22"/>
          <p:cNvSpPr/>
          <p:nvPr/>
        </p:nvSpPr>
        <p:spPr>
          <a:xfrm>
            <a:off x="3420745" y="5606415"/>
            <a:ext cx="3685540" cy="218440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/>
              <a:t>使用</a:t>
            </a:r>
            <a:r>
              <a:rPr lang="en-US" altLang="zh-CN" sz="1200"/>
              <a:t>regs</a:t>
            </a:r>
            <a:r>
              <a:rPr lang="zh-CN" altLang="en-US" sz="1200"/>
              <a:t>中存放的寄存器来初始</a:t>
            </a:r>
            <a:r>
              <a:rPr lang="en-US" altLang="zh-CN" sz="1200"/>
              <a:t>r0-r12</a:t>
            </a:r>
            <a:r>
              <a:rPr lang="zh-CN" altLang="en-US" sz="1200"/>
              <a:t>，即恢复现场</a:t>
            </a:r>
            <a:endParaRPr lang="zh-CN" altLang="en-US" sz="1200"/>
          </a:p>
        </p:txBody>
      </p:sp>
      <p:cxnSp>
        <p:nvCxnSpPr>
          <p:cNvPr id="24" name="直接箭头连接符 23"/>
          <p:cNvCxnSpPr>
            <a:stCxn id="23" idx="1"/>
          </p:cNvCxnSpPr>
          <p:nvPr/>
        </p:nvCxnSpPr>
        <p:spPr>
          <a:xfrm flipH="1" flipV="1">
            <a:off x="1977390" y="5681980"/>
            <a:ext cx="1443355" cy="33655"/>
          </a:xfrm>
          <a:prstGeom prst="straightConnector1">
            <a:avLst/>
          </a:prstGeom>
          <a:ln w="28575"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过程 24"/>
          <p:cNvSpPr/>
          <p:nvPr/>
        </p:nvSpPr>
        <p:spPr>
          <a:xfrm>
            <a:off x="3420745" y="5920740"/>
            <a:ext cx="3685540" cy="218440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将</a:t>
            </a:r>
            <a:r>
              <a:rPr lang="en-US" altLang="zh-CN" sz="1200">
                <a:solidFill>
                  <a:schemeClr val="tx1"/>
                </a:solidFill>
              </a:rPr>
              <a:t>regs.pc</a:t>
            </a:r>
            <a:r>
              <a:rPr lang="zh-CN" altLang="en-US" sz="1200">
                <a:solidFill>
                  <a:schemeClr val="tx1"/>
                </a:solidFill>
              </a:rPr>
              <a:t>赋值给</a:t>
            </a:r>
            <a:r>
              <a:rPr lang="en-US" altLang="zh-CN" sz="1200">
                <a:solidFill>
                  <a:schemeClr val="tx1"/>
                </a:solidFill>
              </a:rPr>
              <a:t>pc</a:t>
            </a:r>
            <a:r>
              <a:rPr lang="zh-CN" altLang="en-US" sz="1200">
                <a:solidFill>
                  <a:schemeClr val="tx1"/>
                </a:solidFill>
              </a:rPr>
              <a:t>寄存器，要求在非</a:t>
            </a:r>
            <a:r>
              <a:rPr lang="en-US" altLang="zh-CN" sz="1200">
                <a:solidFill>
                  <a:schemeClr val="tx1"/>
                </a:solidFill>
              </a:rPr>
              <a:t>sys</a:t>
            </a:r>
            <a:r>
              <a:rPr lang="zh-CN" altLang="en-US" sz="1200">
                <a:solidFill>
                  <a:schemeClr val="tx1"/>
                </a:solidFill>
              </a:rPr>
              <a:t>模式下进行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1834515" y="5910580"/>
            <a:ext cx="1586230" cy="109855"/>
          </a:xfrm>
          <a:prstGeom prst="straightConnector1">
            <a:avLst/>
          </a:prstGeom>
          <a:ln w="28575"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过程 26"/>
          <p:cNvSpPr/>
          <p:nvPr/>
        </p:nvSpPr>
        <p:spPr>
          <a:xfrm>
            <a:off x="4297680" y="998855"/>
            <a:ext cx="1778635" cy="218440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偏移到</a:t>
            </a:r>
            <a:r>
              <a:rPr lang="en-US" altLang="zh-CN" sz="1200">
                <a:solidFill>
                  <a:schemeClr val="tx1"/>
                </a:solidFill>
              </a:rPr>
              <a:t>regs.r12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8" name="流程图: 过程 27"/>
          <p:cNvSpPr/>
          <p:nvPr/>
        </p:nvSpPr>
        <p:spPr>
          <a:xfrm>
            <a:off x="3965575" y="1345565"/>
            <a:ext cx="1778635" cy="521970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改变程序状态，进入</a:t>
            </a:r>
            <a:r>
              <a:rPr lang="en-US" altLang="zh-CN" sz="1200">
                <a:solidFill>
                  <a:schemeClr val="tx1"/>
                </a:solidFill>
              </a:rPr>
              <a:t>sys</a:t>
            </a:r>
            <a:r>
              <a:rPr lang="zh-CN" altLang="en-US" sz="1200">
                <a:solidFill>
                  <a:schemeClr val="tx1"/>
                </a:solidFill>
              </a:rPr>
              <a:t>模式，并设置</a:t>
            </a:r>
            <a:r>
              <a:rPr lang="en-US" altLang="zh-CN" sz="1200">
                <a:solidFill>
                  <a:schemeClr val="tx1"/>
                </a:solidFill>
              </a:rPr>
              <a:t>sp</a:t>
            </a:r>
            <a:r>
              <a:rPr lang="zh-CN" altLang="en-US" sz="1200">
                <a:solidFill>
                  <a:schemeClr val="tx1"/>
                </a:solidFill>
              </a:rPr>
              <a:t>为</a:t>
            </a:r>
            <a:r>
              <a:rPr lang="en-US" altLang="zh-CN" sz="1200">
                <a:solidFill>
                  <a:schemeClr val="tx1"/>
                </a:solidFill>
              </a:rPr>
              <a:t>regs.usr_sp;lr=regs.usr_lr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9" name="流程图: 过程 28"/>
          <p:cNvSpPr/>
          <p:nvPr/>
        </p:nvSpPr>
        <p:spPr>
          <a:xfrm>
            <a:off x="3902075" y="2166620"/>
            <a:ext cx="1778635" cy="1152525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改变程序状态，进入</a:t>
            </a:r>
            <a:r>
              <a:rPr lang="en-US" altLang="zh-CN" sz="1200">
                <a:solidFill>
                  <a:schemeClr val="tx1"/>
                </a:solidFill>
              </a:rPr>
              <a:t>SVC</a:t>
            </a:r>
            <a:r>
              <a:rPr lang="zh-CN" altLang="en-US" sz="1200">
                <a:solidFill>
                  <a:schemeClr val="tx1"/>
                </a:solidFill>
              </a:rPr>
              <a:t>模式，</a:t>
            </a:r>
            <a:r>
              <a:rPr lang="en-US" altLang="zh-CN" sz="1200">
                <a:solidFill>
                  <a:schemeClr val="tx1"/>
                </a:solidFill>
              </a:rPr>
              <a:t>r1</a:t>
            </a:r>
            <a:r>
              <a:rPr lang="zh-CN" altLang="en-US" sz="1200">
                <a:solidFill>
                  <a:schemeClr val="tx1"/>
                </a:solidFill>
              </a:rPr>
              <a:t>设置为</a:t>
            </a:r>
            <a:r>
              <a:rPr lang="en-US" altLang="zh-CN" sz="1200">
                <a:solidFill>
                  <a:schemeClr val="tx1"/>
                </a:solidFill>
              </a:rPr>
              <a:t>regs.svc_spsr,sp</a:t>
            </a:r>
            <a:r>
              <a:rPr lang="zh-CN" altLang="en-US" sz="1200">
                <a:solidFill>
                  <a:schemeClr val="tx1"/>
                </a:solidFill>
              </a:rPr>
              <a:t>设置为</a:t>
            </a:r>
            <a:r>
              <a:rPr lang="en-US" altLang="zh-CN" sz="1200">
                <a:solidFill>
                  <a:schemeClr val="tx1"/>
                </a:solidFill>
              </a:rPr>
              <a:t>regs.svc_sp,lr</a:t>
            </a:r>
            <a:r>
              <a:rPr lang="zh-CN" altLang="en-US" sz="1200">
                <a:solidFill>
                  <a:schemeClr val="tx1"/>
                </a:solidFill>
              </a:rPr>
              <a:t>设置为</a:t>
            </a:r>
            <a:r>
              <a:rPr lang="en-US" altLang="zh-CN" sz="1200">
                <a:solidFill>
                  <a:schemeClr val="tx1"/>
                </a:solidFill>
              </a:rPr>
              <a:t>regs.svc_lr</a:t>
            </a:r>
            <a:endParaRPr lang="en-US" altLang="zh-CN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并用</a:t>
            </a:r>
            <a:r>
              <a:rPr lang="en-US" altLang="zh-CN" sz="1200">
                <a:solidFill>
                  <a:schemeClr val="tx1"/>
                </a:solidFill>
              </a:rPr>
              <a:t>r1</a:t>
            </a:r>
            <a:r>
              <a:rPr lang="zh-CN" altLang="en-US" sz="1200">
                <a:solidFill>
                  <a:schemeClr val="tx1"/>
                </a:solidFill>
              </a:rPr>
              <a:t>更新</a:t>
            </a:r>
            <a:r>
              <a:rPr lang="en-US" altLang="zh-CN" sz="1200">
                <a:solidFill>
                  <a:schemeClr val="tx1"/>
                </a:solidFill>
              </a:rPr>
              <a:t>spsr</a:t>
            </a:r>
            <a:r>
              <a:rPr lang="zh-CN" altLang="en-US" sz="1200">
                <a:solidFill>
                  <a:schemeClr val="tx1"/>
                </a:solidFill>
              </a:rPr>
              <a:t>寄存器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0" name="流程图: 过程 29"/>
          <p:cNvSpPr/>
          <p:nvPr/>
        </p:nvSpPr>
        <p:spPr>
          <a:xfrm>
            <a:off x="3721100" y="3541395"/>
            <a:ext cx="2262505" cy="218440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完成</a:t>
            </a:r>
            <a:r>
              <a:rPr lang="en-US" altLang="zh-CN" sz="1200">
                <a:solidFill>
                  <a:schemeClr val="tx1"/>
                </a:solidFill>
              </a:rPr>
              <a:t>r1=regs.pc,r2=regs.cpsr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1" name="流程图: 过程 30"/>
          <p:cNvSpPr/>
          <p:nvPr/>
        </p:nvSpPr>
        <p:spPr>
          <a:xfrm>
            <a:off x="4055745" y="4490085"/>
            <a:ext cx="3050540" cy="218440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测试</a:t>
            </a:r>
            <a:r>
              <a:rPr lang="en-US" altLang="zh-CN" sz="1200">
                <a:solidFill>
                  <a:schemeClr val="tx1"/>
                </a:solidFill>
              </a:rPr>
              <a:t>cpsr</a:t>
            </a:r>
            <a:r>
              <a:rPr lang="zh-CN" altLang="en-US" sz="1200">
                <a:solidFill>
                  <a:schemeClr val="tx1"/>
                </a:solidFill>
              </a:rPr>
              <a:t>是否为</a:t>
            </a:r>
            <a:r>
              <a:rPr lang="en-US" altLang="zh-CN" sz="1200">
                <a:solidFill>
                  <a:schemeClr val="tx1"/>
                </a:solidFill>
              </a:rPr>
              <a:t>0xf(4bit),</a:t>
            </a:r>
            <a:r>
              <a:rPr lang="zh-CN" altLang="en-US" sz="1200">
                <a:solidFill>
                  <a:schemeClr val="tx1"/>
                </a:solidFill>
              </a:rPr>
              <a:t>即是否在</a:t>
            </a:r>
            <a:r>
              <a:rPr lang="en-US" altLang="zh-CN" sz="1200">
                <a:solidFill>
                  <a:schemeClr val="tx1"/>
                </a:solidFill>
              </a:rPr>
              <a:t>sys</a:t>
            </a:r>
            <a:r>
              <a:rPr lang="zh-CN" altLang="en-US" sz="1200">
                <a:solidFill>
                  <a:schemeClr val="tx1"/>
                </a:solidFill>
              </a:rPr>
              <a:t>模式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流程图: 过程 31"/>
          <p:cNvSpPr/>
          <p:nvPr/>
        </p:nvSpPr>
        <p:spPr>
          <a:xfrm>
            <a:off x="3820795" y="4925695"/>
            <a:ext cx="3050540" cy="218440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将</a:t>
            </a:r>
            <a:r>
              <a:rPr lang="en-US" altLang="zh-CN" sz="1200">
                <a:solidFill>
                  <a:schemeClr val="tx1"/>
                </a:solidFill>
              </a:rPr>
              <a:t>r1</a:t>
            </a:r>
            <a:r>
              <a:rPr lang="zh-CN" altLang="en-US" sz="1200">
                <a:solidFill>
                  <a:schemeClr val="tx1"/>
                </a:solidFill>
              </a:rPr>
              <a:t>（存放了</a:t>
            </a:r>
            <a:r>
              <a:rPr lang="en-US" altLang="zh-CN" sz="1200">
                <a:solidFill>
                  <a:schemeClr val="tx1"/>
                </a:solidFill>
              </a:rPr>
              <a:t>regs.pc)</a:t>
            </a:r>
            <a:r>
              <a:rPr lang="zh-CN" altLang="en-US" sz="1200">
                <a:solidFill>
                  <a:schemeClr val="tx1"/>
                </a:solidFill>
              </a:rPr>
              <a:t>赋值</a:t>
            </a:r>
            <a:r>
              <a:rPr lang="en-US" altLang="zh-CN" sz="1200">
                <a:solidFill>
                  <a:schemeClr val="tx1"/>
                </a:solidFill>
              </a:rPr>
              <a:t>lr</a:t>
            </a:r>
            <a:r>
              <a:rPr lang="zh-CN" altLang="en-US" sz="1200">
                <a:solidFill>
                  <a:schemeClr val="tx1"/>
                </a:solidFill>
              </a:rPr>
              <a:t>寄存器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流程图: 过程 32"/>
          <p:cNvSpPr/>
          <p:nvPr/>
        </p:nvSpPr>
        <p:spPr>
          <a:xfrm>
            <a:off x="3820795" y="5278120"/>
            <a:ext cx="3050540" cy="218440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将</a:t>
            </a:r>
            <a:r>
              <a:rPr lang="en-US" altLang="zh-CN" sz="1200">
                <a:solidFill>
                  <a:schemeClr val="tx1"/>
                </a:solidFill>
              </a:rPr>
              <a:t>r2(regs.cpsr)</a:t>
            </a:r>
            <a:r>
              <a:rPr lang="zh-CN" altLang="en-US" sz="1200">
                <a:solidFill>
                  <a:schemeClr val="tx1"/>
                </a:solidFill>
              </a:rPr>
              <a:t>更新</a:t>
            </a:r>
            <a:r>
              <a:rPr lang="en-US" altLang="zh-CN" sz="1200">
                <a:solidFill>
                  <a:schemeClr val="tx1"/>
                </a:solidFill>
              </a:rPr>
              <a:t>spsr</a:t>
            </a:r>
            <a:r>
              <a:rPr lang="zh-CN" altLang="en-US" sz="1200">
                <a:solidFill>
                  <a:schemeClr val="tx1"/>
                </a:solidFill>
              </a:rPr>
              <a:t>寄存器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流程图: 过程 33"/>
          <p:cNvSpPr/>
          <p:nvPr/>
        </p:nvSpPr>
        <p:spPr>
          <a:xfrm>
            <a:off x="3420745" y="5592445"/>
            <a:ext cx="3685540" cy="218440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使用</a:t>
            </a:r>
            <a:r>
              <a:rPr lang="en-US" altLang="zh-CN" sz="1200">
                <a:solidFill>
                  <a:schemeClr val="tx1"/>
                </a:solidFill>
              </a:rPr>
              <a:t>regs</a:t>
            </a:r>
            <a:r>
              <a:rPr lang="zh-CN" altLang="en-US" sz="1200">
                <a:solidFill>
                  <a:schemeClr val="tx1"/>
                </a:solidFill>
              </a:rPr>
              <a:t>中存放的寄存器来初始</a:t>
            </a:r>
            <a:r>
              <a:rPr lang="en-US" altLang="zh-CN" sz="1200">
                <a:solidFill>
                  <a:schemeClr val="tx1"/>
                </a:solidFill>
              </a:rPr>
              <a:t>r0-r12</a:t>
            </a:r>
            <a:r>
              <a:rPr lang="zh-CN" altLang="en-US" sz="1200">
                <a:solidFill>
                  <a:schemeClr val="tx1"/>
                </a:solidFill>
              </a:rPr>
              <a:t>，即恢复现场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</Words>
  <Application>WPS 演示</Application>
  <PresentationFormat>宽屏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Arial Unicode MS</vt:lpstr>
      <vt:lpstr>Calibri</vt:lpstr>
      <vt:lpstr>Microsoft YaHei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ash</cp:lastModifiedBy>
  <cp:revision>5</cp:revision>
  <dcterms:created xsi:type="dcterms:W3CDTF">2022-04-16T16:19:31Z</dcterms:created>
  <dcterms:modified xsi:type="dcterms:W3CDTF">2022-04-16T16:52:13Z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7C04EE32E6144150A5DC791F72E447E9</vt:lpwstr>
  </property>
  <property fmtid="{D5CDD505-2E9C-101B-9397-08002B2CF9AE}" pid="3" name="KSOProductBuildVer">
    <vt:lpwstr>2052-11.1.0.11365</vt:lpwstr>
  </property>
</Properties>
</file>