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Nunito"/>
      <p:regular r:id="rId21"/>
      <p:bold r:id="rId22"/>
      <p:italic r:id="rId23"/>
      <p:boldItalic r:id="rId24"/>
    </p:embeddedFont>
    <p:embeddedFont>
      <p:font typeface="Maven Pro"/>
      <p:regular r:id="rId25"/>
      <p:bold r:id="rId26"/>
    </p:embeddedFont>
    <p:embeddedFont>
      <p:font typeface="Cambria Math"/>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bold.fntdata"/><Relationship Id="rId25" Type="http://schemas.openxmlformats.org/officeDocument/2006/relationships/font" Target="fonts/MavenPro-regular.fntdata"/><Relationship Id="rId27" Type="http://schemas.openxmlformats.org/officeDocument/2006/relationships/font" Target="fonts/CambriaMath-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28dff12b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28dff12b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28dff12b23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28dff12b2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28dff12b23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28dff12b23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28dff12b2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28dff12b2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8dff12b23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28dff12b23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28dff12b23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28dff12b23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28dff12b23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28dff12b23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290aef064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290aef064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290aef064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290aef064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291cbd3c29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291cbd3c29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291cbd3c29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291cbd3c29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commons.wikimedia.org/wiki/File:Ulam_Spiral_Divisors_100000.png" TargetMode="External"/><Relationship Id="rId4" Type="http://schemas.openxmlformats.org/officeDocument/2006/relationships/hyperlink" Target="https://commons.wikimedia.org/wiki/File:Euclid_by_Jusepe_de_Ribera,_Getty_Center.JPG" TargetMode="External"/><Relationship Id="rId9" Type="http://schemas.openxmlformats.org/officeDocument/2006/relationships/hyperlink" Target="https://commons.wikimedia.org/wiki/File:Goldbach_partitions_of_the_even_integers_from_4_to_50_rev2.svg" TargetMode="External"/><Relationship Id="rId5" Type="http://schemas.openxmlformats.org/officeDocument/2006/relationships/hyperlink" Target="https://commons.wikimedia.org/wiki/File:Animation_Sieve_of_Eratosth.gif" TargetMode="External"/><Relationship Id="rId6" Type="http://schemas.openxmlformats.org/officeDocument/2006/relationships/hyperlink" Target="https://en.wikipedia.org/wiki/File:Pierre_de_Fermat.jpg" TargetMode="External"/><Relationship Id="rId7" Type="http://schemas.openxmlformats.org/officeDocument/2006/relationships/hyperlink" Target="https://commons.wikimedia.org/wiki/File:Leonhard_Euler.jpg" TargetMode="External"/><Relationship Id="rId8" Type="http://schemas.openxmlformats.org/officeDocument/2006/relationships/hyperlink" Target="https://en.wikipedia.org/wiki/File:John_Wilson_(Mathematician).jpeg" TargetMode="External"/></Relationships>
</file>

<file path=ppt/slides/_rels/slide11.xml.rels><?xml version="1.0" encoding="UTF-8" standalone="yes"?><Relationships xmlns="http://schemas.openxmlformats.org/package/2006/relationships"><Relationship Id="rId20" Type="http://schemas.openxmlformats.org/officeDocument/2006/relationships/hyperlink" Target="https://mathworld.wolfram.com/about/author.html" TargetMode="External"/><Relationship Id="rId11" Type="http://schemas.openxmlformats.org/officeDocument/2006/relationships/hyperlink" Target="https://mathworld.wolfram.com/" TargetMode="External"/><Relationship Id="rId22" Type="http://schemas.openxmlformats.org/officeDocument/2006/relationships/hyperlink" Target="https://mathworld.wolfram.com/" TargetMode="External"/><Relationship Id="rId10" Type="http://schemas.openxmlformats.org/officeDocument/2006/relationships/hyperlink" Target="https://mathworld.wolfram.com/" TargetMode="External"/><Relationship Id="rId21" Type="http://schemas.openxmlformats.org/officeDocument/2006/relationships/hyperlink" Target="https://mathworld.wolfram.com/" TargetMode="External"/><Relationship Id="rId13" Type="http://schemas.openxmlformats.org/officeDocument/2006/relationships/hyperlink" Target="https://mathworld.wolfram.com/FermatsLastTheorem.html" TargetMode="External"/><Relationship Id="rId24" Type="http://schemas.openxmlformats.org/officeDocument/2006/relationships/hyperlink" Target="https://mathworld.wolfram.com/GoldbachConjecture.html" TargetMode="External"/><Relationship Id="rId12" Type="http://schemas.openxmlformats.org/officeDocument/2006/relationships/hyperlink" Target="https://mathworld.wolfram.com/FermatsLastTheorem.html" TargetMode="External"/><Relationship Id="rId23" Type="http://schemas.openxmlformats.org/officeDocument/2006/relationships/hyperlink" Target="https://mathworld.wolfram.com/GoldbachConjecture.html" TargetMode="External"/><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mathworld.wolfram.com/about/author.html" TargetMode="External"/><Relationship Id="rId4" Type="http://schemas.openxmlformats.org/officeDocument/2006/relationships/hyperlink" Target="https://mathworld.wolfram.com/" TargetMode="External"/><Relationship Id="rId9" Type="http://schemas.openxmlformats.org/officeDocument/2006/relationships/hyperlink" Target="https://mathworld.wolfram.com/about/author.html" TargetMode="External"/><Relationship Id="rId15" Type="http://schemas.openxmlformats.org/officeDocument/2006/relationships/hyperlink" Target="https://mathworld.wolfram.com/" TargetMode="External"/><Relationship Id="rId14" Type="http://schemas.openxmlformats.org/officeDocument/2006/relationships/hyperlink" Target="https://mathworld.wolfram.com/about/author.html" TargetMode="External"/><Relationship Id="rId17" Type="http://schemas.openxmlformats.org/officeDocument/2006/relationships/hyperlink" Target="https://mathworld.wolfram.com/CarmichaelNumber.html" TargetMode="External"/><Relationship Id="rId16" Type="http://schemas.openxmlformats.org/officeDocument/2006/relationships/hyperlink" Target="https://mathworld.wolfram.com/" TargetMode="External"/><Relationship Id="rId5" Type="http://schemas.openxmlformats.org/officeDocument/2006/relationships/hyperlink" Target="https://mathworld.wolfram.com/" TargetMode="External"/><Relationship Id="rId19" Type="http://schemas.openxmlformats.org/officeDocument/2006/relationships/hyperlink" Target="https://mathshistory.st-andrews.ac.uk/Biographies/Wilson_John/" TargetMode="External"/><Relationship Id="rId6" Type="http://schemas.openxmlformats.org/officeDocument/2006/relationships/hyperlink" Target="https://mathworld.wolfram.com/PrimeSpiral.html" TargetMode="External"/><Relationship Id="rId18" Type="http://schemas.openxmlformats.org/officeDocument/2006/relationships/hyperlink" Target="https://mathworld.wolfram.com/CarmichaelNumber.html" TargetMode="External"/><Relationship Id="rId7" Type="http://schemas.openxmlformats.org/officeDocument/2006/relationships/hyperlink" Target="https://mathworld.wolfram.com/PrimeSpiral.html" TargetMode="External"/><Relationship Id="rId8" Type="http://schemas.openxmlformats.org/officeDocument/2006/relationships/hyperlink" Target="https://web.archive.org/web/20130921041734/http://www.emc.com/emc-plus/rsa-labs/historical/the-rsa-challenge-numbers.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4.jpg"/><Relationship Id="rId5" Type="http://schemas.openxmlformats.org/officeDocument/2006/relationships/image" Target="../media/image10.png"/><Relationship Id="rId6"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0E7E5"/>
        </a:solidFill>
      </p:bgPr>
    </p:bg>
    <p:spTree>
      <p:nvGrpSpPr>
        <p:cNvPr id="276" name="Shape 276"/>
        <p:cNvGrpSpPr/>
        <p:nvPr/>
      </p:nvGrpSpPr>
      <p:grpSpPr>
        <a:xfrm>
          <a:off x="0" y="0"/>
          <a:ext cx="0" cy="0"/>
          <a:chOff x="0" y="0"/>
          <a:chExt cx="0" cy="0"/>
        </a:xfrm>
      </p:grpSpPr>
      <p:sp>
        <p:nvSpPr>
          <p:cNvPr id="277" name="Google Shape;277;p13"/>
          <p:cNvSpPr txBox="1"/>
          <p:nvPr>
            <p:ph idx="1" type="subTitle"/>
          </p:nvPr>
        </p:nvSpPr>
        <p:spPr>
          <a:xfrm>
            <a:off x="255150" y="33302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t>Luis Perez</a:t>
            </a:r>
            <a:endParaRPr b="1" sz="3500"/>
          </a:p>
        </p:txBody>
      </p:sp>
      <p:sp>
        <p:nvSpPr>
          <p:cNvPr id="278" name="Google Shape;278;p13"/>
          <p:cNvSpPr/>
          <p:nvPr/>
        </p:nvSpPr>
        <p:spPr>
          <a:xfrm>
            <a:off x="5021925" y="131225"/>
            <a:ext cx="3114000" cy="3024600"/>
          </a:xfrm>
          <a:prstGeom prst="ellipse">
            <a:avLst/>
          </a:prstGeom>
          <a:solidFill>
            <a:srgbClr val="A0E7E5"/>
          </a:solidFill>
          <a:ln cap="flat" cmpd="sng" w="9525">
            <a:solidFill>
              <a:srgbClr val="A0E7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3"/>
          <p:cNvSpPr txBox="1"/>
          <p:nvPr>
            <p:ph type="ctrTitle"/>
          </p:nvPr>
        </p:nvSpPr>
        <p:spPr>
          <a:xfrm>
            <a:off x="204800" y="472600"/>
            <a:ext cx="7318800" cy="259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rgbClr val="757575"/>
                </a:solidFill>
              </a:rPr>
              <a:t>The </a:t>
            </a:r>
            <a:r>
              <a:rPr lang="en" sz="5000">
                <a:solidFill>
                  <a:srgbClr val="757575"/>
                </a:solidFill>
              </a:rPr>
              <a:t>importance of factorization and primality testing</a:t>
            </a:r>
            <a:endParaRPr sz="5000">
              <a:solidFill>
                <a:srgbClr val="757575"/>
              </a:solidFill>
            </a:endParaRPr>
          </a:p>
        </p:txBody>
      </p:sp>
      <p:sp>
        <p:nvSpPr>
          <p:cNvPr id="280" name="Google Shape;280;p13"/>
          <p:cNvSpPr txBox="1"/>
          <p:nvPr>
            <p:ph idx="1" type="subTitle"/>
          </p:nvPr>
        </p:nvSpPr>
        <p:spPr>
          <a:xfrm>
            <a:off x="3625900" y="33302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t>Nicholas </a:t>
            </a:r>
            <a:r>
              <a:rPr b="1" lang="en" sz="3500"/>
              <a:t>Johnson</a:t>
            </a:r>
            <a:endParaRPr b="1" sz="3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0E7E5"/>
        </a:solidFill>
      </p:bgPr>
    </p:bg>
    <p:spTree>
      <p:nvGrpSpPr>
        <p:cNvPr id="375" name="Shape 375"/>
        <p:cNvGrpSpPr/>
        <p:nvPr/>
      </p:nvGrpSpPr>
      <p:grpSpPr>
        <a:xfrm>
          <a:off x="0" y="0"/>
          <a:ext cx="0" cy="0"/>
          <a:chOff x="0" y="0"/>
          <a:chExt cx="0" cy="0"/>
        </a:xfrm>
      </p:grpSpPr>
      <p:sp>
        <p:nvSpPr>
          <p:cNvPr id="376" name="Google Shape;376;p22"/>
          <p:cNvSpPr/>
          <p:nvPr/>
        </p:nvSpPr>
        <p:spPr>
          <a:xfrm>
            <a:off x="5021925" y="131225"/>
            <a:ext cx="3114000" cy="3024600"/>
          </a:xfrm>
          <a:prstGeom prst="ellipse">
            <a:avLst/>
          </a:prstGeom>
          <a:solidFill>
            <a:srgbClr val="A0E7E5"/>
          </a:solidFill>
          <a:ln cap="flat" cmpd="sng" w="9525">
            <a:solidFill>
              <a:srgbClr val="A0E7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txBox="1"/>
          <p:nvPr/>
        </p:nvSpPr>
        <p:spPr>
          <a:xfrm>
            <a:off x="1650450" y="368925"/>
            <a:ext cx="5843100" cy="76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500">
                <a:solidFill>
                  <a:srgbClr val="757575"/>
                </a:solidFill>
                <a:latin typeface="Raleway"/>
                <a:ea typeface="Raleway"/>
                <a:cs typeface="Raleway"/>
                <a:sym typeface="Raleway"/>
              </a:rPr>
              <a:t>Image references</a:t>
            </a:r>
            <a:endParaRPr b="1" sz="3200">
              <a:solidFill>
                <a:schemeClr val="lt1"/>
              </a:solidFill>
              <a:latin typeface="Raleway"/>
              <a:ea typeface="Raleway"/>
              <a:cs typeface="Raleway"/>
              <a:sym typeface="Raleway"/>
            </a:endParaRPr>
          </a:p>
        </p:txBody>
      </p:sp>
      <p:sp>
        <p:nvSpPr>
          <p:cNvPr id="378" name="Google Shape;378;p22"/>
          <p:cNvSpPr txBox="1"/>
          <p:nvPr/>
        </p:nvSpPr>
        <p:spPr>
          <a:xfrm>
            <a:off x="326100" y="1131525"/>
            <a:ext cx="8772000" cy="54798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200">
                <a:solidFill>
                  <a:schemeClr val="lt1"/>
                </a:solidFill>
                <a:latin typeface="Raleway"/>
                <a:ea typeface="Raleway"/>
                <a:cs typeface="Raleway"/>
                <a:sym typeface="Raleway"/>
              </a:rPr>
              <a:t>[1] </a:t>
            </a:r>
            <a:r>
              <a:rPr lang="en" sz="1200" u="sng">
                <a:solidFill>
                  <a:schemeClr val="lt1"/>
                </a:solidFill>
                <a:latin typeface="Raleway"/>
                <a:ea typeface="Raleway"/>
                <a:cs typeface="Raleway"/>
                <a:sym typeface="Raleway"/>
                <a:hlinkClick r:id="rId3">
                  <a:extLst>
                    <a:ext uri="{A12FA001-AC4F-418D-AE19-62706E023703}">
                      <ahyp:hlinkClr val="tx"/>
                    </a:ext>
                  </a:extLst>
                </a:hlinkClick>
              </a:rPr>
              <a:t>https://commons.wikimedia.org/wiki/File:Ulam_Spiral_Divisors_100000.png</a:t>
            </a:r>
            <a:endParaRPr sz="1200">
              <a:solidFill>
                <a:schemeClr val="lt1"/>
              </a:solidFill>
              <a:latin typeface="Raleway"/>
              <a:ea typeface="Raleway"/>
              <a:cs typeface="Raleway"/>
              <a:sym typeface="Raleway"/>
            </a:endParaRPr>
          </a:p>
          <a:p>
            <a:pPr indent="0" lvl="0" marL="457200" rtl="0" algn="l">
              <a:lnSpc>
                <a:spcPct val="115000"/>
              </a:lnSpc>
              <a:spcBef>
                <a:spcPts val="1000"/>
              </a:spcBef>
              <a:spcAft>
                <a:spcPts val="0"/>
              </a:spcAft>
              <a:buNone/>
            </a:pPr>
            <a:r>
              <a:rPr lang="en" sz="1200">
                <a:solidFill>
                  <a:schemeClr val="lt1"/>
                </a:solidFill>
                <a:latin typeface="Raleway"/>
                <a:ea typeface="Raleway"/>
                <a:cs typeface="Raleway"/>
                <a:sym typeface="Raleway"/>
              </a:rPr>
              <a:t>[2] </a:t>
            </a:r>
            <a:r>
              <a:rPr lang="en" sz="1200" u="sng">
                <a:solidFill>
                  <a:schemeClr val="lt1"/>
                </a:solidFill>
                <a:latin typeface="Raleway"/>
                <a:ea typeface="Raleway"/>
                <a:cs typeface="Raleway"/>
                <a:sym typeface="Raleway"/>
                <a:hlinkClick r:id="rId4">
                  <a:extLst>
                    <a:ext uri="{A12FA001-AC4F-418D-AE19-62706E023703}">
                      <ahyp:hlinkClr val="tx"/>
                    </a:ext>
                  </a:extLst>
                </a:hlinkClick>
              </a:rPr>
              <a:t>https://commons.wikimedia.org/wiki/File:Euclid_by_Jusepe_de_Ribera,_Getty_Center.JPG</a:t>
            </a:r>
            <a:endParaRPr sz="1200">
              <a:solidFill>
                <a:schemeClr val="lt1"/>
              </a:solidFill>
              <a:latin typeface="Raleway"/>
              <a:ea typeface="Raleway"/>
              <a:cs typeface="Raleway"/>
              <a:sym typeface="Raleway"/>
            </a:endParaRPr>
          </a:p>
          <a:p>
            <a:pPr indent="0" lvl="0" marL="457200" rtl="0" algn="l">
              <a:lnSpc>
                <a:spcPct val="115000"/>
              </a:lnSpc>
              <a:spcBef>
                <a:spcPts val="1000"/>
              </a:spcBef>
              <a:spcAft>
                <a:spcPts val="0"/>
              </a:spcAft>
              <a:buNone/>
            </a:pPr>
            <a:r>
              <a:rPr lang="en" sz="1200">
                <a:solidFill>
                  <a:schemeClr val="lt1"/>
                </a:solidFill>
                <a:latin typeface="Raleway"/>
                <a:ea typeface="Raleway"/>
                <a:cs typeface="Raleway"/>
                <a:sym typeface="Raleway"/>
              </a:rPr>
              <a:t>[3] </a:t>
            </a:r>
            <a:r>
              <a:rPr lang="en" sz="1200" u="sng">
                <a:solidFill>
                  <a:schemeClr val="lt1"/>
                </a:solidFill>
                <a:latin typeface="Raleway"/>
                <a:ea typeface="Raleway"/>
                <a:cs typeface="Raleway"/>
                <a:sym typeface="Raleway"/>
                <a:hlinkClick r:id="rId5">
                  <a:extLst>
                    <a:ext uri="{A12FA001-AC4F-418D-AE19-62706E023703}">
                      <ahyp:hlinkClr val="tx"/>
                    </a:ext>
                  </a:extLst>
                </a:hlinkClick>
              </a:rPr>
              <a:t>https://commons.wikimedia.org/wiki/File:Animation_Sieve_of_Eratosth.gif</a:t>
            </a:r>
            <a:endParaRPr sz="1200">
              <a:solidFill>
                <a:schemeClr val="lt1"/>
              </a:solidFill>
              <a:latin typeface="Raleway"/>
              <a:ea typeface="Raleway"/>
              <a:cs typeface="Raleway"/>
              <a:sym typeface="Raleway"/>
            </a:endParaRPr>
          </a:p>
          <a:p>
            <a:pPr indent="0" lvl="0" marL="457200" rtl="0" algn="l">
              <a:lnSpc>
                <a:spcPct val="115000"/>
              </a:lnSpc>
              <a:spcBef>
                <a:spcPts val="1000"/>
              </a:spcBef>
              <a:spcAft>
                <a:spcPts val="0"/>
              </a:spcAft>
              <a:buNone/>
            </a:pPr>
            <a:r>
              <a:rPr lang="en" sz="1200">
                <a:solidFill>
                  <a:schemeClr val="lt1"/>
                </a:solidFill>
                <a:latin typeface="Raleway"/>
                <a:ea typeface="Raleway"/>
                <a:cs typeface="Raleway"/>
                <a:sym typeface="Raleway"/>
              </a:rPr>
              <a:t>[4] </a:t>
            </a:r>
            <a:r>
              <a:rPr lang="en" sz="1200" u="sng">
                <a:solidFill>
                  <a:schemeClr val="lt1"/>
                </a:solidFill>
                <a:latin typeface="Raleway"/>
                <a:ea typeface="Raleway"/>
                <a:cs typeface="Raleway"/>
                <a:sym typeface="Raleway"/>
                <a:hlinkClick r:id="rId6">
                  <a:extLst>
                    <a:ext uri="{A12FA001-AC4F-418D-AE19-62706E023703}">
                      <ahyp:hlinkClr val="tx"/>
                    </a:ext>
                  </a:extLst>
                </a:hlinkClick>
              </a:rPr>
              <a:t>https://en.wikipedia.org/wiki/File:Pierre_de_Fermat.jpg</a:t>
            </a:r>
            <a:endParaRPr sz="1200">
              <a:solidFill>
                <a:schemeClr val="lt1"/>
              </a:solidFill>
              <a:latin typeface="Raleway"/>
              <a:ea typeface="Raleway"/>
              <a:cs typeface="Raleway"/>
              <a:sym typeface="Raleway"/>
            </a:endParaRPr>
          </a:p>
          <a:p>
            <a:pPr indent="0" lvl="0" marL="457200" rtl="0" algn="l">
              <a:lnSpc>
                <a:spcPct val="115000"/>
              </a:lnSpc>
              <a:spcBef>
                <a:spcPts val="1000"/>
              </a:spcBef>
              <a:spcAft>
                <a:spcPts val="0"/>
              </a:spcAft>
              <a:buNone/>
            </a:pPr>
            <a:r>
              <a:rPr lang="en" sz="1200">
                <a:solidFill>
                  <a:schemeClr val="lt1"/>
                </a:solidFill>
                <a:latin typeface="Raleway"/>
                <a:ea typeface="Raleway"/>
                <a:cs typeface="Raleway"/>
                <a:sym typeface="Raleway"/>
              </a:rPr>
              <a:t>[5] </a:t>
            </a:r>
            <a:r>
              <a:rPr lang="en" sz="1200" u="sng">
                <a:solidFill>
                  <a:schemeClr val="lt1"/>
                </a:solidFill>
                <a:latin typeface="Raleway"/>
                <a:ea typeface="Raleway"/>
                <a:cs typeface="Raleway"/>
                <a:sym typeface="Raleway"/>
                <a:hlinkClick r:id="rId7">
                  <a:extLst>
                    <a:ext uri="{A12FA001-AC4F-418D-AE19-62706E023703}">
                      <ahyp:hlinkClr val="tx"/>
                    </a:ext>
                  </a:extLst>
                </a:hlinkClick>
              </a:rPr>
              <a:t>https://commons.wikimedia.org/wiki/File:Leonhard_Euler.jpg</a:t>
            </a:r>
            <a:endParaRPr sz="1200">
              <a:solidFill>
                <a:schemeClr val="lt1"/>
              </a:solidFill>
              <a:latin typeface="Raleway"/>
              <a:ea typeface="Raleway"/>
              <a:cs typeface="Raleway"/>
              <a:sym typeface="Raleway"/>
            </a:endParaRPr>
          </a:p>
          <a:p>
            <a:pPr indent="0" lvl="0" marL="457200" rtl="0" algn="l">
              <a:lnSpc>
                <a:spcPct val="115000"/>
              </a:lnSpc>
              <a:spcBef>
                <a:spcPts val="1000"/>
              </a:spcBef>
              <a:spcAft>
                <a:spcPts val="0"/>
              </a:spcAft>
              <a:buNone/>
            </a:pPr>
            <a:r>
              <a:rPr lang="en" sz="1200">
                <a:solidFill>
                  <a:schemeClr val="lt1"/>
                </a:solidFill>
                <a:latin typeface="Raleway"/>
                <a:ea typeface="Raleway"/>
                <a:cs typeface="Raleway"/>
                <a:sym typeface="Raleway"/>
              </a:rPr>
              <a:t>[6] </a:t>
            </a:r>
            <a:r>
              <a:rPr lang="en" sz="1200" u="sng">
                <a:solidFill>
                  <a:schemeClr val="lt1"/>
                </a:solidFill>
                <a:latin typeface="Raleway"/>
                <a:ea typeface="Raleway"/>
                <a:cs typeface="Raleway"/>
                <a:sym typeface="Raleway"/>
                <a:hlinkClick r:id="rId8">
                  <a:extLst>
                    <a:ext uri="{A12FA001-AC4F-418D-AE19-62706E023703}">
                      <ahyp:hlinkClr val="tx"/>
                    </a:ext>
                  </a:extLst>
                </a:hlinkClick>
              </a:rPr>
              <a:t>https://en.wikipedia.org/wiki/File:John_Wilson_(Mathematician).jpeg</a:t>
            </a:r>
            <a:endParaRPr sz="1200">
              <a:solidFill>
                <a:schemeClr val="lt1"/>
              </a:solidFill>
              <a:latin typeface="Raleway"/>
              <a:ea typeface="Raleway"/>
              <a:cs typeface="Raleway"/>
              <a:sym typeface="Raleway"/>
            </a:endParaRPr>
          </a:p>
          <a:p>
            <a:pPr indent="0" lvl="0" marL="457200" rtl="0" algn="l">
              <a:lnSpc>
                <a:spcPct val="115000"/>
              </a:lnSpc>
              <a:spcBef>
                <a:spcPts val="1000"/>
              </a:spcBef>
              <a:spcAft>
                <a:spcPts val="0"/>
              </a:spcAft>
              <a:buNone/>
            </a:pPr>
            <a:r>
              <a:rPr lang="en" sz="1200">
                <a:solidFill>
                  <a:schemeClr val="lt1"/>
                </a:solidFill>
                <a:latin typeface="Raleway"/>
                <a:ea typeface="Raleway"/>
                <a:cs typeface="Raleway"/>
                <a:sym typeface="Raleway"/>
              </a:rPr>
              <a:t>[7] </a:t>
            </a:r>
            <a:r>
              <a:rPr lang="en" sz="1200" u="sng">
                <a:solidFill>
                  <a:schemeClr val="lt1"/>
                </a:solidFill>
                <a:latin typeface="Raleway"/>
                <a:ea typeface="Raleway"/>
                <a:cs typeface="Raleway"/>
                <a:sym typeface="Raleway"/>
                <a:hlinkClick r:id="rId9">
                  <a:extLst>
                    <a:ext uri="{A12FA001-AC4F-418D-AE19-62706E023703}">
                      <ahyp:hlinkClr val="tx"/>
                    </a:ext>
                  </a:extLst>
                </a:hlinkClick>
              </a:rPr>
              <a:t>https://commons.wikimedia.org/wiki/File:Goldbach_partitions_of_the_even_integers_from_4_to_50_rev2.svg</a:t>
            </a:r>
            <a:endParaRPr sz="1200">
              <a:solidFill>
                <a:schemeClr val="lt1"/>
              </a:solidFill>
              <a:latin typeface="Raleway"/>
              <a:ea typeface="Raleway"/>
              <a:cs typeface="Raleway"/>
              <a:sym typeface="Raleway"/>
            </a:endParaRPr>
          </a:p>
          <a:p>
            <a:pPr indent="0" lvl="0" marL="457200" rtl="0" algn="l">
              <a:lnSpc>
                <a:spcPct val="115000"/>
              </a:lnSpc>
              <a:spcBef>
                <a:spcPts val="1000"/>
              </a:spcBef>
              <a:spcAft>
                <a:spcPts val="0"/>
              </a:spcAft>
              <a:buNone/>
            </a:pPr>
            <a:r>
              <a:t/>
            </a:r>
            <a:endParaRPr sz="1200">
              <a:solidFill>
                <a:schemeClr val="lt1"/>
              </a:solidFill>
              <a:latin typeface="Raleway"/>
              <a:ea typeface="Raleway"/>
              <a:cs typeface="Raleway"/>
              <a:sym typeface="Raleway"/>
            </a:endParaRPr>
          </a:p>
          <a:p>
            <a:pPr indent="0" lvl="0" marL="0" rtl="0" algn="l">
              <a:lnSpc>
                <a:spcPct val="115000"/>
              </a:lnSpc>
              <a:spcBef>
                <a:spcPts val="1000"/>
              </a:spcBef>
              <a:spcAft>
                <a:spcPts val="0"/>
              </a:spcAft>
              <a:buNone/>
            </a:pPr>
            <a:r>
              <a:t/>
            </a:r>
            <a:endParaRPr sz="1200">
              <a:solidFill>
                <a:schemeClr val="lt1"/>
              </a:solidFill>
              <a:latin typeface="Raleway"/>
              <a:ea typeface="Raleway"/>
              <a:cs typeface="Raleway"/>
              <a:sym typeface="Raleway"/>
            </a:endParaRPr>
          </a:p>
          <a:p>
            <a:pPr indent="0" lvl="0" marL="457200" rtl="0" algn="l">
              <a:lnSpc>
                <a:spcPct val="115000"/>
              </a:lnSpc>
              <a:spcBef>
                <a:spcPts val="1000"/>
              </a:spcBef>
              <a:spcAft>
                <a:spcPts val="0"/>
              </a:spcAft>
              <a:buNone/>
            </a:pPr>
            <a:r>
              <a:t/>
            </a:r>
            <a:endParaRPr sz="1200">
              <a:solidFill>
                <a:schemeClr val="lt1"/>
              </a:solidFill>
              <a:latin typeface="Raleway"/>
              <a:ea typeface="Raleway"/>
              <a:cs typeface="Raleway"/>
              <a:sym typeface="Raleway"/>
            </a:endParaRPr>
          </a:p>
          <a:p>
            <a:pPr indent="0" lvl="0" marL="457200" rtl="0" algn="l">
              <a:lnSpc>
                <a:spcPct val="115000"/>
              </a:lnSpc>
              <a:spcBef>
                <a:spcPts val="1000"/>
              </a:spcBef>
              <a:spcAft>
                <a:spcPts val="0"/>
              </a:spcAft>
              <a:buNone/>
            </a:pPr>
            <a:r>
              <a:t/>
            </a:r>
            <a:endParaRPr sz="1200">
              <a:solidFill>
                <a:schemeClr val="lt1"/>
              </a:solidFill>
              <a:latin typeface="Raleway"/>
              <a:ea typeface="Raleway"/>
              <a:cs typeface="Raleway"/>
              <a:sym typeface="Raleway"/>
            </a:endParaRPr>
          </a:p>
          <a:p>
            <a:pPr indent="0" lvl="0" marL="457200" rtl="0" algn="l">
              <a:lnSpc>
                <a:spcPct val="115000"/>
              </a:lnSpc>
              <a:spcBef>
                <a:spcPts val="1000"/>
              </a:spcBef>
              <a:spcAft>
                <a:spcPts val="0"/>
              </a:spcAft>
              <a:buNone/>
            </a:pPr>
            <a:r>
              <a:t/>
            </a:r>
            <a:endParaRPr sz="1200">
              <a:solidFill>
                <a:schemeClr val="lt1"/>
              </a:solidFill>
              <a:latin typeface="Raleway"/>
              <a:ea typeface="Raleway"/>
              <a:cs typeface="Raleway"/>
              <a:sym typeface="Raleway"/>
            </a:endParaRPr>
          </a:p>
          <a:p>
            <a:pPr indent="0" lvl="0" marL="457200" rtl="0" algn="l">
              <a:lnSpc>
                <a:spcPct val="115000"/>
              </a:lnSpc>
              <a:spcBef>
                <a:spcPts val="1000"/>
              </a:spcBef>
              <a:spcAft>
                <a:spcPts val="0"/>
              </a:spcAft>
              <a:buNone/>
            </a:pPr>
            <a:r>
              <a:t/>
            </a:r>
            <a:endParaRPr sz="1200">
              <a:solidFill>
                <a:schemeClr val="lt1"/>
              </a:solidFill>
              <a:latin typeface="Raleway"/>
              <a:ea typeface="Raleway"/>
              <a:cs typeface="Raleway"/>
              <a:sym typeface="Raleway"/>
            </a:endParaRPr>
          </a:p>
          <a:p>
            <a:pPr indent="0" lvl="0" marL="457200" rtl="0" algn="l">
              <a:lnSpc>
                <a:spcPct val="115000"/>
              </a:lnSpc>
              <a:spcBef>
                <a:spcPts val="1000"/>
              </a:spcBef>
              <a:spcAft>
                <a:spcPts val="0"/>
              </a:spcAft>
              <a:buNone/>
            </a:pPr>
            <a:r>
              <a:t/>
            </a:r>
            <a:endParaRPr sz="1200">
              <a:solidFill>
                <a:schemeClr val="lt1"/>
              </a:solidFill>
              <a:latin typeface="Raleway"/>
              <a:ea typeface="Raleway"/>
              <a:cs typeface="Raleway"/>
              <a:sym typeface="Raleway"/>
            </a:endParaRPr>
          </a:p>
          <a:p>
            <a:pPr indent="0" lvl="0" marL="457200" rtl="0" algn="l">
              <a:lnSpc>
                <a:spcPct val="115000"/>
              </a:lnSpc>
              <a:spcBef>
                <a:spcPts val="1000"/>
              </a:spcBef>
              <a:spcAft>
                <a:spcPts val="0"/>
              </a:spcAft>
              <a:buNone/>
            </a:pPr>
            <a:r>
              <a:t/>
            </a:r>
            <a:endParaRPr sz="1200">
              <a:solidFill>
                <a:schemeClr val="lt1"/>
              </a:solidFill>
              <a:latin typeface="Raleway"/>
              <a:ea typeface="Raleway"/>
              <a:cs typeface="Raleway"/>
              <a:sym typeface="Raleway"/>
            </a:endParaRPr>
          </a:p>
          <a:p>
            <a:pPr indent="0" lvl="0" marL="457200" rtl="0" algn="l">
              <a:lnSpc>
                <a:spcPct val="115000"/>
              </a:lnSpc>
              <a:spcBef>
                <a:spcPts val="1000"/>
              </a:spcBef>
              <a:spcAft>
                <a:spcPts val="1000"/>
              </a:spcAft>
              <a:buNone/>
            </a:pPr>
            <a:r>
              <a:t/>
            </a:r>
            <a:endParaRPr sz="1200">
              <a:solidFill>
                <a:schemeClr val="lt1"/>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0E7E5"/>
        </a:solidFill>
      </p:bgPr>
    </p:bg>
    <p:spTree>
      <p:nvGrpSpPr>
        <p:cNvPr id="382" name="Shape 382"/>
        <p:cNvGrpSpPr/>
        <p:nvPr/>
      </p:nvGrpSpPr>
      <p:grpSpPr>
        <a:xfrm>
          <a:off x="0" y="0"/>
          <a:ext cx="0" cy="0"/>
          <a:chOff x="0" y="0"/>
          <a:chExt cx="0" cy="0"/>
        </a:xfrm>
      </p:grpSpPr>
      <p:sp>
        <p:nvSpPr>
          <p:cNvPr id="383" name="Google Shape;383;p23"/>
          <p:cNvSpPr/>
          <p:nvPr/>
        </p:nvSpPr>
        <p:spPr>
          <a:xfrm>
            <a:off x="5021925" y="131225"/>
            <a:ext cx="3114000" cy="3024600"/>
          </a:xfrm>
          <a:prstGeom prst="ellipse">
            <a:avLst/>
          </a:prstGeom>
          <a:solidFill>
            <a:srgbClr val="A0E7E5"/>
          </a:solidFill>
          <a:ln cap="flat" cmpd="sng" w="9525">
            <a:solidFill>
              <a:srgbClr val="A0E7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3"/>
          <p:cNvSpPr txBox="1"/>
          <p:nvPr/>
        </p:nvSpPr>
        <p:spPr>
          <a:xfrm>
            <a:off x="1650450" y="368925"/>
            <a:ext cx="5843100" cy="76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500">
                <a:solidFill>
                  <a:srgbClr val="757575"/>
                </a:solidFill>
                <a:latin typeface="Raleway"/>
                <a:ea typeface="Raleway"/>
                <a:cs typeface="Raleway"/>
                <a:sym typeface="Raleway"/>
              </a:rPr>
              <a:t>R</a:t>
            </a:r>
            <a:r>
              <a:rPr b="1" lang="en" sz="3500">
                <a:solidFill>
                  <a:srgbClr val="757575"/>
                </a:solidFill>
                <a:latin typeface="Raleway"/>
                <a:ea typeface="Raleway"/>
                <a:cs typeface="Raleway"/>
                <a:sym typeface="Raleway"/>
              </a:rPr>
              <a:t>eferences</a:t>
            </a:r>
            <a:endParaRPr b="1" sz="3200">
              <a:solidFill>
                <a:schemeClr val="lt1"/>
              </a:solidFill>
              <a:latin typeface="Raleway"/>
              <a:ea typeface="Raleway"/>
              <a:cs typeface="Raleway"/>
              <a:sym typeface="Raleway"/>
            </a:endParaRPr>
          </a:p>
        </p:txBody>
      </p:sp>
      <p:sp>
        <p:nvSpPr>
          <p:cNvPr id="385" name="Google Shape;385;p23"/>
          <p:cNvSpPr txBox="1"/>
          <p:nvPr/>
        </p:nvSpPr>
        <p:spPr>
          <a:xfrm>
            <a:off x="-42850" y="1131525"/>
            <a:ext cx="9021300" cy="5453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200">
                <a:solidFill>
                  <a:schemeClr val="lt1"/>
                </a:solidFill>
                <a:latin typeface="Raleway"/>
                <a:ea typeface="Raleway"/>
                <a:cs typeface="Raleway"/>
                <a:sym typeface="Raleway"/>
              </a:rPr>
              <a:t>[1] </a:t>
            </a:r>
            <a:r>
              <a:rPr lang="en" sz="1100" u="sng">
                <a:solidFill>
                  <a:schemeClr val="lt1"/>
                </a:solidFill>
                <a:hlinkClick r:id="rId3">
                  <a:extLst>
                    <a:ext uri="{A12FA001-AC4F-418D-AE19-62706E023703}">
                      <ahyp:hlinkClr val="tx"/>
                    </a:ext>
                  </a:extLst>
                </a:hlinkClick>
              </a:rPr>
              <a:t>Weisstein, Eric W.</a:t>
            </a:r>
            <a:r>
              <a:rPr lang="en" sz="1100">
                <a:solidFill>
                  <a:schemeClr val="lt1"/>
                </a:solidFill>
              </a:rPr>
              <a:t> "Prime Spiral." From</a:t>
            </a:r>
            <a:r>
              <a:rPr lang="en" sz="1100">
                <a:solidFill>
                  <a:schemeClr val="lt1"/>
                </a:solidFill>
                <a:uFill>
                  <a:noFill/>
                </a:uFill>
                <a:hlinkClick r:id="rId4">
                  <a:extLst>
                    <a:ext uri="{A12FA001-AC4F-418D-AE19-62706E023703}">
                      <ahyp:hlinkClr val="tx"/>
                    </a:ext>
                  </a:extLst>
                </a:hlinkClick>
              </a:rPr>
              <a:t> </a:t>
            </a:r>
            <a:r>
              <a:rPr i="1" lang="en" sz="1100" u="sng">
                <a:solidFill>
                  <a:schemeClr val="lt1"/>
                </a:solidFill>
                <a:hlinkClick r:id="rId5">
                  <a:extLst>
                    <a:ext uri="{A12FA001-AC4F-418D-AE19-62706E023703}">
                      <ahyp:hlinkClr val="tx"/>
                    </a:ext>
                  </a:extLst>
                </a:hlinkClick>
              </a:rPr>
              <a:t>MathWorld</a:t>
            </a:r>
            <a:r>
              <a:rPr lang="en" sz="1100">
                <a:solidFill>
                  <a:schemeClr val="lt1"/>
                </a:solidFill>
              </a:rPr>
              <a:t>--A Wolfram Web Resource.</a:t>
            </a:r>
            <a:r>
              <a:rPr lang="en" sz="1100">
                <a:solidFill>
                  <a:schemeClr val="lt1"/>
                </a:solidFill>
                <a:uFill>
                  <a:noFill/>
                </a:uFill>
                <a:hlinkClick r:id="rId6">
                  <a:extLst>
                    <a:ext uri="{A12FA001-AC4F-418D-AE19-62706E023703}">
                      <ahyp:hlinkClr val="tx"/>
                    </a:ext>
                  </a:extLst>
                </a:hlinkClick>
              </a:rPr>
              <a:t> </a:t>
            </a:r>
            <a:r>
              <a:rPr lang="en" sz="1100" u="sng">
                <a:solidFill>
                  <a:schemeClr val="lt1"/>
                </a:solidFill>
                <a:hlinkClick r:id="rId7">
                  <a:extLst>
                    <a:ext uri="{A12FA001-AC4F-418D-AE19-62706E023703}">
                      <ahyp:hlinkClr val="tx"/>
                    </a:ext>
                  </a:extLst>
                </a:hlinkClick>
              </a:rPr>
              <a:t>https://mathworld.wolfram.com/PrimeSpiral.html</a:t>
            </a:r>
            <a:endParaRPr sz="1200">
              <a:solidFill>
                <a:schemeClr val="lt1"/>
              </a:solidFill>
              <a:latin typeface="Raleway"/>
              <a:ea typeface="Raleway"/>
              <a:cs typeface="Raleway"/>
              <a:sym typeface="Raleway"/>
            </a:endParaRPr>
          </a:p>
          <a:p>
            <a:pPr indent="0" lvl="0" marL="457200" rtl="0" algn="l">
              <a:lnSpc>
                <a:spcPct val="115000"/>
              </a:lnSpc>
              <a:spcBef>
                <a:spcPts val="1000"/>
              </a:spcBef>
              <a:spcAft>
                <a:spcPts val="0"/>
              </a:spcAft>
              <a:buNone/>
            </a:pPr>
            <a:r>
              <a:rPr lang="en" sz="1200">
                <a:solidFill>
                  <a:schemeClr val="lt1"/>
                </a:solidFill>
                <a:latin typeface="Raleway"/>
                <a:ea typeface="Raleway"/>
                <a:cs typeface="Raleway"/>
                <a:sym typeface="Raleway"/>
              </a:rPr>
              <a:t>[2]</a:t>
            </a:r>
            <a:r>
              <a:rPr lang="en" sz="1200">
                <a:solidFill>
                  <a:srgbClr val="A0E7E5"/>
                </a:solidFill>
                <a:latin typeface="Raleway"/>
                <a:ea typeface="Raleway"/>
                <a:cs typeface="Raleway"/>
                <a:sym typeface="Raleway"/>
              </a:rPr>
              <a:t>`</a:t>
            </a:r>
            <a:r>
              <a:rPr lang="en" sz="1200" u="sng">
                <a:solidFill>
                  <a:schemeClr val="lt1"/>
                </a:solidFill>
                <a:latin typeface="Raleway"/>
                <a:ea typeface="Raleway"/>
                <a:cs typeface="Raleway"/>
                <a:sym typeface="Raleway"/>
                <a:hlinkClick r:id="rId8">
                  <a:extLst>
                    <a:ext uri="{A12FA001-AC4F-418D-AE19-62706E023703}">
                      <ahyp:hlinkClr val="tx"/>
                    </a:ext>
                  </a:extLst>
                </a:hlinkClick>
              </a:rPr>
              <a:t>https://web.archive.org/web/20130921041734/http://www.emc.com/emc-plus/rsa-labs/historical/the-rsa-challenge-numbers.htm</a:t>
            </a:r>
            <a:endParaRPr sz="1200">
              <a:solidFill>
                <a:schemeClr val="lt1"/>
              </a:solidFill>
              <a:latin typeface="Raleway"/>
              <a:ea typeface="Raleway"/>
              <a:cs typeface="Raleway"/>
              <a:sym typeface="Raleway"/>
            </a:endParaRPr>
          </a:p>
          <a:p>
            <a:pPr indent="0" lvl="0" marL="457200" rtl="0" algn="l">
              <a:lnSpc>
                <a:spcPct val="115000"/>
              </a:lnSpc>
              <a:spcBef>
                <a:spcPts val="1000"/>
              </a:spcBef>
              <a:spcAft>
                <a:spcPts val="0"/>
              </a:spcAft>
              <a:buNone/>
            </a:pPr>
            <a:r>
              <a:rPr lang="en" sz="1200">
                <a:solidFill>
                  <a:schemeClr val="lt1"/>
                </a:solidFill>
                <a:latin typeface="Raleway"/>
                <a:ea typeface="Raleway"/>
                <a:cs typeface="Raleway"/>
                <a:sym typeface="Raleway"/>
              </a:rPr>
              <a:t>[3] </a:t>
            </a:r>
            <a:r>
              <a:rPr lang="en" sz="1100" u="sng">
                <a:solidFill>
                  <a:schemeClr val="lt1"/>
                </a:solidFill>
                <a:hlinkClick r:id="rId9">
                  <a:extLst>
                    <a:ext uri="{A12FA001-AC4F-418D-AE19-62706E023703}">
                      <ahyp:hlinkClr val="tx"/>
                    </a:ext>
                  </a:extLst>
                </a:hlinkClick>
              </a:rPr>
              <a:t>Weisstein, Eric W.</a:t>
            </a:r>
            <a:r>
              <a:rPr lang="en" sz="1100">
                <a:solidFill>
                  <a:schemeClr val="lt1"/>
                </a:solidFill>
              </a:rPr>
              <a:t> "Fermat's Last Theorem." From</a:t>
            </a:r>
            <a:r>
              <a:rPr lang="en" sz="1100">
                <a:solidFill>
                  <a:schemeClr val="lt1"/>
                </a:solidFill>
                <a:uFill>
                  <a:noFill/>
                </a:uFill>
                <a:hlinkClick r:id="rId10">
                  <a:extLst>
                    <a:ext uri="{A12FA001-AC4F-418D-AE19-62706E023703}">
                      <ahyp:hlinkClr val="tx"/>
                    </a:ext>
                  </a:extLst>
                </a:hlinkClick>
              </a:rPr>
              <a:t> </a:t>
            </a:r>
            <a:r>
              <a:rPr i="1" lang="en" sz="1100" u="sng">
                <a:solidFill>
                  <a:schemeClr val="lt1"/>
                </a:solidFill>
                <a:hlinkClick r:id="rId11">
                  <a:extLst>
                    <a:ext uri="{A12FA001-AC4F-418D-AE19-62706E023703}">
                      <ahyp:hlinkClr val="tx"/>
                    </a:ext>
                  </a:extLst>
                </a:hlinkClick>
              </a:rPr>
              <a:t>MathWorld</a:t>
            </a:r>
            <a:r>
              <a:rPr lang="en" sz="1100">
                <a:solidFill>
                  <a:schemeClr val="lt1"/>
                </a:solidFill>
              </a:rPr>
              <a:t>--A Wolfram Web Resource.</a:t>
            </a:r>
            <a:r>
              <a:rPr lang="en" sz="1100">
                <a:solidFill>
                  <a:schemeClr val="lt1"/>
                </a:solidFill>
                <a:uFill>
                  <a:noFill/>
                </a:uFill>
                <a:hlinkClick r:id="rId12">
                  <a:extLst>
                    <a:ext uri="{A12FA001-AC4F-418D-AE19-62706E023703}">
                      <ahyp:hlinkClr val="tx"/>
                    </a:ext>
                  </a:extLst>
                </a:hlinkClick>
              </a:rPr>
              <a:t> </a:t>
            </a:r>
            <a:r>
              <a:rPr lang="en" sz="1100" u="sng">
                <a:solidFill>
                  <a:schemeClr val="lt1"/>
                </a:solidFill>
                <a:hlinkClick r:id="rId13">
                  <a:extLst>
                    <a:ext uri="{A12FA001-AC4F-418D-AE19-62706E023703}">
                      <ahyp:hlinkClr val="tx"/>
                    </a:ext>
                  </a:extLst>
                </a:hlinkClick>
              </a:rPr>
              <a:t>https://mathworld.wolfram.com/FermatsLastTheorem.html</a:t>
            </a:r>
            <a:endParaRPr sz="1100" u="sng">
              <a:solidFill>
                <a:schemeClr val="lt1"/>
              </a:solidFill>
            </a:endParaRPr>
          </a:p>
          <a:p>
            <a:pPr indent="0" lvl="0" marL="457200" rtl="0" algn="l">
              <a:lnSpc>
                <a:spcPct val="115000"/>
              </a:lnSpc>
              <a:spcBef>
                <a:spcPts val="1000"/>
              </a:spcBef>
              <a:spcAft>
                <a:spcPts val="0"/>
              </a:spcAft>
              <a:buNone/>
            </a:pPr>
            <a:r>
              <a:rPr lang="en" sz="1100">
                <a:solidFill>
                  <a:schemeClr val="lt1"/>
                </a:solidFill>
              </a:rPr>
              <a:t>[4] </a:t>
            </a:r>
            <a:r>
              <a:rPr lang="en" sz="1100" u="sng">
                <a:solidFill>
                  <a:schemeClr val="lt1"/>
                </a:solidFill>
                <a:hlinkClick r:id="rId14">
                  <a:extLst>
                    <a:ext uri="{A12FA001-AC4F-418D-AE19-62706E023703}">
                      <ahyp:hlinkClr val="tx"/>
                    </a:ext>
                  </a:extLst>
                </a:hlinkClick>
              </a:rPr>
              <a:t>Weisstein, Eric W.</a:t>
            </a:r>
            <a:r>
              <a:rPr lang="en" sz="1100">
                <a:solidFill>
                  <a:schemeClr val="lt1"/>
                </a:solidFill>
              </a:rPr>
              <a:t> "Carmichael Number." From</a:t>
            </a:r>
            <a:r>
              <a:rPr lang="en" sz="1100">
                <a:solidFill>
                  <a:schemeClr val="lt1"/>
                </a:solidFill>
                <a:uFill>
                  <a:noFill/>
                </a:uFill>
                <a:hlinkClick r:id="rId15">
                  <a:extLst>
                    <a:ext uri="{A12FA001-AC4F-418D-AE19-62706E023703}">
                      <ahyp:hlinkClr val="tx"/>
                    </a:ext>
                  </a:extLst>
                </a:hlinkClick>
              </a:rPr>
              <a:t> </a:t>
            </a:r>
            <a:r>
              <a:rPr i="1" lang="en" sz="1100" u="sng">
                <a:solidFill>
                  <a:schemeClr val="lt1"/>
                </a:solidFill>
                <a:hlinkClick r:id="rId16">
                  <a:extLst>
                    <a:ext uri="{A12FA001-AC4F-418D-AE19-62706E023703}">
                      <ahyp:hlinkClr val="tx"/>
                    </a:ext>
                  </a:extLst>
                </a:hlinkClick>
              </a:rPr>
              <a:t>MathWorld</a:t>
            </a:r>
            <a:r>
              <a:rPr lang="en" sz="1100">
                <a:solidFill>
                  <a:schemeClr val="lt1"/>
                </a:solidFill>
              </a:rPr>
              <a:t>--A Wolfram Web Resource.</a:t>
            </a:r>
            <a:r>
              <a:rPr lang="en" sz="1100">
                <a:solidFill>
                  <a:schemeClr val="lt1"/>
                </a:solidFill>
                <a:uFill>
                  <a:noFill/>
                </a:uFill>
                <a:hlinkClick r:id="rId17">
                  <a:extLst>
                    <a:ext uri="{A12FA001-AC4F-418D-AE19-62706E023703}">
                      <ahyp:hlinkClr val="tx"/>
                    </a:ext>
                  </a:extLst>
                </a:hlinkClick>
              </a:rPr>
              <a:t> </a:t>
            </a:r>
            <a:r>
              <a:rPr lang="en" sz="1100" u="sng">
                <a:solidFill>
                  <a:schemeClr val="lt1"/>
                </a:solidFill>
                <a:hlinkClick r:id="rId18">
                  <a:extLst>
                    <a:ext uri="{A12FA001-AC4F-418D-AE19-62706E023703}">
                      <ahyp:hlinkClr val="tx"/>
                    </a:ext>
                  </a:extLst>
                </a:hlinkClick>
              </a:rPr>
              <a:t>https://mathworld.wolfram.com/CarmichaelNumber.html</a:t>
            </a:r>
            <a:endParaRPr sz="1100" u="sng">
              <a:solidFill>
                <a:schemeClr val="lt1"/>
              </a:solidFill>
            </a:endParaRPr>
          </a:p>
          <a:p>
            <a:pPr indent="0" lvl="0" marL="457200" rtl="0" algn="l">
              <a:lnSpc>
                <a:spcPct val="115000"/>
              </a:lnSpc>
              <a:spcBef>
                <a:spcPts val="1000"/>
              </a:spcBef>
              <a:spcAft>
                <a:spcPts val="0"/>
              </a:spcAft>
              <a:buNone/>
            </a:pPr>
            <a:r>
              <a:rPr lang="en" sz="1100">
                <a:solidFill>
                  <a:schemeClr val="lt1"/>
                </a:solidFill>
              </a:rPr>
              <a:t>[5] </a:t>
            </a:r>
            <a:r>
              <a:rPr lang="en" sz="1100" u="sng">
                <a:solidFill>
                  <a:schemeClr val="lt1"/>
                </a:solidFill>
                <a:hlinkClick r:id="rId19">
                  <a:extLst>
                    <a:ext uri="{A12FA001-AC4F-418D-AE19-62706E023703}">
                      <ahyp:hlinkClr val="tx"/>
                    </a:ext>
                  </a:extLst>
                </a:hlinkClick>
              </a:rPr>
              <a:t>https://mathshistory.st-andrews.ac.uk/Biographies/Wilson_John/</a:t>
            </a:r>
            <a:endParaRPr sz="1100">
              <a:solidFill>
                <a:schemeClr val="lt1"/>
              </a:solidFill>
            </a:endParaRPr>
          </a:p>
          <a:p>
            <a:pPr indent="0" lvl="0" marL="457200" rtl="0" algn="l">
              <a:lnSpc>
                <a:spcPct val="115000"/>
              </a:lnSpc>
              <a:spcBef>
                <a:spcPts val="1000"/>
              </a:spcBef>
              <a:spcAft>
                <a:spcPts val="0"/>
              </a:spcAft>
              <a:buNone/>
            </a:pPr>
            <a:r>
              <a:rPr lang="en" sz="1100">
                <a:solidFill>
                  <a:schemeClr val="lt1"/>
                </a:solidFill>
              </a:rPr>
              <a:t>[6] </a:t>
            </a:r>
            <a:r>
              <a:rPr lang="en" sz="1100" u="sng">
                <a:solidFill>
                  <a:schemeClr val="lt1"/>
                </a:solidFill>
                <a:hlinkClick r:id="rId20">
                  <a:extLst>
                    <a:ext uri="{A12FA001-AC4F-418D-AE19-62706E023703}">
                      <ahyp:hlinkClr val="tx"/>
                    </a:ext>
                  </a:extLst>
                </a:hlinkClick>
              </a:rPr>
              <a:t>Weisstein, Eric W.</a:t>
            </a:r>
            <a:r>
              <a:rPr lang="en" sz="1100">
                <a:solidFill>
                  <a:schemeClr val="lt1"/>
                </a:solidFill>
              </a:rPr>
              <a:t> "Goldbach Conjecture." From</a:t>
            </a:r>
            <a:r>
              <a:rPr lang="en" sz="1100">
                <a:solidFill>
                  <a:schemeClr val="lt1"/>
                </a:solidFill>
                <a:uFill>
                  <a:noFill/>
                </a:uFill>
                <a:hlinkClick r:id="rId21">
                  <a:extLst>
                    <a:ext uri="{A12FA001-AC4F-418D-AE19-62706E023703}">
                      <ahyp:hlinkClr val="tx"/>
                    </a:ext>
                  </a:extLst>
                </a:hlinkClick>
              </a:rPr>
              <a:t> </a:t>
            </a:r>
            <a:r>
              <a:rPr i="1" lang="en" sz="1100" u="sng">
                <a:solidFill>
                  <a:schemeClr val="lt1"/>
                </a:solidFill>
                <a:hlinkClick r:id="rId22">
                  <a:extLst>
                    <a:ext uri="{A12FA001-AC4F-418D-AE19-62706E023703}">
                      <ahyp:hlinkClr val="tx"/>
                    </a:ext>
                  </a:extLst>
                </a:hlinkClick>
              </a:rPr>
              <a:t>MathWorld</a:t>
            </a:r>
            <a:r>
              <a:rPr lang="en" sz="1100">
                <a:solidFill>
                  <a:schemeClr val="lt1"/>
                </a:solidFill>
              </a:rPr>
              <a:t>--A Wolfram Web Resource.</a:t>
            </a:r>
            <a:r>
              <a:rPr lang="en" sz="1100">
                <a:solidFill>
                  <a:schemeClr val="lt1"/>
                </a:solidFill>
                <a:uFill>
                  <a:noFill/>
                </a:uFill>
                <a:hlinkClick r:id="rId23">
                  <a:extLst>
                    <a:ext uri="{A12FA001-AC4F-418D-AE19-62706E023703}">
                      <ahyp:hlinkClr val="tx"/>
                    </a:ext>
                  </a:extLst>
                </a:hlinkClick>
              </a:rPr>
              <a:t> </a:t>
            </a:r>
            <a:r>
              <a:rPr lang="en" sz="1100" u="sng">
                <a:solidFill>
                  <a:schemeClr val="lt1"/>
                </a:solidFill>
                <a:hlinkClick r:id="rId24">
                  <a:extLst>
                    <a:ext uri="{A12FA001-AC4F-418D-AE19-62706E023703}">
                      <ahyp:hlinkClr val="tx"/>
                    </a:ext>
                  </a:extLst>
                </a:hlinkClick>
              </a:rPr>
              <a:t>https://mathworld.wolfram.com/GoldbachConjecture.html</a:t>
            </a:r>
            <a:endParaRPr sz="1100" u="sng">
              <a:solidFill>
                <a:schemeClr val="lt1"/>
              </a:solidFill>
            </a:endParaRPr>
          </a:p>
          <a:p>
            <a:pPr indent="0" lvl="0" marL="457200" rtl="0" algn="l">
              <a:lnSpc>
                <a:spcPct val="115000"/>
              </a:lnSpc>
              <a:spcBef>
                <a:spcPts val="1000"/>
              </a:spcBef>
              <a:spcAft>
                <a:spcPts val="0"/>
              </a:spcAft>
              <a:buNone/>
            </a:pPr>
            <a:r>
              <a:t/>
            </a:r>
            <a:endParaRPr sz="1100" u="sng">
              <a:solidFill>
                <a:schemeClr val="hlink"/>
              </a:solidFill>
            </a:endParaRPr>
          </a:p>
          <a:p>
            <a:pPr indent="0" lvl="0" marL="457200" rtl="0" algn="l">
              <a:lnSpc>
                <a:spcPct val="115000"/>
              </a:lnSpc>
              <a:spcBef>
                <a:spcPts val="1000"/>
              </a:spcBef>
              <a:spcAft>
                <a:spcPts val="0"/>
              </a:spcAft>
              <a:buNone/>
            </a:pPr>
            <a:r>
              <a:t/>
            </a:r>
            <a:endParaRPr sz="1100" u="sng">
              <a:solidFill>
                <a:schemeClr val="hlink"/>
              </a:solidFill>
            </a:endParaRPr>
          </a:p>
          <a:p>
            <a:pPr indent="0" lvl="0" marL="457200" rtl="0" algn="l">
              <a:lnSpc>
                <a:spcPct val="115000"/>
              </a:lnSpc>
              <a:spcBef>
                <a:spcPts val="1000"/>
              </a:spcBef>
              <a:spcAft>
                <a:spcPts val="0"/>
              </a:spcAft>
              <a:buNone/>
            </a:pPr>
            <a:r>
              <a:t/>
            </a:r>
            <a:endParaRPr sz="1100">
              <a:solidFill>
                <a:schemeClr val="lt1"/>
              </a:solidFill>
            </a:endParaRPr>
          </a:p>
          <a:p>
            <a:pPr indent="0" lvl="0" marL="0" rtl="0" algn="l">
              <a:lnSpc>
                <a:spcPct val="115000"/>
              </a:lnSpc>
              <a:spcBef>
                <a:spcPts val="1000"/>
              </a:spcBef>
              <a:spcAft>
                <a:spcPts val="0"/>
              </a:spcAft>
              <a:buNone/>
            </a:pPr>
            <a:r>
              <a:t/>
            </a:r>
            <a:endParaRPr sz="1100">
              <a:solidFill>
                <a:schemeClr val="lt1"/>
              </a:solidFill>
            </a:endParaRPr>
          </a:p>
          <a:p>
            <a:pPr indent="0" lvl="0" marL="457200" rtl="0" algn="l">
              <a:lnSpc>
                <a:spcPct val="115000"/>
              </a:lnSpc>
              <a:spcBef>
                <a:spcPts val="1000"/>
              </a:spcBef>
              <a:spcAft>
                <a:spcPts val="0"/>
              </a:spcAft>
              <a:buNone/>
            </a:pPr>
            <a:r>
              <a:t/>
            </a:r>
            <a:endParaRPr sz="1100">
              <a:solidFill>
                <a:schemeClr val="lt1"/>
              </a:solidFill>
            </a:endParaRPr>
          </a:p>
          <a:p>
            <a:pPr indent="0" lvl="0" marL="457200" rtl="0" algn="l">
              <a:lnSpc>
                <a:spcPct val="115000"/>
              </a:lnSpc>
              <a:spcBef>
                <a:spcPts val="1000"/>
              </a:spcBef>
              <a:spcAft>
                <a:spcPts val="0"/>
              </a:spcAft>
              <a:buNone/>
            </a:pPr>
            <a:r>
              <a:t/>
            </a:r>
            <a:endParaRPr sz="1200">
              <a:solidFill>
                <a:schemeClr val="lt1"/>
              </a:solidFill>
              <a:latin typeface="Raleway"/>
              <a:ea typeface="Raleway"/>
              <a:cs typeface="Raleway"/>
              <a:sym typeface="Raleway"/>
            </a:endParaRPr>
          </a:p>
          <a:p>
            <a:pPr indent="0" lvl="0" marL="457200" rtl="0" algn="l">
              <a:lnSpc>
                <a:spcPct val="115000"/>
              </a:lnSpc>
              <a:spcBef>
                <a:spcPts val="1000"/>
              </a:spcBef>
              <a:spcAft>
                <a:spcPts val="0"/>
              </a:spcAft>
              <a:buNone/>
            </a:pPr>
            <a:r>
              <a:t/>
            </a:r>
            <a:endParaRPr sz="1200">
              <a:solidFill>
                <a:schemeClr val="lt1"/>
              </a:solidFill>
              <a:latin typeface="Raleway"/>
              <a:ea typeface="Raleway"/>
              <a:cs typeface="Raleway"/>
              <a:sym typeface="Raleway"/>
            </a:endParaRPr>
          </a:p>
          <a:p>
            <a:pPr indent="0" lvl="0" marL="457200" rtl="0" algn="l">
              <a:lnSpc>
                <a:spcPct val="115000"/>
              </a:lnSpc>
              <a:spcBef>
                <a:spcPts val="1000"/>
              </a:spcBef>
              <a:spcAft>
                <a:spcPts val="1000"/>
              </a:spcAft>
              <a:buNone/>
            </a:pPr>
            <a:r>
              <a:t/>
            </a:r>
            <a:endParaRPr sz="1200">
              <a:solidFill>
                <a:schemeClr val="lt1"/>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0E7E5"/>
        </a:solidFill>
      </p:bgPr>
    </p:bg>
    <p:spTree>
      <p:nvGrpSpPr>
        <p:cNvPr id="284" name="Shape 284"/>
        <p:cNvGrpSpPr/>
        <p:nvPr/>
      </p:nvGrpSpPr>
      <p:grpSpPr>
        <a:xfrm>
          <a:off x="0" y="0"/>
          <a:ext cx="0" cy="0"/>
          <a:chOff x="0" y="0"/>
          <a:chExt cx="0" cy="0"/>
        </a:xfrm>
      </p:grpSpPr>
      <p:sp>
        <p:nvSpPr>
          <p:cNvPr id="285" name="Google Shape;285;p14"/>
          <p:cNvSpPr/>
          <p:nvPr/>
        </p:nvSpPr>
        <p:spPr>
          <a:xfrm>
            <a:off x="5021925" y="131225"/>
            <a:ext cx="3114000" cy="3024600"/>
          </a:xfrm>
          <a:prstGeom prst="ellipse">
            <a:avLst/>
          </a:prstGeom>
          <a:solidFill>
            <a:srgbClr val="A0E7E5"/>
          </a:solidFill>
          <a:ln cap="flat" cmpd="sng" w="9525">
            <a:solidFill>
              <a:srgbClr val="A0E7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txBox="1"/>
          <p:nvPr/>
        </p:nvSpPr>
        <p:spPr>
          <a:xfrm>
            <a:off x="264300" y="131225"/>
            <a:ext cx="5370900" cy="76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500">
                <a:solidFill>
                  <a:srgbClr val="757575"/>
                </a:solidFill>
                <a:latin typeface="Raleway"/>
                <a:ea typeface="Raleway"/>
                <a:cs typeface="Raleway"/>
                <a:sym typeface="Raleway"/>
              </a:rPr>
              <a:t>Prime numbers</a:t>
            </a:r>
            <a:endParaRPr b="1" sz="3200">
              <a:solidFill>
                <a:schemeClr val="lt1"/>
              </a:solidFill>
              <a:latin typeface="Raleway"/>
              <a:ea typeface="Raleway"/>
              <a:cs typeface="Raleway"/>
              <a:sym typeface="Raleway"/>
            </a:endParaRPr>
          </a:p>
        </p:txBody>
      </p:sp>
      <p:sp>
        <p:nvSpPr>
          <p:cNvPr id="287" name="Google Shape;287;p14"/>
          <p:cNvSpPr txBox="1"/>
          <p:nvPr/>
        </p:nvSpPr>
        <p:spPr>
          <a:xfrm>
            <a:off x="160350" y="1118575"/>
            <a:ext cx="5578800" cy="39837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chemeClr val="lt1"/>
              </a:buClr>
              <a:buSzPts val="1400"/>
              <a:buFont typeface="Raleway"/>
              <a:buChar char="●"/>
            </a:pPr>
            <a:r>
              <a:rPr b="1" lang="en" sz="2364">
                <a:solidFill>
                  <a:schemeClr val="lt1"/>
                </a:solidFill>
                <a:latin typeface="Raleway"/>
                <a:ea typeface="Raleway"/>
                <a:cs typeface="Raleway"/>
                <a:sym typeface="Raleway"/>
              </a:rPr>
              <a:t>What is so special about primes?</a:t>
            </a:r>
            <a:br>
              <a:rPr lang="en">
                <a:solidFill>
                  <a:srgbClr val="B4F8C8"/>
                </a:solidFill>
                <a:latin typeface="Raleway"/>
                <a:ea typeface="Raleway"/>
                <a:cs typeface="Raleway"/>
                <a:sym typeface="Raleway"/>
              </a:rPr>
            </a:br>
            <a:r>
              <a:rPr b="1" lang="en" sz="1750">
                <a:solidFill>
                  <a:srgbClr val="757575"/>
                </a:solidFill>
              </a:rPr>
              <a:t>Since ancient times prime numbers have been the most extensively studied numbers. Primes very complex and intriguing properties and their applications in cryptology have elevated their status as modern methods of encryption rely on these properties.</a:t>
            </a:r>
            <a:endParaRPr b="1" sz="1750">
              <a:solidFill>
                <a:srgbClr val="757575"/>
              </a:solidFill>
            </a:endParaRPr>
          </a:p>
          <a:p>
            <a:pPr indent="0" lvl="0" marL="457200" rtl="0" algn="l">
              <a:lnSpc>
                <a:spcPct val="115000"/>
              </a:lnSpc>
              <a:spcBef>
                <a:spcPts val="1000"/>
              </a:spcBef>
              <a:spcAft>
                <a:spcPts val="0"/>
              </a:spcAft>
              <a:buNone/>
            </a:pPr>
            <a:r>
              <a:t/>
            </a:r>
            <a:endParaRPr b="1" sz="1788">
              <a:solidFill>
                <a:srgbClr val="757575"/>
              </a:solidFill>
              <a:latin typeface="Raleway"/>
              <a:ea typeface="Raleway"/>
              <a:cs typeface="Raleway"/>
              <a:sym typeface="Raleway"/>
            </a:endParaRPr>
          </a:p>
          <a:p>
            <a:pPr indent="0" lvl="0" marL="457200" rtl="0" algn="l">
              <a:lnSpc>
                <a:spcPct val="115000"/>
              </a:lnSpc>
              <a:spcBef>
                <a:spcPts val="1000"/>
              </a:spcBef>
              <a:spcAft>
                <a:spcPts val="0"/>
              </a:spcAft>
              <a:buNone/>
            </a:pPr>
            <a:r>
              <a:t/>
            </a:r>
            <a:endParaRPr sz="1200">
              <a:latin typeface="Raleway"/>
              <a:ea typeface="Raleway"/>
              <a:cs typeface="Raleway"/>
              <a:sym typeface="Raleway"/>
            </a:endParaRPr>
          </a:p>
          <a:p>
            <a:pPr indent="0" lvl="0" marL="457200" rtl="0" algn="l">
              <a:lnSpc>
                <a:spcPct val="115000"/>
              </a:lnSpc>
              <a:spcBef>
                <a:spcPts val="1000"/>
              </a:spcBef>
              <a:spcAft>
                <a:spcPts val="0"/>
              </a:spcAft>
              <a:buNone/>
            </a:pPr>
            <a:r>
              <a:t/>
            </a:r>
            <a:endParaRPr sz="1200">
              <a:latin typeface="Raleway"/>
              <a:ea typeface="Raleway"/>
              <a:cs typeface="Raleway"/>
              <a:sym typeface="Raleway"/>
            </a:endParaRPr>
          </a:p>
          <a:p>
            <a:pPr indent="0" lvl="0" marL="457200" rtl="0" algn="l">
              <a:lnSpc>
                <a:spcPct val="115000"/>
              </a:lnSpc>
              <a:spcBef>
                <a:spcPts val="1000"/>
              </a:spcBef>
              <a:spcAft>
                <a:spcPts val="1000"/>
              </a:spcAft>
              <a:buNone/>
            </a:pPr>
            <a:r>
              <a:t/>
            </a:r>
            <a:endParaRPr sz="1200">
              <a:solidFill>
                <a:srgbClr val="000000"/>
              </a:solidFill>
              <a:latin typeface="Raleway"/>
              <a:ea typeface="Raleway"/>
              <a:cs typeface="Raleway"/>
              <a:sym typeface="Raleway"/>
            </a:endParaRPr>
          </a:p>
        </p:txBody>
      </p:sp>
      <p:sp>
        <p:nvSpPr>
          <p:cNvPr id="288" name="Google Shape;288;p14"/>
          <p:cNvSpPr txBox="1"/>
          <p:nvPr/>
        </p:nvSpPr>
        <p:spPr>
          <a:xfrm>
            <a:off x="4050950" y="3460625"/>
            <a:ext cx="4828800" cy="1639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000"/>
              </a:spcAft>
              <a:buNone/>
            </a:pPr>
            <a:r>
              <a:rPr b="1" lang="en">
                <a:solidFill>
                  <a:srgbClr val="757575"/>
                </a:solidFill>
                <a:latin typeface="Raleway"/>
                <a:ea typeface="Raleway"/>
                <a:cs typeface="Raleway"/>
                <a:sym typeface="Raleway"/>
              </a:rPr>
              <a:t>Discovered by Polish-American mathematician Stanislaw Ulam while doodling, this prime spiral consists of arranging the positive integers into a spiral and highlighting only the prime numbers, this work was the cover of the Scientific American magazine in 1964 [1].</a:t>
            </a:r>
            <a:endParaRPr b="1" sz="1600">
              <a:solidFill>
                <a:srgbClr val="757575"/>
              </a:solidFill>
              <a:latin typeface="Raleway"/>
              <a:ea typeface="Raleway"/>
              <a:cs typeface="Raleway"/>
              <a:sym typeface="Raleway"/>
            </a:endParaRPr>
          </a:p>
        </p:txBody>
      </p:sp>
      <p:sp>
        <p:nvSpPr>
          <p:cNvPr id="289" name="Google Shape;289;p14"/>
          <p:cNvSpPr txBox="1"/>
          <p:nvPr/>
        </p:nvSpPr>
        <p:spPr>
          <a:xfrm>
            <a:off x="8722075" y="802575"/>
            <a:ext cx="42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a:ea typeface="Nunito"/>
                <a:cs typeface="Nunito"/>
                <a:sym typeface="Nunito"/>
              </a:rPr>
              <a:t>[1]</a:t>
            </a:r>
            <a:endParaRPr>
              <a:solidFill>
                <a:schemeClr val="lt1"/>
              </a:solidFill>
              <a:latin typeface="Nunito"/>
              <a:ea typeface="Nunito"/>
              <a:cs typeface="Nunito"/>
              <a:sym typeface="Nunito"/>
            </a:endParaRPr>
          </a:p>
        </p:txBody>
      </p:sp>
      <p:sp>
        <p:nvSpPr>
          <p:cNvPr id="290" name="Google Shape;290;p14"/>
          <p:cNvSpPr txBox="1"/>
          <p:nvPr/>
        </p:nvSpPr>
        <p:spPr>
          <a:xfrm>
            <a:off x="4782525" y="0"/>
            <a:ext cx="5370900" cy="76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rgbClr val="757575"/>
                </a:solidFill>
                <a:latin typeface="Raleway"/>
                <a:ea typeface="Raleway"/>
                <a:cs typeface="Raleway"/>
                <a:sym typeface="Raleway"/>
              </a:rPr>
              <a:t>Ulam's</a:t>
            </a:r>
            <a:r>
              <a:rPr b="1" lang="en" sz="2400">
                <a:solidFill>
                  <a:srgbClr val="757575"/>
                </a:solidFill>
                <a:latin typeface="Raleway"/>
                <a:ea typeface="Raleway"/>
                <a:cs typeface="Raleway"/>
                <a:sym typeface="Raleway"/>
              </a:rPr>
              <a:t> spiral</a:t>
            </a:r>
            <a:endParaRPr b="1" sz="2100">
              <a:solidFill>
                <a:schemeClr val="lt1"/>
              </a:solidFill>
              <a:latin typeface="Raleway"/>
              <a:ea typeface="Raleway"/>
              <a:cs typeface="Raleway"/>
              <a:sym typeface="Raleway"/>
            </a:endParaRPr>
          </a:p>
        </p:txBody>
      </p:sp>
      <p:pic>
        <p:nvPicPr>
          <p:cNvPr descr="File:Ulam Spiral Divisors 100000.png" id="291" name="Google Shape;291;p14"/>
          <p:cNvPicPr preferRelativeResize="0"/>
          <p:nvPr/>
        </p:nvPicPr>
        <p:blipFill>
          <a:blip r:embed="rId3">
            <a:alphaModFix/>
          </a:blip>
          <a:stretch>
            <a:fillRect/>
          </a:stretch>
        </p:blipFill>
        <p:spPr>
          <a:xfrm>
            <a:off x="6266375" y="852325"/>
            <a:ext cx="2403225" cy="2553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0E7E5"/>
        </a:solidFill>
      </p:bgPr>
    </p:bg>
    <p:spTree>
      <p:nvGrpSpPr>
        <p:cNvPr id="295" name="Shape 295"/>
        <p:cNvGrpSpPr/>
        <p:nvPr/>
      </p:nvGrpSpPr>
      <p:grpSpPr>
        <a:xfrm>
          <a:off x="0" y="0"/>
          <a:ext cx="0" cy="0"/>
          <a:chOff x="0" y="0"/>
          <a:chExt cx="0" cy="0"/>
        </a:xfrm>
      </p:grpSpPr>
      <p:sp>
        <p:nvSpPr>
          <p:cNvPr id="296" name="Google Shape;296;p15"/>
          <p:cNvSpPr/>
          <p:nvPr/>
        </p:nvSpPr>
        <p:spPr>
          <a:xfrm>
            <a:off x="5021925" y="131225"/>
            <a:ext cx="3114000" cy="3024600"/>
          </a:xfrm>
          <a:prstGeom prst="ellipse">
            <a:avLst/>
          </a:prstGeom>
          <a:solidFill>
            <a:srgbClr val="A0E7E5"/>
          </a:solidFill>
          <a:ln cap="flat" cmpd="sng" w="9525">
            <a:solidFill>
              <a:srgbClr val="A0E7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txBox="1"/>
          <p:nvPr/>
        </p:nvSpPr>
        <p:spPr>
          <a:xfrm>
            <a:off x="355650" y="575125"/>
            <a:ext cx="5800500" cy="846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500">
                <a:solidFill>
                  <a:srgbClr val="757575"/>
                </a:solidFill>
                <a:latin typeface="Raleway"/>
                <a:ea typeface="Raleway"/>
                <a:cs typeface="Raleway"/>
                <a:sym typeface="Raleway"/>
              </a:rPr>
              <a:t>Fundamental</a:t>
            </a:r>
            <a:r>
              <a:rPr b="1" lang="en" sz="3500">
                <a:solidFill>
                  <a:srgbClr val="757575"/>
                </a:solidFill>
                <a:latin typeface="Raleway"/>
                <a:ea typeface="Raleway"/>
                <a:cs typeface="Raleway"/>
                <a:sym typeface="Raleway"/>
              </a:rPr>
              <a:t> theorem of arithmetic</a:t>
            </a:r>
            <a:endParaRPr b="1" sz="3200">
              <a:solidFill>
                <a:schemeClr val="lt1"/>
              </a:solidFill>
              <a:latin typeface="Raleway"/>
              <a:ea typeface="Raleway"/>
              <a:cs typeface="Raleway"/>
              <a:sym typeface="Raleway"/>
            </a:endParaRPr>
          </a:p>
        </p:txBody>
      </p:sp>
      <p:sp>
        <p:nvSpPr>
          <p:cNvPr id="298" name="Google Shape;298;p15"/>
          <p:cNvSpPr txBox="1"/>
          <p:nvPr/>
        </p:nvSpPr>
        <p:spPr>
          <a:xfrm>
            <a:off x="167075" y="1159800"/>
            <a:ext cx="5878200" cy="39837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chemeClr val="lt1"/>
              </a:buClr>
              <a:buSzPts val="1400"/>
              <a:buFont typeface="Raleway"/>
              <a:buChar char="●"/>
            </a:pPr>
            <a:r>
              <a:rPr b="1" lang="en" sz="2364">
                <a:solidFill>
                  <a:schemeClr val="lt1"/>
                </a:solidFill>
                <a:latin typeface="Raleway"/>
                <a:ea typeface="Raleway"/>
                <a:cs typeface="Raleway"/>
                <a:sym typeface="Raleway"/>
              </a:rPr>
              <a:t>Are primes infinite</a:t>
            </a:r>
            <a:r>
              <a:rPr b="1" lang="en" sz="2364">
                <a:solidFill>
                  <a:schemeClr val="lt1"/>
                </a:solidFill>
                <a:latin typeface="Raleway"/>
                <a:ea typeface="Raleway"/>
                <a:cs typeface="Raleway"/>
                <a:sym typeface="Raleway"/>
              </a:rPr>
              <a:t>?</a:t>
            </a:r>
            <a:br>
              <a:rPr lang="en">
                <a:solidFill>
                  <a:srgbClr val="B4F8C8"/>
                </a:solidFill>
                <a:latin typeface="Raleway"/>
                <a:ea typeface="Raleway"/>
                <a:cs typeface="Raleway"/>
                <a:sym typeface="Raleway"/>
              </a:rPr>
            </a:br>
            <a:r>
              <a:rPr b="1" lang="en" sz="1450">
                <a:solidFill>
                  <a:srgbClr val="757575"/>
                </a:solidFill>
              </a:rPr>
              <a:t>Yes primes are infinite, we can show this using the fundamental theorem of arithmetic via contradiction. This is the same way Euclid proved the infinitude of the primes .</a:t>
            </a:r>
            <a:endParaRPr b="1" sz="1450">
              <a:solidFill>
                <a:srgbClr val="757575"/>
              </a:solidFill>
            </a:endParaRPr>
          </a:p>
          <a:p>
            <a:pPr indent="0" lvl="0" marL="457200" rtl="0" algn="l">
              <a:lnSpc>
                <a:spcPct val="115000"/>
              </a:lnSpc>
              <a:spcBef>
                <a:spcPts val="1000"/>
              </a:spcBef>
              <a:spcAft>
                <a:spcPts val="0"/>
              </a:spcAft>
              <a:buNone/>
            </a:pPr>
            <a:r>
              <a:t/>
            </a:r>
            <a:endParaRPr b="1" sz="1488">
              <a:solidFill>
                <a:srgbClr val="757575"/>
              </a:solidFill>
              <a:latin typeface="Raleway"/>
              <a:ea typeface="Raleway"/>
              <a:cs typeface="Raleway"/>
              <a:sym typeface="Raleway"/>
            </a:endParaRPr>
          </a:p>
          <a:p>
            <a:pPr indent="0" lvl="0" marL="457200" rtl="0" algn="l">
              <a:lnSpc>
                <a:spcPct val="115000"/>
              </a:lnSpc>
              <a:spcBef>
                <a:spcPts val="1000"/>
              </a:spcBef>
              <a:spcAft>
                <a:spcPts val="0"/>
              </a:spcAft>
              <a:buNone/>
            </a:pPr>
            <a:r>
              <a:t/>
            </a:r>
            <a:endParaRPr sz="900">
              <a:latin typeface="Raleway"/>
              <a:ea typeface="Raleway"/>
              <a:cs typeface="Raleway"/>
              <a:sym typeface="Raleway"/>
            </a:endParaRPr>
          </a:p>
          <a:p>
            <a:pPr indent="0" lvl="0" marL="457200" rtl="0" algn="l">
              <a:lnSpc>
                <a:spcPct val="115000"/>
              </a:lnSpc>
              <a:spcBef>
                <a:spcPts val="1000"/>
              </a:spcBef>
              <a:spcAft>
                <a:spcPts val="0"/>
              </a:spcAft>
              <a:buNone/>
            </a:pPr>
            <a:r>
              <a:t/>
            </a:r>
            <a:endParaRPr sz="900">
              <a:latin typeface="Raleway"/>
              <a:ea typeface="Raleway"/>
              <a:cs typeface="Raleway"/>
              <a:sym typeface="Raleway"/>
            </a:endParaRPr>
          </a:p>
          <a:p>
            <a:pPr indent="0" lvl="0" marL="457200" rtl="0" algn="l">
              <a:lnSpc>
                <a:spcPct val="115000"/>
              </a:lnSpc>
              <a:spcBef>
                <a:spcPts val="1000"/>
              </a:spcBef>
              <a:spcAft>
                <a:spcPts val="1000"/>
              </a:spcAft>
              <a:buNone/>
            </a:pPr>
            <a:r>
              <a:t/>
            </a:r>
            <a:endParaRPr sz="900">
              <a:solidFill>
                <a:srgbClr val="000000"/>
              </a:solidFill>
              <a:latin typeface="Raleway"/>
              <a:ea typeface="Raleway"/>
              <a:cs typeface="Raleway"/>
              <a:sym typeface="Raleway"/>
            </a:endParaRPr>
          </a:p>
        </p:txBody>
      </p:sp>
      <p:sp>
        <p:nvSpPr>
          <p:cNvPr id="299" name="Google Shape;299;p15"/>
          <p:cNvSpPr txBox="1"/>
          <p:nvPr/>
        </p:nvSpPr>
        <p:spPr>
          <a:xfrm>
            <a:off x="5975300" y="3500875"/>
            <a:ext cx="2930400" cy="1635600"/>
          </a:xfrm>
          <a:prstGeom prst="rect">
            <a:avLst/>
          </a:prstGeom>
          <a:noFill/>
          <a:ln>
            <a:noFill/>
          </a:ln>
        </p:spPr>
        <p:txBody>
          <a:bodyPr anchorCtr="0" anchor="b" bIns="91425" lIns="91425" spcFirstLastPara="1" rIns="91425" wrap="square" tIns="91425">
            <a:noAutofit/>
          </a:bodyPr>
          <a:lstStyle/>
          <a:p>
            <a:pPr indent="0" lvl="0" marL="457200" rtl="0" algn="l">
              <a:lnSpc>
                <a:spcPct val="115000"/>
              </a:lnSpc>
              <a:spcBef>
                <a:spcPts val="0"/>
              </a:spcBef>
              <a:spcAft>
                <a:spcPts val="1000"/>
              </a:spcAft>
              <a:buNone/>
            </a:pPr>
            <a:r>
              <a:rPr b="1" lang="en">
                <a:solidFill>
                  <a:srgbClr val="757575"/>
                </a:solidFill>
                <a:latin typeface="Raleway"/>
                <a:ea typeface="Raleway"/>
                <a:cs typeface="Raleway"/>
                <a:sym typeface="Raleway"/>
              </a:rPr>
              <a:t>In his most </a:t>
            </a:r>
            <a:r>
              <a:rPr b="1" lang="en">
                <a:solidFill>
                  <a:srgbClr val="757575"/>
                </a:solidFill>
                <a:latin typeface="Raleway"/>
                <a:ea typeface="Raleway"/>
                <a:cs typeface="Raleway"/>
                <a:sym typeface="Raleway"/>
              </a:rPr>
              <a:t>influential</a:t>
            </a:r>
            <a:r>
              <a:rPr b="1" lang="en">
                <a:solidFill>
                  <a:srgbClr val="757575"/>
                </a:solidFill>
                <a:latin typeface="Raleway"/>
                <a:ea typeface="Raleway"/>
                <a:cs typeface="Raleway"/>
                <a:sym typeface="Raleway"/>
              </a:rPr>
              <a:t> work The Elements, </a:t>
            </a:r>
            <a:r>
              <a:rPr b="1" lang="en">
                <a:solidFill>
                  <a:srgbClr val="757575"/>
                </a:solidFill>
                <a:latin typeface="Raleway"/>
                <a:ea typeface="Raleway"/>
                <a:cs typeface="Raleway"/>
                <a:sym typeface="Raleway"/>
              </a:rPr>
              <a:t>Euclid</a:t>
            </a:r>
            <a:r>
              <a:rPr b="1" lang="en">
                <a:solidFill>
                  <a:srgbClr val="757575"/>
                </a:solidFill>
                <a:latin typeface="Raleway"/>
                <a:ea typeface="Raleway"/>
                <a:cs typeface="Raleway"/>
                <a:sym typeface="Raleway"/>
              </a:rPr>
              <a:t> </a:t>
            </a:r>
            <a:r>
              <a:rPr b="1" lang="en">
                <a:solidFill>
                  <a:srgbClr val="757575"/>
                </a:solidFill>
                <a:latin typeface="Raleway"/>
                <a:ea typeface="Raleway"/>
                <a:cs typeface="Raleway"/>
                <a:sym typeface="Raleway"/>
              </a:rPr>
              <a:t>proved</a:t>
            </a:r>
            <a:r>
              <a:rPr b="1" lang="en">
                <a:solidFill>
                  <a:srgbClr val="757575"/>
                </a:solidFill>
                <a:latin typeface="Raleway"/>
                <a:ea typeface="Raleway"/>
                <a:cs typeface="Raleway"/>
                <a:sym typeface="Raleway"/>
              </a:rPr>
              <a:t> the </a:t>
            </a:r>
            <a:r>
              <a:rPr b="1" lang="en">
                <a:solidFill>
                  <a:srgbClr val="757575"/>
                </a:solidFill>
                <a:latin typeface="Raleway"/>
                <a:ea typeface="Raleway"/>
                <a:cs typeface="Raleway"/>
                <a:sym typeface="Raleway"/>
              </a:rPr>
              <a:t>fundamental</a:t>
            </a:r>
            <a:r>
              <a:rPr b="1" lang="en">
                <a:solidFill>
                  <a:srgbClr val="757575"/>
                </a:solidFill>
                <a:latin typeface="Raleway"/>
                <a:ea typeface="Raleway"/>
                <a:cs typeface="Raleway"/>
                <a:sym typeface="Raleway"/>
              </a:rPr>
              <a:t> theorem of </a:t>
            </a:r>
            <a:r>
              <a:rPr b="1" lang="en">
                <a:solidFill>
                  <a:srgbClr val="757575"/>
                </a:solidFill>
                <a:latin typeface="Raleway"/>
                <a:ea typeface="Raleway"/>
                <a:cs typeface="Raleway"/>
                <a:sym typeface="Raleway"/>
              </a:rPr>
              <a:t>arithmetic</a:t>
            </a:r>
            <a:r>
              <a:rPr b="1" lang="en">
                <a:solidFill>
                  <a:srgbClr val="757575"/>
                </a:solidFill>
                <a:latin typeface="Raleway"/>
                <a:ea typeface="Raleway"/>
                <a:cs typeface="Raleway"/>
                <a:sym typeface="Raleway"/>
              </a:rPr>
              <a:t> and was the first to show the infinitude of the primes. </a:t>
            </a:r>
            <a:endParaRPr b="1" sz="1600">
              <a:solidFill>
                <a:srgbClr val="757575"/>
              </a:solidFill>
              <a:latin typeface="Raleway"/>
              <a:ea typeface="Raleway"/>
              <a:cs typeface="Raleway"/>
              <a:sym typeface="Raleway"/>
            </a:endParaRPr>
          </a:p>
        </p:txBody>
      </p:sp>
      <p:sp>
        <p:nvSpPr>
          <p:cNvPr id="300" name="Google Shape;300;p15"/>
          <p:cNvSpPr txBox="1"/>
          <p:nvPr/>
        </p:nvSpPr>
        <p:spPr>
          <a:xfrm>
            <a:off x="8643350" y="732600"/>
            <a:ext cx="42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a:ea typeface="Nunito"/>
                <a:cs typeface="Nunito"/>
                <a:sym typeface="Nunito"/>
              </a:rPr>
              <a:t>[2]</a:t>
            </a:r>
            <a:endParaRPr>
              <a:solidFill>
                <a:schemeClr val="lt1"/>
              </a:solidFill>
              <a:latin typeface="Nunito"/>
              <a:ea typeface="Nunito"/>
              <a:cs typeface="Nunito"/>
              <a:sym typeface="Nunito"/>
            </a:endParaRPr>
          </a:p>
        </p:txBody>
      </p:sp>
      <p:pic>
        <p:nvPicPr>
          <p:cNvPr descr="File:Euclid by Jusepe de Ribera, Getty Center.JPG" id="301" name="Google Shape;301;p15"/>
          <p:cNvPicPr preferRelativeResize="0"/>
          <p:nvPr/>
        </p:nvPicPr>
        <p:blipFill>
          <a:blip r:embed="rId3">
            <a:alphaModFix/>
          </a:blip>
          <a:stretch>
            <a:fillRect/>
          </a:stretch>
        </p:blipFill>
        <p:spPr>
          <a:xfrm>
            <a:off x="6492400" y="881300"/>
            <a:ext cx="2185950" cy="2672075"/>
          </a:xfrm>
          <a:prstGeom prst="rect">
            <a:avLst/>
          </a:prstGeom>
          <a:noFill/>
          <a:ln>
            <a:noFill/>
          </a:ln>
        </p:spPr>
      </p:pic>
      <p:sp>
        <p:nvSpPr>
          <p:cNvPr id="302" name="Google Shape;302;p15"/>
          <p:cNvSpPr txBox="1"/>
          <p:nvPr/>
        </p:nvSpPr>
        <p:spPr>
          <a:xfrm>
            <a:off x="4899925" y="118700"/>
            <a:ext cx="5370900" cy="76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rgbClr val="757575"/>
                </a:solidFill>
                <a:latin typeface="Raleway"/>
                <a:ea typeface="Raleway"/>
                <a:cs typeface="Raleway"/>
                <a:sym typeface="Raleway"/>
              </a:rPr>
              <a:t>Euclid</a:t>
            </a:r>
            <a:endParaRPr b="1" sz="2100">
              <a:solidFill>
                <a:schemeClr val="lt1"/>
              </a:solidFill>
              <a:latin typeface="Raleway"/>
              <a:ea typeface="Raleway"/>
              <a:cs typeface="Raleway"/>
              <a:sym typeface="Raleway"/>
            </a:endParaRPr>
          </a:p>
        </p:txBody>
      </p:sp>
      <p:pic>
        <p:nvPicPr>
          <p:cNvPr id="303" name="Google Shape;303;p15"/>
          <p:cNvPicPr preferRelativeResize="0"/>
          <p:nvPr/>
        </p:nvPicPr>
        <p:blipFill>
          <a:blip r:embed="rId4">
            <a:alphaModFix/>
          </a:blip>
          <a:stretch>
            <a:fillRect/>
          </a:stretch>
        </p:blipFill>
        <p:spPr>
          <a:xfrm>
            <a:off x="654175" y="2402625"/>
            <a:ext cx="5674674" cy="2626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0E7E5"/>
        </a:solidFill>
      </p:bgPr>
    </p:bg>
    <p:spTree>
      <p:nvGrpSpPr>
        <p:cNvPr id="307" name="Shape 307"/>
        <p:cNvGrpSpPr/>
        <p:nvPr/>
      </p:nvGrpSpPr>
      <p:grpSpPr>
        <a:xfrm>
          <a:off x="0" y="0"/>
          <a:ext cx="0" cy="0"/>
          <a:chOff x="0" y="0"/>
          <a:chExt cx="0" cy="0"/>
        </a:xfrm>
      </p:grpSpPr>
      <p:sp>
        <p:nvSpPr>
          <p:cNvPr id="308" name="Google Shape;308;p16"/>
          <p:cNvSpPr/>
          <p:nvPr/>
        </p:nvSpPr>
        <p:spPr>
          <a:xfrm>
            <a:off x="5021925" y="131225"/>
            <a:ext cx="3114000" cy="3024600"/>
          </a:xfrm>
          <a:prstGeom prst="ellipse">
            <a:avLst/>
          </a:prstGeom>
          <a:solidFill>
            <a:srgbClr val="A0E7E5"/>
          </a:solidFill>
          <a:ln cap="flat" cmpd="sng" w="9525">
            <a:solidFill>
              <a:srgbClr val="A0E7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txBox="1"/>
          <p:nvPr/>
        </p:nvSpPr>
        <p:spPr>
          <a:xfrm>
            <a:off x="437175" y="732600"/>
            <a:ext cx="5695500" cy="1065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500">
                <a:solidFill>
                  <a:srgbClr val="757575"/>
                </a:solidFill>
                <a:latin typeface="Raleway"/>
                <a:ea typeface="Raleway"/>
                <a:cs typeface="Raleway"/>
                <a:sym typeface="Raleway"/>
              </a:rPr>
              <a:t>Factorization of semiprimes</a:t>
            </a:r>
            <a:endParaRPr b="1" sz="3500">
              <a:solidFill>
                <a:srgbClr val="757575"/>
              </a:solidFill>
              <a:latin typeface="Raleway"/>
              <a:ea typeface="Raleway"/>
              <a:cs typeface="Raleway"/>
              <a:sym typeface="Raleway"/>
            </a:endParaRPr>
          </a:p>
          <a:p>
            <a:pPr indent="0" lvl="0" marL="0" rtl="0" algn="ctr">
              <a:spcBef>
                <a:spcPts val="0"/>
              </a:spcBef>
              <a:spcAft>
                <a:spcPts val="0"/>
              </a:spcAft>
              <a:buNone/>
            </a:pPr>
            <a:r>
              <a:t/>
            </a:r>
            <a:endParaRPr b="1" sz="3500">
              <a:solidFill>
                <a:srgbClr val="757575"/>
              </a:solidFill>
              <a:latin typeface="Raleway"/>
              <a:ea typeface="Raleway"/>
              <a:cs typeface="Raleway"/>
              <a:sym typeface="Raleway"/>
            </a:endParaRPr>
          </a:p>
        </p:txBody>
      </p:sp>
      <p:sp>
        <p:nvSpPr>
          <p:cNvPr id="310" name="Google Shape;310;p16"/>
          <p:cNvSpPr txBox="1"/>
          <p:nvPr/>
        </p:nvSpPr>
        <p:spPr>
          <a:xfrm>
            <a:off x="167075" y="1159800"/>
            <a:ext cx="5878200" cy="39837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1000"/>
              </a:spcAft>
              <a:buClr>
                <a:schemeClr val="lt1"/>
              </a:buClr>
              <a:buSzPts val="1400"/>
              <a:buFont typeface="Raleway"/>
              <a:buChar char="●"/>
            </a:pPr>
            <a:r>
              <a:rPr b="1" lang="en" sz="2364">
                <a:solidFill>
                  <a:schemeClr val="lt1"/>
                </a:solidFill>
                <a:latin typeface="Raleway"/>
                <a:ea typeface="Raleway"/>
                <a:cs typeface="Raleway"/>
                <a:sym typeface="Raleway"/>
              </a:rPr>
              <a:t>What is factorization of a semiprime</a:t>
            </a:r>
            <a:r>
              <a:rPr b="1" lang="en" sz="2364">
                <a:solidFill>
                  <a:schemeClr val="lt1"/>
                </a:solidFill>
                <a:latin typeface="Raleway"/>
                <a:ea typeface="Raleway"/>
                <a:cs typeface="Raleway"/>
                <a:sym typeface="Raleway"/>
              </a:rPr>
              <a:t>?</a:t>
            </a:r>
            <a:br>
              <a:rPr lang="en">
                <a:solidFill>
                  <a:srgbClr val="B4F8C8"/>
                </a:solidFill>
                <a:latin typeface="Raleway"/>
                <a:ea typeface="Raleway"/>
                <a:cs typeface="Raleway"/>
                <a:sym typeface="Raleway"/>
              </a:rPr>
            </a:br>
            <a:r>
              <a:rPr b="1" lang="en" sz="1450">
                <a:solidFill>
                  <a:srgbClr val="757575"/>
                </a:solidFill>
              </a:rPr>
              <a:t>Firstly, a semiprime is a product of two prime numbers, by factorization we mean given an arbitrary product of two primes, find the two primes that are the product of said semiprime. On March 11, 2020, an international team of computer scientists from France and the United States set a record for integer factorization of an 829-bit semiprime, this semiprime was issued by RSA laboratories as RSA-250. Each prime factor was 125 decimal digits long and in total took over 2700 years of combined computation which was distributed over thousands of machines that would compute the factors in a span of a few months.</a:t>
            </a:r>
            <a:endParaRPr sz="900">
              <a:solidFill>
                <a:srgbClr val="000000"/>
              </a:solidFill>
              <a:latin typeface="Raleway"/>
              <a:ea typeface="Raleway"/>
              <a:cs typeface="Raleway"/>
              <a:sym typeface="Raleway"/>
            </a:endParaRPr>
          </a:p>
        </p:txBody>
      </p:sp>
      <p:sp>
        <p:nvSpPr>
          <p:cNvPr id="311" name="Google Shape;311;p16"/>
          <p:cNvSpPr txBox="1"/>
          <p:nvPr/>
        </p:nvSpPr>
        <p:spPr>
          <a:xfrm>
            <a:off x="5818575" y="3442625"/>
            <a:ext cx="3247500" cy="1635600"/>
          </a:xfrm>
          <a:prstGeom prst="rect">
            <a:avLst/>
          </a:prstGeom>
          <a:noFill/>
          <a:ln>
            <a:noFill/>
          </a:ln>
        </p:spPr>
        <p:txBody>
          <a:bodyPr anchorCtr="0" anchor="b" bIns="91425" lIns="91425" spcFirstLastPara="1" rIns="91425" wrap="square" tIns="91425">
            <a:noAutofit/>
          </a:bodyPr>
          <a:lstStyle/>
          <a:p>
            <a:pPr indent="0" lvl="0" marL="457200" rtl="0" algn="l">
              <a:lnSpc>
                <a:spcPct val="115000"/>
              </a:lnSpc>
              <a:spcBef>
                <a:spcPts val="0"/>
              </a:spcBef>
              <a:spcAft>
                <a:spcPts val="1000"/>
              </a:spcAft>
              <a:buNone/>
            </a:pPr>
            <a:r>
              <a:rPr b="1" lang="en">
                <a:solidFill>
                  <a:srgbClr val="757575"/>
                </a:solidFill>
                <a:latin typeface="Raleway"/>
                <a:ea typeface="Raleway"/>
                <a:cs typeface="Raleway"/>
                <a:sym typeface="Raleway"/>
              </a:rPr>
              <a:t>RSA-2048 was </a:t>
            </a:r>
            <a:r>
              <a:rPr b="1" lang="en">
                <a:solidFill>
                  <a:srgbClr val="757575"/>
                </a:solidFill>
                <a:latin typeface="Raleway"/>
                <a:ea typeface="Raleway"/>
                <a:cs typeface="Raleway"/>
                <a:sym typeface="Raleway"/>
              </a:rPr>
              <a:t>one</a:t>
            </a:r>
            <a:r>
              <a:rPr b="1" lang="en">
                <a:solidFill>
                  <a:srgbClr val="757575"/>
                </a:solidFill>
                <a:latin typeface="Raleway"/>
                <a:ea typeface="Raleway"/>
                <a:cs typeface="Raleway"/>
                <a:sym typeface="Raleway"/>
              </a:rPr>
              <a:t> the largest RSA number </a:t>
            </a:r>
            <a:r>
              <a:rPr b="1" lang="en">
                <a:solidFill>
                  <a:srgbClr val="757575"/>
                </a:solidFill>
                <a:latin typeface="Raleway"/>
                <a:ea typeface="Raleway"/>
                <a:cs typeface="Raleway"/>
                <a:sym typeface="Raleway"/>
              </a:rPr>
              <a:t>challenge</a:t>
            </a:r>
            <a:r>
              <a:rPr b="1" lang="en">
                <a:solidFill>
                  <a:srgbClr val="757575"/>
                </a:solidFill>
                <a:latin typeface="Raleway"/>
                <a:ea typeface="Raleway"/>
                <a:cs typeface="Raleway"/>
                <a:sym typeface="Raleway"/>
              </a:rPr>
              <a:t> issued by RSA </a:t>
            </a:r>
            <a:r>
              <a:rPr b="1" lang="en">
                <a:solidFill>
                  <a:srgbClr val="757575"/>
                </a:solidFill>
                <a:latin typeface="Raleway"/>
                <a:ea typeface="Raleway"/>
                <a:cs typeface="Raleway"/>
                <a:sym typeface="Raleway"/>
              </a:rPr>
              <a:t>laboratories. This semiprime is 2048 bit or 617 decimal digits long and had the largest price value of </a:t>
            </a:r>
            <a:r>
              <a:rPr b="1" lang="en" sz="1100">
                <a:solidFill>
                  <a:srgbClr val="757575"/>
                </a:solidFill>
                <a:latin typeface="Raleway"/>
                <a:ea typeface="Raleway"/>
                <a:cs typeface="Raleway"/>
                <a:sym typeface="Raleway"/>
              </a:rPr>
              <a:t>$</a:t>
            </a:r>
            <a:r>
              <a:rPr b="1" lang="en">
                <a:solidFill>
                  <a:srgbClr val="757575"/>
                </a:solidFill>
                <a:latin typeface="Raleway"/>
                <a:ea typeface="Raleway"/>
                <a:cs typeface="Raleway"/>
                <a:sym typeface="Raleway"/>
              </a:rPr>
              <a:t>200,00 for its factorization [2]. </a:t>
            </a:r>
            <a:endParaRPr b="1" i="1" sz="1600">
              <a:solidFill>
                <a:srgbClr val="757575"/>
              </a:solidFill>
              <a:latin typeface="Cambria Math"/>
              <a:ea typeface="Cambria Math"/>
              <a:cs typeface="Cambria Math"/>
              <a:sym typeface="Cambria Math"/>
            </a:endParaRPr>
          </a:p>
        </p:txBody>
      </p:sp>
      <p:sp>
        <p:nvSpPr>
          <p:cNvPr id="312" name="Google Shape;312;p16"/>
          <p:cNvSpPr txBox="1"/>
          <p:nvPr/>
        </p:nvSpPr>
        <p:spPr>
          <a:xfrm>
            <a:off x="4881550" y="397200"/>
            <a:ext cx="5370900" cy="76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rgbClr val="757575"/>
                </a:solidFill>
                <a:latin typeface="Raleway"/>
                <a:ea typeface="Raleway"/>
                <a:cs typeface="Raleway"/>
                <a:sym typeface="Raleway"/>
              </a:rPr>
              <a:t>RSA-2048</a:t>
            </a:r>
            <a:endParaRPr b="1" sz="2100">
              <a:solidFill>
                <a:schemeClr val="lt1"/>
              </a:solidFill>
              <a:latin typeface="Raleway"/>
              <a:ea typeface="Raleway"/>
              <a:cs typeface="Raleway"/>
              <a:sym typeface="Raleway"/>
            </a:endParaRPr>
          </a:p>
          <a:p>
            <a:pPr indent="0" lvl="0" marL="0" rtl="0" algn="ctr">
              <a:spcBef>
                <a:spcPts val="0"/>
              </a:spcBef>
              <a:spcAft>
                <a:spcPts val="0"/>
              </a:spcAft>
              <a:buNone/>
            </a:pPr>
            <a:r>
              <a:t/>
            </a:r>
            <a:endParaRPr b="1" sz="2400">
              <a:solidFill>
                <a:srgbClr val="757575"/>
              </a:solidFill>
              <a:latin typeface="Raleway"/>
              <a:ea typeface="Raleway"/>
              <a:cs typeface="Raleway"/>
              <a:sym typeface="Raleway"/>
            </a:endParaRPr>
          </a:p>
        </p:txBody>
      </p:sp>
      <p:pic>
        <p:nvPicPr>
          <p:cNvPr id="313" name="Google Shape;313;p16"/>
          <p:cNvPicPr preferRelativeResize="0"/>
          <p:nvPr/>
        </p:nvPicPr>
        <p:blipFill>
          <a:blip r:embed="rId3">
            <a:alphaModFix/>
          </a:blip>
          <a:stretch>
            <a:fillRect/>
          </a:stretch>
        </p:blipFill>
        <p:spPr>
          <a:xfrm>
            <a:off x="6273763" y="732600"/>
            <a:ext cx="2586475" cy="2493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0E7E5"/>
        </a:solidFill>
      </p:bgPr>
    </p:bg>
    <p:spTree>
      <p:nvGrpSpPr>
        <p:cNvPr id="317" name="Shape 317"/>
        <p:cNvGrpSpPr/>
        <p:nvPr/>
      </p:nvGrpSpPr>
      <p:grpSpPr>
        <a:xfrm>
          <a:off x="0" y="0"/>
          <a:ext cx="0" cy="0"/>
          <a:chOff x="0" y="0"/>
          <a:chExt cx="0" cy="0"/>
        </a:xfrm>
      </p:grpSpPr>
      <p:sp>
        <p:nvSpPr>
          <p:cNvPr id="318" name="Google Shape;318;p17"/>
          <p:cNvSpPr/>
          <p:nvPr/>
        </p:nvSpPr>
        <p:spPr>
          <a:xfrm>
            <a:off x="5021925" y="131225"/>
            <a:ext cx="3114000" cy="3024600"/>
          </a:xfrm>
          <a:prstGeom prst="ellipse">
            <a:avLst/>
          </a:prstGeom>
          <a:solidFill>
            <a:srgbClr val="A0E7E5"/>
          </a:solidFill>
          <a:ln cap="flat" cmpd="sng" w="9525">
            <a:solidFill>
              <a:srgbClr val="A0E7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7"/>
          <p:cNvSpPr txBox="1"/>
          <p:nvPr/>
        </p:nvSpPr>
        <p:spPr>
          <a:xfrm>
            <a:off x="406000" y="342925"/>
            <a:ext cx="5695500" cy="1065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500">
                <a:solidFill>
                  <a:srgbClr val="757575"/>
                </a:solidFill>
                <a:latin typeface="Raleway"/>
                <a:ea typeface="Raleway"/>
                <a:cs typeface="Raleway"/>
                <a:sym typeface="Raleway"/>
              </a:rPr>
              <a:t>Methods of </a:t>
            </a:r>
            <a:r>
              <a:rPr b="1" lang="en" sz="3500">
                <a:solidFill>
                  <a:srgbClr val="757575"/>
                </a:solidFill>
                <a:latin typeface="Raleway"/>
                <a:ea typeface="Raleway"/>
                <a:cs typeface="Raleway"/>
                <a:sym typeface="Raleway"/>
              </a:rPr>
              <a:t>factorization</a:t>
            </a:r>
            <a:endParaRPr b="1" sz="3500">
              <a:solidFill>
                <a:srgbClr val="757575"/>
              </a:solidFill>
              <a:latin typeface="Raleway"/>
              <a:ea typeface="Raleway"/>
              <a:cs typeface="Raleway"/>
              <a:sym typeface="Raleway"/>
            </a:endParaRPr>
          </a:p>
          <a:p>
            <a:pPr indent="0" lvl="0" marL="0" rtl="0" algn="ctr">
              <a:spcBef>
                <a:spcPts val="0"/>
              </a:spcBef>
              <a:spcAft>
                <a:spcPts val="0"/>
              </a:spcAft>
              <a:buNone/>
            </a:pPr>
            <a:r>
              <a:t/>
            </a:r>
            <a:endParaRPr b="1" sz="3500">
              <a:solidFill>
                <a:srgbClr val="757575"/>
              </a:solidFill>
              <a:latin typeface="Raleway"/>
              <a:ea typeface="Raleway"/>
              <a:cs typeface="Raleway"/>
              <a:sym typeface="Raleway"/>
            </a:endParaRPr>
          </a:p>
        </p:txBody>
      </p:sp>
      <p:sp>
        <p:nvSpPr>
          <p:cNvPr id="320" name="Google Shape;320;p17"/>
          <p:cNvSpPr txBox="1"/>
          <p:nvPr/>
        </p:nvSpPr>
        <p:spPr>
          <a:xfrm>
            <a:off x="182675" y="972775"/>
            <a:ext cx="5878200" cy="39837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chemeClr val="lt1"/>
              </a:buClr>
              <a:buSzPts val="1400"/>
              <a:buFont typeface="Raleway"/>
              <a:buChar char="●"/>
            </a:pPr>
            <a:r>
              <a:rPr b="1" lang="en" sz="2364">
                <a:solidFill>
                  <a:schemeClr val="lt1"/>
                </a:solidFill>
                <a:latin typeface="Raleway"/>
                <a:ea typeface="Raleway"/>
                <a:cs typeface="Raleway"/>
                <a:sym typeface="Raleway"/>
              </a:rPr>
              <a:t>Trial division, the naive </a:t>
            </a:r>
            <a:r>
              <a:rPr b="1" lang="en" sz="2364">
                <a:solidFill>
                  <a:schemeClr val="lt1"/>
                </a:solidFill>
                <a:latin typeface="Raleway"/>
                <a:ea typeface="Raleway"/>
                <a:cs typeface="Raleway"/>
                <a:sym typeface="Raleway"/>
              </a:rPr>
              <a:t>approach.</a:t>
            </a:r>
            <a:r>
              <a:rPr b="1" lang="en" sz="2364">
                <a:solidFill>
                  <a:schemeClr val="lt1"/>
                </a:solidFill>
                <a:latin typeface="Raleway"/>
                <a:ea typeface="Raleway"/>
                <a:cs typeface="Raleway"/>
                <a:sym typeface="Raleway"/>
              </a:rPr>
              <a:t> </a:t>
            </a:r>
            <a:br>
              <a:rPr lang="en">
                <a:solidFill>
                  <a:srgbClr val="B4F8C8"/>
                </a:solidFill>
                <a:latin typeface="Raleway"/>
                <a:ea typeface="Raleway"/>
                <a:cs typeface="Raleway"/>
                <a:sym typeface="Raleway"/>
              </a:rPr>
            </a:br>
            <a:r>
              <a:rPr b="1" lang="en" sz="1450">
                <a:solidFill>
                  <a:srgbClr val="757575"/>
                </a:solidFill>
              </a:rPr>
              <a:t>Consider an integer </a:t>
            </a:r>
            <a:r>
              <a:rPr b="1" i="1" lang="en" sz="1450">
                <a:solidFill>
                  <a:srgbClr val="757575"/>
                </a:solidFill>
                <a:latin typeface="Cambria Math"/>
                <a:ea typeface="Cambria Math"/>
                <a:cs typeface="Cambria Math"/>
                <a:sym typeface="Cambria Math"/>
              </a:rPr>
              <a:t>N</a:t>
            </a:r>
            <a:r>
              <a:rPr b="1" lang="en" sz="1450">
                <a:solidFill>
                  <a:srgbClr val="757575"/>
                </a:solidFill>
              </a:rPr>
              <a:t> trial division consists of dividing </a:t>
            </a:r>
            <a:r>
              <a:rPr b="1" i="1" lang="en" sz="1450">
                <a:solidFill>
                  <a:srgbClr val="757575"/>
                </a:solidFill>
                <a:latin typeface="Cambria Math"/>
                <a:ea typeface="Cambria Math"/>
                <a:cs typeface="Cambria Math"/>
                <a:sym typeface="Cambria Math"/>
              </a:rPr>
              <a:t>N</a:t>
            </a:r>
            <a:r>
              <a:rPr b="1" lang="en" sz="1450">
                <a:solidFill>
                  <a:srgbClr val="757575"/>
                </a:solidFill>
              </a:rPr>
              <a:t> by each integer less than the square root, </a:t>
            </a:r>
            <a:r>
              <a:rPr b="1" i="1" lang="en" sz="1450">
                <a:solidFill>
                  <a:srgbClr val="757575"/>
                </a:solidFill>
                <a:latin typeface="Cambria Math"/>
                <a:ea typeface="Cambria Math"/>
                <a:cs typeface="Cambria Math"/>
                <a:sym typeface="Cambria Math"/>
              </a:rPr>
              <a:t>N</a:t>
            </a:r>
            <a:r>
              <a:rPr b="1" lang="en" sz="1450">
                <a:solidFill>
                  <a:srgbClr val="757575"/>
                </a:solidFill>
              </a:rPr>
              <a:t> until there is an integer that divides without a remainder</a:t>
            </a:r>
            <a:r>
              <a:rPr b="1" lang="en" sz="1450">
                <a:solidFill>
                  <a:srgbClr val="757575"/>
                </a:solidFill>
              </a:rPr>
              <a:t>.  If no integers </a:t>
            </a:r>
            <a:r>
              <a:rPr b="1" lang="en" sz="1450">
                <a:solidFill>
                  <a:srgbClr val="757575"/>
                </a:solidFill>
              </a:rPr>
              <a:t>other</a:t>
            </a:r>
            <a:r>
              <a:rPr b="1" lang="en" sz="1450">
                <a:solidFill>
                  <a:srgbClr val="757575"/>
                </a:solidFill>
              </a:rPr>
              <a:t> than 1, will divide </a:t>
            </a:r>
            <a:r>
              <a:rPr b="1" i="1" lang="en" sz="1450">
                <a:solidFill>
                  <a:srgbClr val="757575"/>
                </a:solidFill>
                <a:latin typeface="Cambria Math"/>
                <a:ea typeface="Cambria Math"/>
                <a:cs typeface="Cambria Math"/>
                <a:sym typeface="Cambria Math"/>
              </a:rPr>
              <a:t>N</a:t>
            </a:r>
            <a:r>
              <a:rPr b="1" lang="en" sz="1450">
                <a:solidFill>
                  <a:srgbClr val="757575"/>
                </a:solidFill>
              </a:rPr>
              <a:t> with no remainder</a:t>
            </a:r>
            <a:r>
              <a:rPr b="1" lang="en" sz="1450">
                <a:solidFill>
                  <a:srgbClr val="757575"/>
                </a:solidFill>
              </a:rPr>
              <a:t>, this means </a:t>
            </a:r>
            <a:r>
              <a:rPr b="1" i="1" lang="en" sz="1450">
                <a:solidFill>
                  <a:srgbClr val="757575"/>
                </a:solidFill>
                <a:latin typeface="Cambria Math"/>
                <a:ea typeface="Cambria Math"/>
                <a:cs typeface="Cambria Math"/>
                <a:sym typeface="Cambria Math"/>
              </a:rPr>
              <a:t>N</a:t>
            </a:r>
            <a:r>
              <a:rPr b="1" lang="en" sz="1450">
                <a:solidFill>
                  <a:srgbClr val="757575"/>
                </a:solidFill>
              </a:rPr>
              <a:t> is a prime number. Trivial division behaves as both a way to factor a product of primes but also test for primality, however, this method is very inefficient and can take a long to compute when numbers are large. However there is a distinction between factoring and primality testing, in terms of time complexity. </a:t>
            </a:r>
            <a:endParaRPr b="1" sz="1450">
              <a:solidFill>
                <a:srgbClr val="757575"/>
              </a:solidFill>
            </a:endParaRPr>
          </a:p>
          <a:p>
            <a:pPr indent="0" lvl="0" marL="0" rtl="0" algn="l">
              <a:lnSpc>
                <a:spcPct val="115000"/>
              </a:lnSpc>
              <a:spcBef>
                <a:spcPts val="1000"/>
              </a:spcBef>
              <a:spcAft>
                <a:spcPts val="1000"/>
              </a:spcAft>
              <a:buNone/>
            </a:pPr>
            <a:r>
              <a:t/>
            </a:r>
            <a:endParaRPr b="1" sz="1450">
              <a:solidFill>
                <a:srgbClr val="757575"/>
              </a:solidFill>
            </a:endParaRPr>
          </a:p>
        </p:txBody>
      </p:sp>
      <p:pic>
        <p:nvPicPr>
          <p:cNvPr descr="File:Animation Sieve of Eratosth.gif" id="321" name="Google Shape;321;p17"/>
          <p:cNvPicPr preferRelativeResize="0"/>
          <p:nvPr/>
        </p:nvPicPr>
        <p:blipFill>
          <a:blip r:embed="rId3">
            <a:alphaModFix/>
          </a:blip>
          <a:stretch>
            <a:fillRect/>
          </a:stretch>
        </p:blipFill>
        <p:spPr>
          <a:xfrm>
            <a:off x="6197900" y="1138975"/>
            <a:ext cx="2637900" cy="2291825"/>
          </a:xfrm>
          <a:prstGeom prst="rect">
            <a:avLst/>
          </a:prstGeom>
          <a:noFill/>
          <a:ln>
            <a:noFill/>
          </a:ln>
        </p:spPr>
      </p:pic>
      <p:sp>
        <p:nvSpPr>
          <p:cNvPr id="322" name="Google Shape;322;p17"/>
          <p:cNvSpPr txBox="1"/>
          <p:nvPr/>
        </p:nvSpPr>
        <p:spPr>
          <a:xfrm>
            <a:off x="8774700" y="1008025"/>
            <a:ext cx="42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a:ea typeface="Nunito"/>
                <a:cs typeface="Nunito"/>
                <a:sym typeface="Nunito"/>
              </a:rPr>
              <a:t>[3]</a:t>
            </a:r>
            <a:endParaRPr>
              <a:solidFill>
                <a:schemeClr val="lt1"/>
              </a:solidFill>
              <a:latin typeface="Nunito"/>
              <a:ea typeface="Nunito"/>
              <a:cs typeface="Nunito"/>
              <a:sym typeface="Nunito"/>
            </a:endParaRPr>
          </a:p>
        </p:txBody>
      </p:sp>
      <p:sp>
        <p:nvSpPr>
          <p:cNvPr id="323" name="Google Shape;323;p17"/>
          <p:cNvSpPr txBox="1"/>
          <p:nvPr/>
        </p:nvSpPr>
        <p:spPr>
          <a:xfrm>
            <a:off x="4831400" y="342925"/>
            <a:ext cx="5370900" cy="76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rgbClr val="757575"/>
                </a:solidFill>
                <a:latin typeface="Raleway"/>
                <a:ea typeface="Raleway"/>
                <a:cs typeface="Raleway"/>
                <a:sym typeface="Raleway"/>
              </a:rPr>
              <a:t>Sieve of Eratosthenes</a:t>
            </a:r>
            <a:endParaRPr b="1" sz="2100">
              <a:solidFill>
                <a:schemeClr val="lt1"/>
              </a:solidFill>
              <a:latin typeface="Raleway"/>
              <a:ea typeface="Raleway"/>
              <a:cs typeface="Raleway"/>
              <a:sym typeface="Raleway"/>
            </a:endParaRPr>
          </a:p>
        </p:txBody>
      </p:sp>
      <p:sp>
        <p:nvSpPr>
          <p:cNvPr id="324" name="Google Shape;324;p17"/>
          <p:cNvSpPr txBox="1"/>
          <p:nvPr/>
        </p:nvSpPr>
        <p:spPr>
          <a:xfrm>
            <a:off x="5415550" y="3654275"/>
            <a:ext cx="3819300" cy="1524300"/>
          </a:xfrm>
          <a:prstGeom prst="rect">
            <a:avLst/>
          </a:prstGeom>
          <a:noFill/>
          <a:ln>
            <a:noFill/>
          </a:ln>
        </p:spPr>
        <p:txBody>
          <a:bodyPr anchorCtr="0" anchor="b" bIns="91425" lIns="91425" spcFirstLastPara="1" rIns="91425" wrap="square" tIns="91425">
            <a:noAutofit/>
          </a:bodyPr>
          <a:lstStyle/>
          <a:p>
            <a:pPr indent="0" lvl="0" marL="457200" rtl="0" algn="l">
              <a:lnSpc>
                <a:spcPct val="115000"/>
              </a:lnSpc>
              <a:spcBef>
                <a:spcPts val="0"/>
              </a:spcBef>
              <a:spcAft>
                <a:spcPts val="1000"/>
              </a:spcAft>
              <a:buNone/>
            </a:pPr>
            <a:r>
              <a:rPr b="1" lang="en" sz="1300">
                <a:solidFill>
                  <a:srgbClr val="757575"/>
                </a:solidFill>
                <a:latin typeface="Raleway"/>
                <a:ea typeface="Raleway"/>
                <a:cs typeface="Raleway"/>
                <a:sym typeface="Raleway"/>
              </a:rPr>
              <a:t>A more </a:t>
            </a:r>
            <a:r>
              <a:rPr b="1" lang="en" sz="1300">
                <a:solidFill>
                  <a:srgbClr val="757575"/>
                </a:solidFill>
                <a:latin typeface="Raleway"/>
                <a:ea typeface="Raleway"/>
                <a:cs typeface="Raleway"/>
                <a:sym typeface="Raleway"/>
              </a:rPr>
              <a:t>efficient</a:t>
            </a:r>
            <a:r>
              <a:rPr b="1" lang="en" sz="1300">
                <a:solidFill>
                  <a:srgbClr val="757575"/>
                </a:solidFill>
                <a:latin typeface="Raleway"/>
                <a:ea typeface="Raleway"/>
                <a:cs typeface="Raleway"/>
                <a:sym typeface="Raleway"/>
              </a:rPr>
              <a:t> </a:t>
            </a:r>
            <a:r>
              <a:rPr b="1" lang="en" sz="1300">
                <a:solidFill>
                  <a:srgbClr val="757575"/>
                </a:solidFill>
                <a:latin typeface="Raleway"/>
                <a:ea typeface="Raleway"/>
                <a:cs typeface="Raleway"/>
                <a:sym typeface="Raleway"/>
              </a:rPr>
              <a:t>approach</a:t>
            </a:r>
            <a:r>
              <a:rPr b="1" lang="en" sz="1300">
                <a:solidFill>
                  <a:srgbClr val="757575"/>
                </a:solidFill>
                <a:latin typeface="Raleway"/>
                <a:ea typeface="Raleway"/>
                <a:cs typeface="Raleway"/>
                <a:sym typeface="Raleway"/>
              </a:rPr>
              <a:t> for trial </a:t>
            </a:r>
            <a:r>
              <a:rPr b="1" lang="en" sz="1300">
                <a:solidFill>
                  <a:srgbClr val="757575"/>
                </a:solidFill>
                <a:latin typeface="Raleway"/>
                <a:ea typeface="Raleway"/>
                <a:cs typeface="Raleway"/>
                <a:sym typeface="Raleway"/>
              </a:rPr>
              <a:t>division</a:t>
            </a:r>
            <a:r>
              <a:rPr b="1" lang="en" sz="1300">
                <a:solidFill>
                  <a:srgbClr val="757575"/>
                </a:solidFill>
                <a:latin typeface="Raleway"/>
                <a:ea typeface="Raleway"/>
                <a:cs typeface="Raleway"/>
                <a:sym typeface="Raleway"/>
              </a:rPr>
              <a:t> is to use the sieve of </a:t>
            </a:r>
            <a:r>
              <a:rPr b="1" lang="en" sz="1300">
                <a:solidFill>
                  <a:srgbClr val="757575"/>
                </a:solidFill>
                <a:latin typeface="Raleway"/>
                <a:ea typeface="Raleway"/>
                <a:cs typeface="Raleway"/>
                <a:sym typeface="Raleway"/>
              </a:rPr>
              <a:t>Eratosthenes</a:t>
            </a:r>
            <a:r>
              <a:rPr b="1" lang="en" sz="1300">
                <a:solidFill>
                  <a:srgbClr val="757575"/>
                </a:solidFill>
                <a:latin typeface="Raleway"/>
                <a:ea typeface="Raleway"/>
                <a:cs typeface="Raleway"/>
                <a:sym typeface="Raleway"/>
              </a:rPr>
              <a:t> </a:t>
            </a:r>
            <a:r>
              <a:rPr b="1" lang="en" sz="1300">
                <a:solidFill>
                  <a:srgbClr val="757575"/>
                </a:solidFill>
                <a:latin typeface="Raleway"/>
                <a:ea typeface="Raleway"/>
                <a:cs typeface="Raleway"/>
                <a:sym typeface="Raleway"/>
              </a:rPr>
              <a:t> to find all prime numbers less than the square root of </a:t>
            </a:r>
            <a:r>
              <a:rPr b="1" i="1" lang="en" sz="1300">
                <a:solidFill>
                  <a:srgbClr val="757575"/>
                </a:solidFill>
                <a:latin typeface="Cambria Math"/>
                <a:ea typeface="Cambria Math"/>
                <a:cs typeface="Cambria Math"/>
                <a:sym typeface="Cambria Math"/>
              </a:rPr>
              <a:t>N</a:t>
            </a:r>
            <a:r>
              <a:rPr b="1" lang="en" sz="1300">
                <a:solidFill>
                  <a:srgbClr val="757575"/>
                </a:solidFill>
                <a:latin typeface="Raleway"/>
                <a:ea typeface="Raleway"/>
                <a:cs typeface="Raleway"/>
                <a:sym typeface="Raleway"/>
              </a:rPr>
              <a:t>  then check if any of those primes divide </a:t>
            </a:r>
            <a:r>
              <a:rPr b="1" i="1" lang="en" sz="1300">
                <a:solidFill>
                  <a:srgbClr val="757575"/>
                </a:solidFill>
                <a:latin typeface="Cambria Math"/>
                <a:ea typeface="Cambria Math"/>
                <a:cs typeface="Cambria Math"/>
                <a:sym typeface="Cambria Math"/>
              </a:rPr>
              <a:t>N </a:t>
            </a:r>
            <a:r>
              <a:rPr b="1" lang="en" sz="1300">
                <a:solidFill>
                  <a:srgbClr val="757575"/>
                </a:solidFill>
                <a:latin typeface="Raleway"/>
                <a:ea typeface="Raleway"/>
                <a:cs typeface="Raleway"/>
                <a:sym typeface="Raleway"/>
              </a:rPr>
              <a:t>with no remainder.</a:t>
            </a:r>
            <a:endParaRPr b="1" i="1" sz="1500">
              <a:solidFill>
                <a:srgbClr val="757575"/>
              </a:solidFill>
              <a:latin typeface="Cambria Math"/>
              <a:ea typeface="Cambria Math"/>
              <a:cs typeface="Cambria Math"/>
              <a:sym typeface="Cambria Math"/>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0E7E5"/>
        </a:solidFill>
      </p:bgPr>
    </p:bg>
    <p:spTree>
      <p:nvGrpSpPr>
        <p:cNvPr id="328" name="Shape 328"/>
        <p:cNvGrpSpPr/>
        <p:nvPr/>
      </p:nvGrpSpPr>
      <p:grpSpPr>
        <a:xfrm>
          <a:off x="0" y="0"/>
          <a:ext cx="0" cy="0"/>
          <a:chOff x="0" y="0"/>
          <a:chExt cx="0" cy="0"/>
        </a:xfrm>
      </p:grpSpPr>
      <p:sp>
        <p:nvSpPr>
          <p:cNvPr id="329" name="Google Shape;329;p18"/>
          <p:cNvSpPr/>
          <p:nvPr/>
        </p:nvSpPr>
        <p:spPr>
          <a:xfrm>
            <a:off x="5021925" y="131225"/>
            <a:ext cx="3114000" cy="3024600"/>
          </a:xfrm>
          <a:prstGeom prst="ellipse">
            <a:avLst/>
          </a:prstGeom>
          <a:solidFill>
            <a:srgbClr val="A0E7E5"/>
          </a:solidFill>
          <a:ln cap="flat" cmpd="sng" w="9525">
            <a:solidFill>
              <a:srgbClr val="A0E7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File:Pierre de Fermat.jpg" id="330" name="Google Shape;330;p18"/>
          <p:cNvPicPr preferRelativeResize="0"/>
          <p:nvPr/>
        </p:nvPicPr>
        <p:blipFill>
          <a:blip r:embed="rId3">
            <a:alphaModFix/>
          </a:blip>
          <a:stretch>
            <a:fillRect/>
          </a:stretch>
        </p:blipFill>
        <p:spPr>
          <a:xfrm>
            <a:off x="6492400" y="785075"/>
            <a:ext cx="2185950" cy="2672075"/>
          </a:xfrm>
          <a:prstGeom prst="rect">
            <a:avLst/>
          </a:prstGeom>
          <a:noFill/>
          <a:ln>
            <a:noFill/>
          </a:ln>
        </p:spPr>
      </p:pic>
      <p:sp>
        <p:nvSpPr>
          <p:cNvPr id="331" name="Google Shape;331;p18"/>
          <p:cNvSpPr txBox="1"/>
          <p:nvPr/>
        </p:nvSpPr>
        <p:spPr>
          <a:xfrm>
            <a:off x="167075" y="1159800"/>
            <a:ext cx="5370900" cy="3983700"/>
          </a:xfrm>
          <a:prstGeom prst="rect">
            <a:avLst/>
          </a:prstGeom>
          <a:noFill/>
          <a:ln>
            <a:noFill/>
          </a:ln>
        </p:spPr>
        <p:txBody>
          <a:bodyPr anchorCtr="0" anchor="t" bIns="91425" lIns="91425" spcFirstLastPara="1" rIns="91425" wrap="square" tIns="91425">
            <a:normAutofit fontScale="25000" lnSpcReduction="20000"/>
          </a:bodyPr>
          <a:lstStyle/>
          <a:p>
            <a:pPr indent="-285750" lvl="0" marL="457200" rtl="0" algn="l">
              <a:lnSpc>
                <a:spcPct val="115000"/>
              </a:lnSpc>
              <a:spcBef>
                <a:spcPts val="0"/>
              </a:spcBef>
              <a:spcAft>
                <a:spcPts val="0"/>
              </a:spcAft>
              <a:buClr>
                <a:schemeClr val="lt1"/>
              </a:buClr>
              <a:buSzPct val="45000"/>
              <a:buFont typeface="Raleway"/>
              <a:buChar char="●"/>
            </a:pPr>
            <a:r>
              <a:rPr b="1" lang="en" sz="8000">
                <a:solidFill>
                  <a:schemeClr val="lt1"/>
                </a:solidFill>
                <a:latin typeface="Raleway"/>
                <a:ea typeface="Raleway"/>
                <a:cs typeface="Raleway"/>
                <a:sym typeface="Raleway"/>
              </a:rPr>
              <a:t>Fermat's Factorization method.</a:t>
            </a:r>
            <a:br>
              <a:rPr b="1" lang="en" sz="8000">
                <a:solidFill>
                  <a:srgbClr val="B4F8C8"/>
                </a:solidFill>
                <a:latin typeface="Raleway"/>
                <a:ea typeface="Raleway"/>
                <a:cs typeface="Raleway"/>
                <a:sym typeface="Raleway"/>
              </a:rPr>
            </a:br>
            <a:r>
              <a:rPr b="1" lang="en" sz="5800">
                <a:solidFill>
                  <a:srgbClr val="757575"/>
                </a:solidFill>
                <a:latin typeface="Raleway"/>
                <a:ea typeface="Raleway"/>
                <a:cs typeface="Raleway"/>
                <a:sym typeface="Raleway"/>
              </a:rPr>
              <a:t>In this method, to find the prime factors for a product of primes N, we first take the square root of N and round it up to the nearest integer. Let a =</a:t>
            </a:r>
            <a:r>
              <a:rPr b="1" lang="en" sz="4600">
                <a:solidFill>
                  <a:srgbClr val="757575"/>
                </a:solidFill>
                <a:latin typeface="Raleway"/>
                <a:ea typeface="Raleway"/>
                <a:cs typeface="Raleway"/>
                <a:sym typeface="Raleway"/>
              </a:rPr>
              <a:t>⎡</a:t>
            </a:r>
            <a:r>
              <a:rPr b="1" lang="en" sz="5800">
                <a:solidFill>
                  <a:srgbClr val="757575"/>
                </a:solidFill>
                <a:latin typeface="Raleway"/>
                <a:ea typeface="Raleway"/>
                <a:cs typeface="Raleway"/>
                <a:sym typeface="Raleway"/>
              </a:rPr>
              <a:t>(N)^½</a:t>
            </a:r>
            <a:r>
              <a:rPr b="1" lang="en" sz="4600">
                <a:solidFill>
                  <a:srgbClr val="757575"/>
                </a:solidFill>
                <a:latin typeface="Raleway"/>
                <a:ea typeface="Raleway"/>
                <a:cs typeface="Raleway"/>
                <a:sym typeface="Raleway"/>
              </a:rPr>
              <a:t>⎤</a:t>
            </a:r>
            <a:r>
              <a:rPr b="1" lang="en" sz="5800">
                <a:solidFill>
                  <a:srgbClr val="757575"/>
                </a:solidFill>
                <a:latin typeface="Raleway"/>
                <a:ea typeface="Raleway"/>
                <a:cs typeface="Raleway"/>
                <a:sym typeface="Raleway"/>
              </a:rPr>
              <a:t>, let b^2 = a^2-N. If b is not an integer then N is not prime. If b is not an integer then the value of a is increased by one and the process is repeated. If no number is found then N is prime. If b is an integer then the factors are (a+b) and (a-b). This method can be less efficient than trial division if the prime factors of N are very far apart. For example a large number with 3 as a factor will be found very quickly with trial division but may take a long time using fermat’s factorization method. however a combination of trial division and Fermat’s factorization method is more efficient than either on their own .</a:t>
            </a:r>
            <a:r>
              <a:rPr b="1" lang="en" sz="5800">
                <a:solidFill>
                  <a:srgbClr val="757575"/>
                </a:solidFill>
                <a:latin typeface="Cambria Math"/>
                <a:ea typeface="Cambria Math"/>
                <a:cs typeface="Cambria Math"/>
                <a:sym typeface="Cambria Math"/>
              </a:rPr>
              <a:t> </a:t>
            </a:r>
            <a:endParaRPr b="1" sz="5800">
              <a:solidFill>
                <a:srgbClr val="757575"/>
              </a:solidFill>
              <a:latin typeface="Cambria Math"/>
              <a:ea typeface="Cambria Math"/>
              <a:cs typeface="Cambria Math"/>
              <a:sym typeface="Cambria Math"/>
            </a:endParaRPr>
          </a:p>
          <a:p>
            <a:pPr indent="0" lvl="0" marL="457200" rtl="0" algn="l">
              <a:lnSpc>
                <a:spcPct val="115000"/>
              </a:lnSpc>
              <a:spcBef>
                <a:spcPts val="1000"/>
              </a:spcBef>
              <a:spcAft>
                <a:spcPts val="0"/>
              </a:spcAft>
              <a:buNone/>
            </a:pPr>
            <a:r>
              <a:t/>
            </a:r>
            <a:endParaRPr b="1" sz="4300">
              <a:solidFill>
                <a:srgbClr val="757575"/>
              </a:solidFill>
              <a:latin typeface="Raleway"/>
              <a:ea typeface="Raleway"/>
              <a:cs typeface="Raleway"/>
              <a:sym typeface="Raleway"/>
            </a:endParaRPr>
          </a:p>
          <a:p>
            <a:pPr indent="0" lvl="0" marL="457200" rtl="0" algn="l">
              <a:lnSpc>
                <a:spcPct val="115000"/>
              </a:lnSpc>
              <a:spcBef>
                <a:spcPts val="1000"/>
              </a:spcBef>
              <a:spcAft>
                <a:spcPts val="0"/>
              </a:spcAft>
              <a:buNone/>
            </a:pPr>
            <a:r>
              <a:t/>
            </a:r>
            <a:endParaRPr sz="900">
              <a:latin typeface="Raleway"/>
              <a:ea typeface="Raleway"/>
              <a:cs typeface="Raleway"/>
              <a:sym typeface="Raleway"/>
            </a:endParaRPr>
          </a:p>
          <a:p>
            <a:pPr indent="0" lvl="0" marL="457200" rtl="0" algn="l">
              <a:lnSpc>
                <a:spcPct val="115000"/>
              </a:lnSpc>
              <a:spcBef>
                <a:spcPts val="1000"/>
              </a:spcBef>
              <a:spcAft>
                <a:spcPts val="0"/>
              </a:spcAft>
              <a:buNone/>
            </a:pPr>
            <a:r>
              <a:t/>
            </a:r>
            <a:endParaRPr sz="900">
              <a:latin typeface="Raleway"/>
              <a:ea typeface="Raleway"/>
              <a:cs typeface="Raleway"/>
              <a:sym typeface="Raleway"/>
            </a:endParaRPr>
          </a:p>
          <a:p>
            <a:pPr indent="0" lvl="0" marL="457200" rtl="0" algn="l">
              <a:lnSpc>
                <a:spcPct val="115000"/>
              </a:lnSpc>
              <a:spcBef>
                <a:spcPts val="1000"/>
              </a:spcBef>
              <a:spcAft>
                <a:spcPts val="1000"/>
              </a:spcAft>
              <a:buNone/>
            </a:pPr>
            <a:r>
              <a:t/>
            </a:r>
            <a:endParaRPr sz="900">
              <a:solidFill>
                <a:srgbClr val="000000"/>
              </a:solidFill>
              <a:latin typeface="Raleway"/>
              <a:ea typeface="Raleway"/>
              <a:cs typeface="Raleway"/>
              <a:sym typeface="Raleway"/>
            </a:endParaRPr>
          </a:p>
        </p:txBody>
      </p:sp>
      <p:sp>
        <p:nvSpPr>
          <p:cNvPr id="332" name="Google Shape;332;p18"/>
          <p:cNvSpPr txBox="1"/>
          <p:nvPr/>
        </p:nvSpPr>
        <p:spPr>
          <a:xfrm>
            <a:off x="5065675" y="3378000"/>
            <a:ext cx="4183200" cy="1765500"/>
          </a:xfrm>
          <a:prstGeom prst="rect">
            <a:avLst/>
          </a:prstGeom>
          <a:noFill/>
          <a:ln>
            <a:noFill/>
          </a:ln>
        </p:spPr>
        <p:txBody>
          <a:bodyPr anchorCtr="0" anchor="b" bIns="91425" lIns="91425" spcFirstLastPara="1" rIns="91425" wrap="square" tIns="91425">
            <a:spAutoFit/>
          </a:bodyPr>
          <a:lstStyle/>
          <a:p>
            <a:pPr indent="0" lvl="0" marL="457200" rtl="0" algn="l">
              <a:lnSpc>
                <a:spcPct val="115000"/>
              </a:lnSpc>
              <a:spcBef>
                <a:spcPts val="0"/>
              </a:spcBef>
              <a:spcAft>
                <a:spcPts val="1000"/>
              </a:spcAft>
              <a:buNone/>
            </a:pPr>
            <a:r>
              <a:rPr b="1" lang="en" sz="1300">
                <a:solidFill>
                  <a:srgbClr val="757575"/>
                </a:solidFill>
                <a:latin typeface="Raleway"/>
                <a:ea typeface="Raleway"/>
                <a:cs typeface="Raleway"/>
                <a:sym typeface="Raleway"/>
              </a:rPr>
              <a:t>In the margins of a book, Fermat wrote that he had discovered a proof for the equation </a:t>
            </a:r>
            <a:r>
              <a:rPr b="1" i="1" lang="en" sz="1300">
                <a:solidFill>
                  <a:srgbClr val="757575"/>
                </a:solidFill>
                <a:latin typeface="Cambria Math"/>
                <a:ea typeface="Cambria Math"/>
                <a:cs typeface="Cambria Math"/>
                <a:sym typeface="Cambria Math"/>
              </a:rPr>
              <a:t>xⁿ+yⁿ = zⁿ </a:t>
            </a:r>
            <a:r>
              <a:rPr b="1" lang="en" sz="1300">
                <a:solidFill>
                  <a:srgbClr val="757575"/>
                </a:solidFill>
                <a:latin typeface="Raleway"/>
                <a:ea typeface="Raleway"/>
                <a:cs typeface="Raleway"/>
                <a:sym typeface="Raleway"/>
              </a:rPr>
              <a:t>has no integer solutions for </a:t>
            </a:r>
            <a:r>
              <a:rPr b="1" i="1" lang="en" sz="1300">
                <a:solidFill>
                  <a:srgbClr val="757575"/>
                </a:solidFill>
                <a:latin typeface="Cambria Math"/>
                <a:ea typeface="Cambria Math"/>
                <a:cs typeface="Cambria Math"/>
                <a:sym typeface="Cambria Math"/>
              </a:rPr>
              <a:t>n&gt;2, x,y,z ≠ 0</a:t>
            </a:r>
            <a:r>
              <a:rPr b="1" lang="en" sz="1300">
                <a:solidFill>
                  <a:srgbClr val="757575"/>
                </a:solidFill>
                <a:latin typeface="Raleway"/>
                <a:ea typeface="Raleway"/>
                <a:cs typeface="Raleway"/>
                <a:sym typeface="Raleway"/>
              </a:rPr>
              <a:t>, however Fermat did not provide a proof. This assertion </a:t>
            </a:r>
            <a:r>
              <a:rPr b="1" lang="en" sz="1300">
                <a:solidFill>
                  <a:srgbClr val="757575"/>
                </a:solidFill>
                <a:latin typeface="Raleway"/>
                <a:ea typeface="Raleway"/>
                <a:cs typeface="Raleway"/>
                <a:sym typeface="Raleway"/>
              </a:rPr>
              <a:t>became</a:t>
            </a:r>
            <a:r>
              <a:rPr b="1" lang="en" sz="1300">
                <a:solidFill>
                  <a:srgbClr val="757575"/>
                </a:solidFill>
                <a:latin typeface="Raleway"/>
                <a:ea typeface="Raleway"/>
                <a:cs typeface="Raleway"/>
                <a:sym typeface="Raleway"/>
              </a:rPr>
              <a:t> known as Fermat’s last </a:t>
            </a:r>
            <a:r>
              <a:rPr b="1" lang="en" sz="1300">
                <a:solidFill>
                  <a:srgbClr val="757575"/>
                </a:solidFill>
                <a:latin typeface="Raleway"/>
                <a:ea typeface="Raleway"/>
                <a:cs typeface="Raleway"/>
                <a:sym typeface="Raleway"/>
              </a:rPr>
              <a:t>theorem</a:t>
            </a:r>
            <a:r>
              <a:rPr b="1" lang="en" sz="1300">
                <a:solidFill>
                  <a:srgbClr val="757575"/>
                </a:solidFill>
                <a:latin typeface="Raleway"/>
                <a:ea typeface="Raleway"/>
                <a:cs typeface="Raleway"/>
                <a:sym typeface="Raleway"/>
              </a:rPr>
              <a:t> and was proven by Andrew Wiles and Richard Taylor in 1994 [3].   </a:t>
            </a:r>
            <a:endParaRPr b="1" sz="1500">
              <a:solidFill>
                <a:srgbClr val="757575"/>
              </a:solidFill>
              <a:latin typeface="Raleway"/>
              <a:ea typeface="Raleway"/>
              <a:cs typeface="Raleway"/>
              <a:sym typeface="Raleway"/>
            </a:endParaRPr>
          </a:p>
        </p:txBody>
      </p:sp>
      <p:sp>
        <p:nvSpPr>
          <p:cNvPr id="333" name="Google Shape;333;p18"/>
          <p:cNvSpPr txBox="1"/>
          <p:nvPr/>
        </p:nvSpPr>
        <p:spPr>
          <a:xfrm>
            <a:off x="8643350" y="732600"/>
            <a:ext cx="42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a:ea typeface="Nunito"/>
                <a:cs typeface="Nunito"/>
                <a:sym typeface="Nunito"/>
              </a:rPr>
              <a:t>[4]</a:t>
            </a:r>
            <a:endParaRPr>
              <a:solidFill>
                <a:schemeClr val="lt1"/>
              </a:solidFill>
              <a:latin typeface="Nunito"/>
              <a:ea typeface="Nunito"/>
              <a:cs typeface="Nunito"/>
              <a:sym typeface="Nunito"/>
            </a:endParaRPr>
          </a:p>
        </p:txBody>
      </p:sp>
      <p:sp>
        <p:nvSpPr>
          <p:cNvPr id="334" name="Google Shape;334;p18"/>
          <p:cNvSpPr txBox="1"/>
          <p:nvPr/>
        </p:nvSpPr>
        <p:spPr>
          <a:xfrm>
            <a:off x="4899925" y="70000"/>
            <a:ext cx="5370900" cy="76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rgbClr val="757575"/>
                </a:solidFill>
                <a:latin typeface="Raleway"/>
                <a:ea typeface="Raleway"/>
                <a:cs typeface="Raleway"/>
                <a:sym typeface="Raleway"/>
              </a:rPr>
              <a:t>Pierre de Fermat</a:t>
            </a:r>
            <a:endParaRPr b="1" sz="2100">
              <a:solidFill>
                <a:schemeClr val="lt1"/>
              </a:solidFill>
              <a:latin typeface="Raleway"/>
              <a:ea typeface="Raleway"/>
              <a:cs typeface="Raleway"/>
              <a:sym typeface="Raleway"/>
            </a:endParaRPr>
          </a:p>
        </p:txBody>
      </p:sp>
      <p:sp>
        <p:nvSpPr>
          <p:cNvPr id="335" name="Google Shape;335;p18"/>
          <p:cNvSpPr txBox="1"/>
          <p:nvPr/>
        </p:nvSpPr>
        <p:spPr>
          <a:xfrm>
            <a:off x="406000" y="342925"/>
            <a:ext cx="5695500" cy="1065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500">
                <a:solidFill>
                  <a:srgbClr val="757575"/>
                </a:solidFill>
                <a:latin typeface="Raleway"/>
                <a:ea typeface="Raleway"/>
                <a:cs typeface="Raleway"/>
                <a:sym typeface="Raleway"/>
              </a:rPr>
              <a:t>Methods of factorization</a:t>
            </a:r>
            <a:endParaRPr b="1" sz="3500">
              <a:solidFill>
                <a:srgbClr val="757575"/>
              </a:solidFill>
              <a:latin typeface="Raleway"/>
              <a:ea typeface="Raleway"/>
              <a:cs typeface="Raleway"/>
              <a:sym typeface="Raleway"/>
            </a:endParaRPr>
          </a:p>
          <a:p>
            <a:pPr indent="0" lvl="0" marL="0" rtl="0" algn="ctr">
              <a:spcBef>
                <a:spcPts val="0"/>
              </a:spcBef>
              <a:spcAft>
                <a:spcPts val="0"/>
              </a:spcAft>
              <a:buNone/>
            </a:pPr>
            <a:r>
              <a:t/>
            </a:r>
            <a:endParaRPr b="1" sz="3500">
              <a:solidFill>
                <a:srgbClr val="757575"/>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0E7E5"/>
        </a:solidFill>
      </p:bgPr>
    </p:bg>
    <p:spTree>
      <p:nvGrpSpPr>
        <p:cNvPr id="339" name="Shape 339"/>
        <p:cNvGrpSpPr/>
        <p:nvPr/>
      </p:nvGrpSpPr>
      <p:grpSpPr>
        <a:xfrm>
          <a:off x="0" y="0"/>
          <a:ext cx="0" cy="0"/>
          <a:chOff x="0" y="0"/>
          <a:chExt cx="0" cy="0"/>
        </a:xfrm>
      </p:grpSpPr>
      <p:sp>
        <p:nvSpPr>
          <p:cNvPr id="340" name="Google Shape;340;p19"/>
          <p:cNvSpPr/>
          <p:nvPr/>
        </p:nvSpPr>
        <p:spPr>
          <a:xfrm>
            <a:off x="5021925" y="131225"/>
            <a:ext cx="3114000" cy="3024600"/>
          </a:xfrm>
          <a:prstGeom prst="ellipse">
            <a:avLst/>
          </a:prstGeom>
          <a:solidFill>
            <a:srgbClr val="A0E7E5"/>
          </a:solidFill>
          <a:ln cap="flat" cmpd="sng" w="9525">
            <a:solidFill>
              <a:srgbClr val="A0E7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File:Pierre de Fermat.jpg" id="341" name="Google Shape;341;p19"/>
          <p:cNvPicPr preferRelativeResize="0"/>
          <p:nvPr/>
        </p:nvPicPr>
        <p:blipFill>
          <a:blip r:embed="rId3">
            <a:alphaModFix/>
          </a:blip>
          <a:stretch>
            <a:fillRect/>
          </a:stretch>
        </p:blipFill>
        <p:spPr>
          <a:xfrm>
            <a:off x="6492400" y="785075"/>
            <a:ext cx="2185950" cy="2672075"/>
          </a:xfrm>
          <a:prstGeom prst="rect">
            <a:avLst/>
          </a:prstGeom>
          <a:noFill/>
          <a:ln>
            <a:noFill/>
          </a:ln>
        </p:spPr>
      </p:pic>
      <p:sp>
        <p:nvSpPr>
          <p:cNvPr id="342" name="Google Shape;342;p19"/>
          <p:cNvSpPr txBox="1"/>
          <p:nvPr/>
        </p:nvSpPr>
        <p:spPr>
          <a:xfrm>
            <a:off x="167075" y="1089800"/>
            <a:ext cx="5878200" cy="39837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chemeClr val="lt1"/>
              </a:buClr>
              <a:buSzPts val="1400"/>
              <a:buFont typeface="Raleway"/>
              <a:buChar char="●"/>
            </a:pPr>
            <a:r>
              <a:rPr b="1" lang="en" sz="2364">
                <a:solidFill>
                  <a:schemeClr val="lt1"/>
                </a:solidFill>
                <a:latin typeface="Raleway"/>
                <a:ea typeface="Raleway"/>
                <a:cs typeface="Raleway"/>
                <a:sym typeface="Raleway"/>
              </a:rPr>
              <a:t>Fermat's little </a:t>
            </a:r>
            <a:r>
              <a:rPr b="1" lang="en" sz="2364">
                <a:solidFill>
                  <a:schemeClr val="lt1"/>
                </a:solidFill>
                <a:latin typeface="Raleway"/>
                <a:ea typeface="Raleway"/>
                <a:cs typeface="Raleway"/>
                <a:sym typeface="Raleway"/>
              </a:rPr>
              <a:t>theorem</a:t>
            </a:r>
            <a:r>
              <a:rPr b="1" lang="en" sz="2364">
                <a:solidFill>
                  <a:schemeClr val="lt1"/>
                </a:solidFill>
                <a:latin typeface="Raleway"/>
                <a:ea typeface="Raleway"/>
                <a:cs typeface="Raleway"/>
                <a:sym typeface="Raleway"/>
              </a:rPr>
              <a:t>.</a:t>
            </a:r>
            <a:br>
              <a:rPr lang="en">
                <a:solidFill>
                  <a:srgbClr val="B4F8C8"/>
                </a:solidFill>
                <a:latin typeface="Raleway"/>
                <a:ea typeface="Raleway"/>
                <a:cs typeface="Raleway"/>
                <a:sym typeface="Raleway"/>
              </a:rPr>
            </a:br>
            <a:endParaRPr b="1" sz="1450">
              <a:solidFill>
                <a:srgbClr val="757575"/>
              </a:solidFill>
            </a:endParaRPr>
          </a:p>
          <a:p>
            <a:pPr indent="0" lvl="0" marL="457200" rtl="0" algn="l">
              <a:lnSpc>
                <a:spcPct val="115000"/>
              </a:lnSpc>
              <a:spcBef>
                <a:spcPts val="1000"/>
              </a:spcBef>
              <a:spcAft>
                <a:spcPts val="0"/>
              </a:spcAft>
              <a:buNone/>
            </a:pPr>
            <a:r>
              <a:t/>
            </a:r>
            <a:endParaRPr b="1" sz="1488">
              <a:solidFill>
                <a:srgbClr val="757575"/>
              </a:solidFill>
              <a:latin typeface="Raleway"/>
              <a:ea typeface="Raleway"/>
              <a:cs typeface="Raleway"/>
              <a:sym typeface="Raleway"/>
            </a:endParaRPr>
          </a:p>
          <a:p>
            <a:pPr indent="0" lvl="0" marL="457200" rtl="0" algn="l">
              <a:lnSpc>
                <a:spcPct val="115000"/>
              </a:lnSpc>
              <a:spcBef>
                <a:spcPts val="1000"/>
              </a:spcBef>
              <a:spcAft>
                <a:spcPts val="0"/>
              </a:spcAft>
              <a:buNone/>
            </a:pPr>
            <a:r>
              <a:t/>
            </a:r>
            <a:endParaRPr sz="900">
              <a:latin typeface="Raleway"/>
              <a:ea typeface="Raleway"/>
              <a:cs typeface="Raleway"/>
              <a:sym typeface="Raleway"/>
            </a:endParaRPr>
          </a:p>
          <a:p>
            <a:pPr indent="0" lvl="0" marL="457200" rtl="0" algn="l">
              <a:lnSpc>
                <a:spcPct val="115000"/>
              </a:lnSpc>
              <a:spcBef>
                <a:spcPts val="1000"/>
              </a:spcBef>
              <a:spcAft>
                <a:spcPts val="0"/>
              </a:spcAft>
              <a:buNone/>
            </a:pPr>
            <a:r>
              <a:t/>
            </a:r>
            <a:endParaRPr sz="900">
              <a:latin typeface="Raleway"/>
              <a:ea typeface="Raleway"/>
              <a:cs typeface="Raleway"/>
              <a:sym typeface="Raleway"/>
            </a:endParaRPr>
          </a:p>
          <a:p>
            <a:pPr indent="0" lvl="0" marL="457200" rtl="0" algn="l">
              <a:lnSpc>
                <a:spcPct val="115000"/>
              </a:lnSpc>
              <a:spcBef>
                <a:spcPts val="1000"/>
              </a:spcBef>
              <a:spcAft>
                <a:spcPts val="1000"/>
              </a:spcAft>
              <a:buNone/>
            </a:pPr>
            <a:r>
              <a:t/>
            </a:r>
            <a:endParaRPr sz="900">
              <a:solidFill>
                <a:srgbClr val="000000"/>
              </a:solidFill>
              <a:latin typeface="Raleway"/>
              <a:ea typeface="Raleway"/>
              <a:cs typeface="Raleway"/>
              <a:sym typeface="Raleway"/>
            </a:endParaRPr>
          </a:p>
        </p:txBody>
      </p:sp>
      <p:sp>
        <p:nvSpPr>
          <p:cNvPr id="343" name="Google Shape;343;p19"/>
          <p:cNvSpPr txBox="1"/>
          <p:nvPr/>
        </p:nvSpPr>
        <p:spPr>
          <a:xfrm>
            <a:off x="5910250" y="3413400"/>
            <a:ext cx="3189900" cy="1765500"/>
          </a:xfrm>
          <a:prstGeom prst="rect">
            <a:avLst/>
          </a:prstGeom>
          <a:noFill/>
          <a:ln>
            <a:noFill/>
          </a:ln>
        </p:spPr>
        <p:txBody>
          <a:bodyPr anchorCtr="0" anchor="b" bIns="91425" lIns="91425" spcFirstLastPara="1" rIns="91425" wrap="square" tIns="91425">
            <a:spAutoFit/>
          </a:bodyPr>
          <a:lstStyle/>
          <a:p>
            <a:pPr indent="0" lvl="0" marL="457200" rtl="0" algn="l">
              <a:lnSpc>
                <a:spcPct val="115000"/>
              </a:lnSpc>
              <a:spcBef>
                <a:spcPts val="0"/>
              </a:spcBef>
              <a:spcAft>
                <a:spcPts val="1000"/>
              </a:spcAft>
              <a:buNone/>
            </a:pPr>
            <a:r>
              <a:rPr b="1" lang="en" sz="1300">
                <a:solidFill>
                  <a:srgbClr val="757575"/>
                </a:solidFill>
                <a:latin typeface="Raleway"/>
                <a:ea typeface="Raleway"/>
                <a:cs typeface="Raleway"/>
                <a:sym typeface="Raleway"/>
              </a:rPr>
              <a:t>In 1764 Leonhard Euler published what we know now as Euler’s theorem. In his work Euler showed that Fermat’s little </a:t>
            </a:r>
            <a:r>
              <a:rPr b="1" lang="en" sz="1300">
                <a:solidFill>
                  <a:srgbClr val="757575"/>
                </a:solidFill>
                <a:latin typeface="Raleway"/>
                <a:ea typeface="Raleway"/>
                <a:cs typeface="Raleway"/>
                <a:sym typeface="Raleway"/>
              </a:rPr>
              <a:t>theorem</a:t>
            </a:r>
            <a:r>
              <a:rPr b="1" lang="en" sz="1300">
                <a:solidFill>
                  <a:srgbClr val="757575"/>
                </a:solidFill>
                <a:latin typeface="Raleway"/>
                <a:ea typeface="Raleway"/>
                <a:cs typeface="Raleway"/>
                <a:sym typeface="Raleway"/>
              </a:rPr>
              <a:t> was a </a:t>
            </a:r>
            <a:r>
              <a:rPr b="1" lang="en" sz="1300">
                <a:solidFill>
                  <a:srgbClr val="757575"/>
                </a:solidFill>
                <a:latin typeface="Raleway"/>
                <a:ea typeface="Raleway"/>
                <a:cs typeface="Raleway"/>
                <a:sym typeface="Raleway"/>
              </a:rPr>
              <a:t>special case of his theorem, providing proof for what Fermat asserted.</a:t>
            </a:r>
            <a:endParaRPr b="1" sz="1500">
              <a:solidFill>
                <a:srgbClr val="757575"/>
              </a:solidFill>
              <a:latin typeface="Raleway"/>
              <a:ea typeface="Raleway"/>
              <a:cs typeface="Raleway"/>
              <a:sym typeface="Raleway"/>
            </a:endParaRPr>
          </a:p>
        </p:txBody>
      </p:sp>
      <p:sp>
        <p:nvSpPr>
          <p:cNvPr id="344" name="Google Shape;344;p19"/>
          <p:cNvSpPr txBox="1"/>
          <p:nvPr/>
        </p:nvSpPr>
        <p:spPr>
          <a:xfrm>
            <a:off x="8634600" y="636375"/>
            <a:ext cx="42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a:ea typeface="Nunito"/>
                <a:cs typeface="Nunito"/>
                <a:sym typeface="Nunito"/>
              </a:rPr>
              <a:t>[5]</a:t>
            </a:r>
            <a:endParaRPr>
              <a:solidFill>
                <a:schemeClr val="lt1"/>
              </a:solidFill>
              <a:latin typeface="Nunito"/>
              <a:ea typeface="Nunito"/>
              <a:cs typeface="Nunito"/>
              <a:sym typeface="Nunito"/>
            </a:endParaRPr>
          </a:p>
        </p:txBody>
      </p:sp>
      <p:sp>
        <p:nvSpPr>
          <p:cNvPr id="345" name="Google Shape;345;p19"/>
          <p:cNvSpPr txBox="1"/>
          <p:nvPr/>
        </p:nvSpPr>
        <p:spPr>
          <a:xfrm>
            <a:off x="4899925" y="70000"/>
            <a:ext cx="5370900" cy="76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rgbClr val="757575"/>
                </a:solidFill>
                <a:latin typeface="Raleway"/>
                <a:ea typeface="Raleway"/>
                <a:cs typeface="Raleway"/>
                <a:sym typeface="Raleway"/>
              </a:rPr>
              <a:t>Leonhard Euler</a:t>
            </a:r>
            <a:endParaRPr b="1" sz="2100">
              <a:solidFill>
                <a:schemeClr val="lt1"/>
              </a:solidFill>
              <a:latin typeface="Raleway"/>
              <a:ea typeface="Raleway"/>
              <a:cs typeface="Raleway"/>
              <a:sym typeface="Raleway"/>
            </a:endParaRPr>
          </a:p>
        </p:txBody>
      </p:sp>
      <p:sp>
        <p:nvSpPr>
          <p:cNvPr id="346" name="Google Shape;346;p19"/>
          <p:cNvSpPr txBox="1"/>
          <p:nvPr/>
        </p:nvSpPr>
        <p:spPr>
          <a:xfrm>
            <a:off x="258425" y="0"/>
            <a:ext cx="5695500" cy="1262100"/>
          </a:xfrm>
          <a:prstGeom prst="rect">
            <a:avLst/>
          </a:prstGeom>
          <a:noFill/>
          <a:ln>
            <a:noFill/>
          </a:ln>
        </p:spPr>
        <p:txBody>
          <a:bodyPr anchorCtr="0" anchor="b" bIns="91425" lIns="91425" spcFirstLastPara="1" rIns="91425" wrap="square" tIns="91425">
            <a:spAutoFit/>
          </a:bodyPr>
          <a:lstStyle/>
          <a:p>
            <a:pPr indent="0" lvl="0" marL="0" rtl="0" algn="ctr">
              <a:spcBef>
                <a:spcPts val="0"/>
              </a:spcBef>
              <a:spcAft>
                <a:spcPts val="0"/>
              </a:spcAft>
              <a:buNone/>
            </a:pPr>
            <a:r>
              <a:rPr b="1" lang="en" sz="3500">
                <a:solidFill>
                  <a:srgbClr val="757575"/>
                </a:solidFill>
                <a:latin typeface="Raleway"/>
                <a:ea typeface="Raleway"/>
                <a:cs typeface="Raleway"/>
                <a:sym typeface="Raleway"/>
              </a:rPr>
              <a:t>Methods of primality testing</a:t>
            </a:r>
            <a:endParaRPr b="1" sz="3500">
              <a:solidFill>
                <a:srgbClr val="757575"/>
              </a:solidFill>
              <a:latin typeface="Raleway"/>
              <a:ea typeface="Raleway"/>
              <a:cs typeface="Raleway"/>
              <a:sym typeface="Raleway"/>
            </a:endParaRPr>
          </a:p>
        </p:txBody>
      </p:sp>
      <p:pic>
        <p:nvPicPr>
          <p:cNvPr descr="File:Leonhard Euler.jpg" id="347" name="Google Shape;347;p19"/>
          <p:cNvPicPr preferRelativeResize="0"/>
          <p:nvPr/>
        </p:nvPicPr>
        <p:blipFill>
          <a:blip r:embed="rId4">
            <a:alphaModFix/>
          </a:blip>
          <a:stretch>
            <a:fillRect/>
          </a:stretch>
        </p:blipFill>
        <p:spPr>
          <a:xfrm>
            <a:off x="6456500" y="785075"/>
            <a:ext cx="2221850" cy="2672075"/>
          </a:xfrm>
          <a:prstGeom prst="rect">
            <a:avLst/>
          </a:prstGeom>
          <a:noFill/>
          <a:ln>
            <a:noFill/>
          </a:ln>
        </p:spPr>
      </p:pic>
      <p:pic>
        <p:nvPicPr>
          <p:cNvPr id="348" name="Google Shape;348;p19"/>
          <p:cNvPicPr preferRelativeResize="0"/>
          <p:nvPr/>
        </p:nvPicPr>
        <p:blipFill>
          <a:blip r:embed="rId5">
            <a:alphaModFix/>
          </a:blip>
          <a:stretch>
            <a:fillRect/>
          </a:stretch>
        </p:blipFill>
        <p:spPr>
          <a:xfrm>
            <a:off x="699925" y="1552900"/>
            <a:ext cx="4812501" cy="3520601"/>
          </a:xfrm>
          <a:prstGeom prst="rect">
            <a:avLst/>
          </a:prstGeom>
          <a:noFill/>
          <a:ln>
            <a:noFill/>
          </a:ln>
        </p:spPr>
      </p:pic>
      <p:pic>
        <p:nvPicPr>
          <p:cNvPr id="349" name="Google Shape;349;p19"/>
          <p:cNvPicPr preferRelativeResize="0"/>
          <p:nvPr/>
        </p:nvPicPr>
        <p:blipFill>
          <a:blip r:embed="rId6">
            <a:alphaModFix/>
          </a:blip>
          <a:stretch>
            <a:fillRect/>
          </a:stretch>
        </p:blipFill>
        <p:spPr>
          <a:xfrm>
            <a:off x="699925" y="1552900"/>
            <a:ext cx="4776851" cy="3470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0E7E5"/>
        </a:solidFill>
      </p:bgPr>
    </p:bg>
    <p:spTree>
      <p:nvGrpSpPr>
        <p:cNvPr id="353" name="Shape 353"/>
        <p:cNvGrpSpPr/>
        <p:nvPr/>
      </p:nvGrpSpPr>
      <p:grpSpPr>
        <a:xfrm>
          <a:off x="0" y="0"/>
          <a:ext cx="0" cy="0"/>
          <a:chOff x="0" y="0"/>
          <a:chExt cx="0" cy="0"/>
        </a:xfrm>
      </p:grpSpPr>
      <p:sp>
        <p:nvSpPr>
          <p:cNvPr id="354" name="Google Shape;354;p20"/>
          <p:cNvSpPr/>
          <p:nvPr/>
        </p:nvSpPr>
        <p:spPr>
          <a:xfrm>
            <a:off x="5021925" y="131225"/>
            <a:ext cx="3114000" cy="3024600"/>
          </a:xfrm>
          <a:prstGeom prst="ellipse">
            <a:avLst/>
          </a:prstGeom>
          <a:solidFill>
            <a:srgbClr val="A0E7E5"/>
          </a:solidFill>
          <a:ln cap="flat" cmpd="sng" w="9525">
            <a:solidFill>
              <a:srgbClr val="A0E7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0"/>
          <p:cNvSpPr txBox="1"/>
          <p:nvPr/>
        </p:nvSpPr>
        <p:spPr>
          <a:xfrm>
            <a:off x="167075" y="1159800"/>
            <a:ext cx="5878200" cy="3983700"/>
          </a:xfrm>
          <a:prstGeom prst="rect">
            <a:avLst/>
          </a:prstGeom>
          <a:noFill/>
          <a:ln>
            <a:noFill/>
          </a:ln>
        </p:spPr>
        <p:txBody>
          <a:bodyPr anchorCtr="0" anchor="t" bIns="91425" lIns="91425" spcFirstLastPara="1" rIns="91425" wrap="square" tIns="91425">
            <a:normAutofit fontScale="85000"/>
          </a:bodyPr>
          <a:lstStyle/>
          <a:p>
            <a:pPr indent="-304165" lvl="0" marL="457200" rtl="0" algn="l">
              <a:lnSpc>
                <a:spcPct val="115000"/>
              </a:lnSpc>
              <a:spcBef>
                <a:spcPts val="0"/>
              </a:spcBef>
              <a:spcAft>
                <a:spcPts val="1000"/>
              </a:spcAft>
              <a:buClr>
                <a:schemeClr val="lt1"/>
              </a:buClr>
              <a:buSzPct val="59203"/>
              <a:buFont typeface="Raleway"/>
              <a:buChar char="●"/>
            </a:pPr>
            <a:r>
              <a:rPr b="1" lang="en" sz="2364">
                <a:solidFill>
                  <a:schemeClr val="lt1"/>
                </a:solidFill>
                <a:latin typeface="Raleway"/>
                <a:ea typeface="Raleway"/>
                <a:cs typeface="Raleway"/>
                <a:sym typeface="Raleway"/>
              </a:rPr>
              <a:t>Primality testing using Wilson’s </a:t>
            </a:r>
            <a:r>
              <a:rPr b="1" lang="en" sz="2364">
                <a:solidFill>
                  <a:schemeClr val="lt1"/>
                </a:solidFill>
                <a:latin typeface="Raleway"/>
                <a:ea typeface="Raleway"/>
                <a:cs typeface="Raleway"/>
                <a:sym typeface="Raleway"/>
              </a:rPr>
              <a:t>theorem</a:t>
            </a:r>
            <a:r>
              <a:rPr b="1" lang="en" sz="2364">
                <a:solidFill>
                  <a:schemeClr val="lt1"/>
                </a:solidFill>
                <a:latin typeface="Raleway"/>
                <a:ea typeface="Raleway"/>
                <a:cs typeface="Raleway"/>
                <a:sym typeface="Raleway"/>
              </a:rPr>
              <a:t>.</a:t>
            </a:r>
            <a:br>
              <a:rPr lang="en">
                <a:solidFill>
                  <a:srgbClr val="B4F8C8"/>
                </a:solidFill>
                <a:latin typeface="Raleway"/>
                <a:ea typeface="Raleway"/>
                <a:cs typeface="Raleway"/>
                <a:sym typeface="Raleway"/>
              </a:rPr>
            </a:br>
            <a:r>
              <a:rPr b="1" lang="en" sz="1750">
                <a:solidFill>
                  <a:srgbClr val="757575"/>
                </a:solidFill>
              </a:rPr>
              <a:t>Wilson’s theorem states that </a:t>
            </a:r>
            <a:r>
              <a:rPr b="1" i="1" lang="en" sz="1750">
                <a:solidFill>
                  <a:srgbClr val="757575"/>
                </a:solidFill>
                <a:latin typeface="Cambria Math"/>
                <a:ea typeface="Cambria Math"/>
                <a:cs typeface="Cambria Math"/>
                <a:sym typeface="Cambria Math"/>
              </a:rPr>
              <a:t>M </a:t>
            </a:r>
            <a:r>
              <a:rPr b="1" lang="en" sz="1750">
                <a:solidFill>
                  <a:srgbClr val="757575"/>
                </a:solidFill>
              </a:rPr>
              <a:t>is prime if and only if </a:t>
            </a:r>
            <a:r>
              <a:rPr b="1" lang="en" sz="1750">
                <a:solidFill>
                  <a:srgbClr val="757575"/>
                </a:solidFill>
                <a:latin typeface="Cambria Math"/>
                <a:ea typeface="Cambria Math"/>
                <a:cs typeface="Cambria Math"/>
                <a:sym typeface="Cambria Math"/>
              </a:rPr>
              <a:t>(</a:t>
            </a:r>
            <a:r>
              <a:rPr b="1" i="1" lang="en" sz="1750">
                <a:solidFill>
                  <a:srgbClr val="757575"/>
                </a:solidFill>
                <a:latin typeface="Cambria Math"/>
                <a:ea typeface="Cambria Math"/>
                <a:cs typeface="Cambria Math"/>
                <a:sym typeface="Cambria Math"/>
              </a:rPr>
              <a:t>M </a:t>
            </a:r>
            <a:r>
              <a:rPr b="1" lang="en" sz="1750">
                <a:solidFill>
                  <a:srgbClr val="757575"/>
                </a:solidFill>
                <a:latin typeface="Cambria Math"/>
                <a:ea typeface="Cambria Math"/>
                <a:cs typeface="Cambria Math"/>
                <a:sym typeface="Cambria Math"/>
              </a:rPr>
              <a:t>− 1)! + 1</a:t>
            </a:r>
            <a:r>
              <a:rPr b="1" lang="en" sz="1750">
                <a:solidFill>
                  <a:srgbClr val="757575"/>
                </a:solidFill>
              </a:rPr>
              <a:t> is divisible by </a:t>
            </a:r>
            <a:r>
              <a:rPr b="1" i="1" lang="en" sz="1750">
                <a:solidFill>
                  <a:srgbClr val="757575"/>
                </a:solidFill>
                <a:latin typeface="Cambria Math"/>
                <a:ea typeface="Cambria Math"/>
                <a:cs typeface="Cambria Math"/>
                <a:sym typeface="Cambria Math"/>
              </a:rPr>
              <a:t>M</a:t>
            </a:r>
            <a:r>
              <a:rPr b="1" lang="en" sz="1750">
                <a:solidFill>
                  <a:srgbClr val="757575"/>
                </a:solidFill>
              </a:rPr>
              <a:t>. Suppose </a:t>
            </a:r>
            <a:r>
              <a:rPr b="1" i="1" lang="en" sz="1750">
                <a:solidFill>
                  <a:srgbClr val="757575"/>
                </a:solidFill>
                <a:latin typeface="Cambria Math"/>
                <a:ea typeface="Cambria Math"/>
                <a:cs typeface="Cambria Math"/>
                <a:sym typeface="Cambria Math"/>
              </a:rPr>
              <a:t>M</a:t>
            </a:r>
            <a:r>
              <a:rPr b="1" i="1" lang="en" sz="1750">
                <a:solidFill>
                  <a:srgbClr val="757575"/>
                </a:solidFill>
                <a:latin typeface="Cambria Math"/>
                <a:ea typeface="Cambria Math"/>
                <a:cs typeface="Cambria Math"/>
                <a:sym typeface="Cambria Math"/>
              </a:rPr>
              <a:t> </a:t>
            </a:r>
            <a:r>
              <a:rPr b="1" lang="en" sz="1750">
                <a:solidFill>
                  <a:srgbClr val="757575"/>
                </a:solidFill>
                <a:latin typeface="Cambria Math"/>
                <a:ea typeface="Cambria Math"/>
                <a:cs typeface="Cambria Math"/>
                <a:sym typeface="Cambria Math"/>
              </a:rPr>
              <a:t>= 5</a:t>
            </a:r>
            <a:r>
              <a:rPr b="1" i="1" lang="en" sz="1750">
                <a:solidFill>
                  <a:srgbClr val="757575"/>
                </a:solidFill>
                <a:latin typeface="Cambria Math"/>
                <a:ea typeface="Cambria Math"/>
                <a:cs typeface="Cambria Math"/>
                <a:sym typeface="Cambria Math"/>
              </a:rPr>
              <a:t>,</a:t>
            </a:r>
            <a:r>
              <a:rPr b="1" lang="en" sz="1750">
                <a:solidFill>
                  <a:srgbClr val="757575"/>
                </a:solidFill>
              </a:rPr>
              <a:t> then   </a:t>
            </a:r>
            <a:r>
              <a:rPr b="1" lang="en" sz="1750">
                <a:solidFill>
                  <a:srgbClr val="757575"/>
                </a:solidFill>
                <a:latin typeface="Cambria Math"/>
                <a:ea typeface="Cambria Math"/>
                <a:cs typeface="Cambria Math"/>
                <a:sym typeface="Cambria Math"/>
              </a:rPr>
              <a:t>(5 − 1)! = 24</a:t>
            </a:r>
            <a:r>
              <a:rPr b="1" lang="en" sz="1750">
                <a:solidFill>
                  <a:srgbClr val="757575"/>
                </a:solidFill>
              </a:rPr>
              <a:t>, and </a:t>
            </a:r>
            <a:r>
              <a:rPr b="1" lang="en" sz="1750">
                <a:solidFill>
                  <a:srgbClr val="757575"/>
                </a:solidFill>
                <a:latin typeface="Cambria Math"/>
                <a:ea typeface="Cambria Math"/>
                <a:cs typeface="Cambria Math"/>
                <a:sym typeface="Cambria Math"/>
              </a:rPr>
              <a:t>24 + 1 = 25, 5 | 25</a:t>
            </a:r>
            <a:r>
              <a:rPr b="1" lang="en" sz="1750">
                <a:solidFill>
                  <a:srgbClr val="757575"/>
                </a:solidFill>
              </a:rPr>
              <a:t>, since </a:t>
            </a:r>
            <a:r>
              <a:rPr b="1" i="1" lang="en" sz="1750">
                <a:solidFill>
                  <a:srgbClr val="757575"/>
                </a:solidFill>
                <a:latin typeface="Cambria Math"/>
                <a:ea typeface="Cambria Math"/>
                <a:cs typeface="Cambria Math"/>
                <a:sym typeface="Cambria Math"/>
              </a:rPr>
              <a:t>5 · 5 = 25</a:t>
            </a:r>
            <a:r>
              <a:rPr b="1" i="1" lang="en" sz="1750">
                <a:solidFill>
                  <a:srgbClr val="757575"/>
                </a:solidFill>
              </a:rPr>
              <a:t>,</a:t>
            </a:r>
            <a:r>
              <a:rPr b="1" lang="en" sz="1750">
                <a:solidFill>
                  <a:srgbClr val="757575"/>
                </a:solidFill>
              </a:rPr>
              <a:t> thus </a:t>
            </a:r>
            <a:r>
              <a:rPr b="1" i="1" lang="en" sz="1750">
                <a:solidFill>
                  <a:srgbClr val="757575"/>
                </a:solidFill>
                <a:latin typeface="Cambria Math"/>
                <a:ea typeface="Cambria Math"/>
                <a:cs typeface="Cambria Math"/>
                <a:sym typeface="Cambria Math"/>
              </a:rPr>
              <a:t>M</a:t>
            </a:r>
            <a:r>
              <a:rPr b="1" lang="en" sz="1750">
                <a:solidFill>
                  <a:srgbClr val="757575"/>
                </a:solidFill>
              </a:rPr>
              <a:t> is prime</a:t>
            </a:r>
            <a:r>
              <a:rPr b="1" lang="en" sz="1750">
                <a:solidFill>
                  <a:srgbClr val="757575"/>
                </a:solidFill>
              </a:rPr>
              <a:t>s</a:t>
            </a:r>
            <a:r>
              <a:rPr b="1" lang="en" sz="1750">
                <a:solidFill>
                  <a:srgbClr val="757575"/>
                </a:solidFill>
              </a:rPr>
              <a:t>. If </a:t>
            </a:r>
            <a:r>
              <a:rPr b="1" i="1" lang="en" sz="1750">
                <a:solidFill>
                  <a:srgbClr val="757575"/>
                </a:solidFill>
                <a:latin typeface="Cambria Math"/>
                <a:ea typeface="Cambria Math"/>
                <a:cs typeface="Cambria Math"/>
                <a:sym typeface="Cambria Math"/>
              </a:rPr>
              <a:t>M </a:t>
            </a:r>
            <a:r>
              <a:rPr b="1" lang="en" sz="1750">
                <a:solidFill>
                  <a:srgbClr val="757575"/>
                </a:solidFill>
                <a:latin typeface="Cambria Math"/>
                <a:ea typeface="Cambria Math"/>
                <a:cs typeface="Cambria Math"/>
                <a:sym typeface="Cambria Math"/>
              </a:rPr>
              <a:t>=</a:t>
            </a:r>
            <a:r>
              <a:rPr b="1" i="1" lang="en" sz="1750">
                <a:solidFill>
                  <a:srgbClr val="757575"/>
                </a:solidFill>
                <a:latin typeface="Cambria Math"/>
                <a:ea typeface="Cambria Math"/>
                <a:cs typeface="Cambria Math"/>
                <a:sym typeface="Cambria Math"/>
              </a:rPr>
              <a:t> </a:t>
            </a:r>
            <a:r>
              <a:rPr b="1" lang="en" sz="1750">
                <a:solidFill>
                  <a:srgbClr val="757575"/>
                </a:solidFill>
                <a:latin typeface="Cambria Math"/>
                <a:ea typeface="Cambria Math"/>
                <a:cs typeface="Cambria Math"/>
                <a:sym typeface="Cambria Math"/>
              </a:rPr>
              <a:t>6, (6 − 1)! = 120</a:t>
            </a:r>
            <a:r>
              <a:rPr b="1" lang="en" sz="1750">
                <a:solidFill>
                  <a:srgbClr val="757575"/>
                </a:solidFill>
              </a:rPr>
              <a:t>, and </a:t>
            </a:r>
            <a:r>
              <a:rPr b="1" lang="en" sz="1750">
                <a:solidFill>
                  <a:srgbClr val="757575"/>
                </a:solidFill>
                <a:latin typeface="Cambria Math"/>
                <a:ea typeface="Cambria Math"/>
                <a:cs typeface="Cambria Math"/>
                <a:sym typeface="Cambria Math"/>
              </a:rPr>
              <a:t>120 + 1 </a:t>
            </a:r>
            <a:r>
              <a:rPr b="1" i="1" lang="en" sz="1750">
                <a:solidFill>
                  <a:srgbClr val="757575"/>
                </a:solidFill>
                <a:latin typeface="Cambria Math"/>
                <a:ea typeface="Cambria Math"/>
                <a:cs typeface="Cambria Math"/>
                <a:sym typeface="Cambria Math"/>
              </a:rPr>
              <a:t>= </a:t>
            </a:r>
            <a:r>
              <a:rPr b="1" lang="en" sz="1750">
                <a:solidFill>
                  <a:srgbClr val="757575"/>
                </a:solidFill>
                <a:latin typeface="Cambria Math"/>
                <a:ea typeface="Cambria Math"/>
                <a:cs typeface="Cambria Math"/>
                <a:sym typeface="Cambria Math"/>
              </a:rPr>
              <a:t>121, 6</a:t>
            </a:r>
            <a:r>
              <a:rPr b="1" i="1" lang="en" sz="1750">
                <a:solidFill>
                  <a:srgbClr val="757575"/>
                </a:solidFill>
                <a:latin typeface="Cambria Math"/>
                <a:ea typeface="Cambria Math"/>
                <a:cs typeface="Cambria Math"/>
                <a:sym typeface="Cambria Math"/>
              </a:rPr>
              <a:t> </a:t>
            </a:r>
            <a:r>
              <a:rPr b="1" lang="en" sz="1750">
                <a:solidFill>
                  <a:srgbClr val="757575"/>
                </a:solidFill>
                <a:latin typeface="Cambria Math"/>
                <a:ea typeface="Cambria Math"/>
                <a:cs typeface="Cambria Math"/>
                <a:sym typeface="Cambria Math"/>
              </a:rPr>
              <a:t>∤ 121</a:t>
            </a:r>
            <a:r>
              <a:rPr b="1" lang="en" sz="1750">
                <a:solidFill>
                  <a:srgbClr val="757575"/>
                </a:solidFill>
              </a:rPr>
              <a:t>, since there is no </a:t>
            </a:r>
            <a:r>
              <a:rPr b="1" lang="en" sz="1750">
                <a:solidFill>
                  <a:srgbClr val="757575"/>
                </a:solidFill>
              </a:rPr>
              <a:t>positive</a:t>
            </a:r>
            <a:r>
              <a:rPr b="1" lang="en" sz="1750">
                <a:solidFill>
                  <a:srgbClr val="757575"/>
                </a:solidFill>
              </a:rPr>
              <a:t> integer value that satisfies the following equation </a:t>
            </a:r>
            <a:r>
              <a:rPr b="1" lang="en" sz="1750">
                <a:solidFill>
                  <a:srgbClr val="757575"/>
                </a:solidFill>
                <a:latin typeface="Cambria Math"/>
                <a:ea typeface="Cambria Math"/>
                <a:cs typeface="Cambria Math"/>
                <a:sym typeface="Cambria Math"/>
              </a:rPr>
              <a:t>6 · </a:t>
            </a:r>
            <a:r>
              <a:rPr b="1" i="1" lang="en" sz="1750">
                <a:solidFill>
                  <a:srgbClr val="757575"/>
                </a:solidFill>
                <a:latin typeface="Cambria Math"/>
                <a:ea typeface="Cambria Math"/>
                <a:cs typeface="Cambria Math"/>
                <a:sym typeface="Cambria Math"/>
              </a:rPr>
              <a:t>x</a:t>
            </a:r>
            <a:r>
              <a:rPr b="1" lang="en" sz="1750">
                <a:solidFill>
                  <a:srgbClr val="757575"/>
                </a:solidFill>
                <a:latin typeface="Cambria Math"/>
                <a:ea typeface="Cambria Math"/>
                <a:cs typeface="Cambria Math"/>
                <a:sym typeface="Cambria Math"/>
              </a:rPr>
              <a:t> = 121</a:t>
            </a:r>
            <a:r>
              <a:rPr b="1" lang="en" sz="1750">
                <a:solidFill>
                  <a:srgbClr val="757575"/>
                </a:solidFill>
              </a:rPr>
              <a:t>, thus </a:t>
            </a:r>
            <a:r>
              <a:rPr b="1" i="1" lang="en" sz="1750">
                <a:solidFill>
                  <a:srgbClr val="757575"/>
                </a:solidFill>
                <a:latin typeface="Cambria Math"/>
                <a:ea typeface="Cambria Math"/>
                <a:cs typeface="Cambria Math"/>
                <a:sym typeface="Cambria Math"/>
              </a:rPr>
              <a:t>M</a:t>
            </a:r>
            <a:r>
              <a:rPr b="1" lang="en" sz="1750">
                <a:solidFill>
                  <a:srgbClr val="757575"/>
                </a:solidFill>
              </a:rPr>
              <a:t> is not prime. Now how about </a:t>
            </a:r>
            <a:r>
              <a:rPr b="1" i="1" lang="en" sz="1750">
                <a:solidFill>
                  <a:srgbClr val="757575"/>
                </a:solidFill>
                <a:latin typeface="Cambria Math"/>
                <a:ea typeface="Cambria Math"/>
                <a:cs typeface="Cambria Math"/>
                <a:sym typeface="Cambria Math"/>
              </a:rPr>
              <a:t>M </a:t>
            </a:r>
            <a:r>
              <a:rPr b="1" lang="en" sz="1750">
                <a:solidFill>
                  <a:srgbClr val="757575"/>
                </a:solidFill>
                <a:latin typeface="Cambria Math"/>
                <a:ea typeface="Cambria Math"/>
                <a:cs typeface="Cambria Math"/>
                <a:sym typeface="Cambria Math"/>
              </a:rPr>
              <a:t>= 173</a:t>
            </a:r>
            <a:r>
              <a:rPr b="1" lang="en" sz="1750">
                <a:solidFill>
                  <a:srgbClr val="757575"/>
                </a:solidFill>
              </a:rPr>
              <a:t>, so we need to compute </a:t>
            </a:r>
            <a:r>
              <a:rPr b="1" lang="en" sz="1750">
                <a:solidFill>
                  <a:srgbClr val="757575"/>
                </a:solidFill>
                <a:latin typeface="Cambria Math"/>
                <a:ea typeface="Cambria Math"/>
                <a:cs typeface="Cambria Math"/>
                <a:sym typeface="Cambria Math"/>
              </a:rPr>
              <a:t>172!</a:t>
            </a:r>
            <a:r>
              <a:rPr b="1" lang="en" sz="1750">
                <a:solidFill>
                  <a:srgbClr val="757575"/>
                </a:solidFill>
              </a:rPr>
              <a:t>, but notice that for most calculators </a:t>
            </a:r>
            <a:r>
              <a:rPr b="1" lang="en" sz="1750">
                <a:solidFill>
                  <a:srgbClr val="757575"/>
                </a:solidFill>
                <a:latin typeface="Cambria Math"/>
                <a:ea typeface="Cambria Math"/>
                <a:cs typeface="Cambria Math"/>
                <a:sym typeface="Cambria Math"/>
              </a:rPr>
              <a:t>172! </a:t>
            </a:r>
            <a:r>
              <a:rPr b="1" lang="en" sz="1750">
                <a:solidFill>
                  <a:srgbClr val="757575"/>
                </a:solidFill>
              </a:rPr>
              <a:t>is computed as infinity since this number is to large to be stored in memory. The limitations of computer memory required for storing and calculating </a:t>
            </a:r>
            <a:r>
              <a:rPr b="1" lang="en" sz="1750">
                <a:solidFill>
                  <a:srgbClr val="757575"/>
                </a:solidFill>
                <a:latin typeface="Cambria Math"/>
                <a:ea typeface="Cambria Math"/>
                <a:cs typeface="Cambria Math"/>
                <a:sym typeface="Cambria Math"/>
              </a:rPr>
              <a:t>(</a:t>
            </a:r>
            <a:r>
              <a:rPr b="1" i="1" lang="en" sz="1750">
                <a:solidFill>
                  <a:srgbClr val="757575"/>
                </a:solidFill>
                <a:latin typeface="Cambria Math"/>
                <a:ea typeface="Cambria Math"/>
                <a:cs typeface="Cambria Math"/>
                <a:sym typeface="Cambria Math"/>
              </a:rPr>
              <a:t>M</a:t>
            </a:r>
            <a:r>
              <a:rPr b="1" lang="en" sz="1750">
                <a:solidFill>
                  <a:srgbClr val="757575"/>
                </a:solidFill>
                <a:latin typeface="Cambria Math"/>
                <a:ea typeface="Cambria Math"/>
                <a:cs typeface="Cambria Math"/>
                <a:sym typeface="Cambria Math"/>
              </a:rPr>
              <a:t> − 1)!</a:t>
            </a:r>
            <a:r>
              <a:rPr b="1" lang="en" sz="1750">
                <a:solidFill>
                  <a:srgbClr val="757575"/>
                </a:solidFill>
              </a:rPr>
              <a:t> is why Wilson’s theorem is a very inefficient primality test but nevertheless interesting.</a:t>
            </a:r>
            <a:endParaRPr sz="900">
              <a:solidFill>
                <a:srgbClr val="757575"/>
              </a:solidFill>
              <a:latin typeface="Raleway"/>
              <a:ea typeface="Raleway"/>
              <a:cs typeface="Raleway"/>
              <a:sym typeface="Raleway"/>
            </a:endParaRPr>
          </a:p>
        </p:txBody>
      </p:sp>
      <p:sp>
        <p:nvSpPr>
          <p:cNvPr id="356" name="Google Shape;356;p20"/>
          <p:cNvSpPr txBox="1"/>
          <p:nvPr/>
        </p:nvSpPr>
        <p:spPr>
          <a:xfrm>
            <a:off x="5906875" y="3507900"/>
            <a:ext cx="3357000" cy="1635600"/>
          </a:xfrm>
          <a:prstGeom prst="rect">
            <a:avLst/>
          </a:prstGeom>
          <a:noFill/>
          <a:ln>
            <a:noFill/>
          </a:ln>
        </p:spPr>
        <p:txBody>
          <a:bodyPr anchorCtr="0" anchor="b" bIns="91425" lIns="91425" spcFirstLastPara="1" rIns="91425" wrap="square" tIns="91425">
            <a:noAutofit/>
          </a:bodyPr>
          <a:lstStyle/>
          <a:p>
            <a:pPr indent="0" lvl="0" marL="457200" rtl="0" algn="l">
              <a:lnSpc>
                <a:spcPct val="115000"/>
              </a:lnSpc>
              <a:spcBef>
                <a:spcPts val="0"/>
              </a:spcBef>
              <a:spcAft>
                <a:spcPts val="1000"/>
              </a:spcAft>
              <a:buNone/>
            </a:pPr>
            <a:r>
              <a:rPr b="1" lang="en" sz="1300">
                <a:solidFill>
                  <a:srgbClr val="757575"/>
                </a:solidFill>
                <a:latin typeface="Raleway"/>
                <a:ea typeface="Raleway"/>
                <a:cs typeface="Raleway"/>
                <a:sym typeface="Raleway"/>
              </a:rPr>
              <a:t>John Wilson was an English </a:t>
            </a:r>
            <a:r>
              <a:rPr b="1" lang="en" sz="1300">
                <a:solidFill>
                  <a:srgbClr val="757575"/>
                </a:solidFill>
                <a:latin typeface="Raleway"/>
                <a:ea typeface="Raleway"/>
                <a:cs typeface="Raleway"/>
                <a:sym typeface="Raleway"/>
              </a:rPr>
              <a:t>mathematician</a:t>
            </a:r>
            <a:r>
              <a:rPr b="1" lang="en" sz="1300">
                <a:solidFill>
                  <a:srgbClr val="757575"/>
                </a:solidFill>
                <a:latin typeface="Raleway"/>
                <a:ea typeface="Raleway"/>
                <a:cs typeface="Raleway"/>
                <a:sym typeface="Raleway"/>
              </a:rPr>
              <a:t> and Lawyer. He began teaching at </a:t>
            </a:r>
            <a:r>
              <a:rPr b="1" lang="en" sz="1300">
                <a:solidFill>
                  <a:srgbClr val="757575"/>
                </a:solidFill>
                <a:latin typeface="Raleway"/>
                <a:ea typeface="Raleway"/>
                <a:cs typeface="Raleway"/>
                <a:sym typeface="Raleway"/>
              </a:rPr>
              <a:t>Cambridge</a:t>
            </a:r>
            <a:r>
              <a:rPr b="1" lang="en" sz="1300">
                <a:solidFill>
                  <a:srgbClr val="757575"/>
                </a:solidFill>
                <a:latin typeface="Raleway"/>
                <a:ea typeface="Raleway"/>
                <a:cs typeface="Raleway"/>
                <a:sym typeface="Raleway"/>
              </a:rPr>
              <a:t> </a:t>
            </a:r>
            <a:r>
              <a:rPr b="1" lang="en" sz="1300">
                <a:solidFill>
                  <a:srgbClr val="757575"/>
                </a:solidFill>
                <a:latin typeface="Raleway"/>
                <a:ea typeface="Raleway"/>
                <a:cs typeface="Raleway"/>
                <a:sym typeface="Raleway"/>
              </a:rPr>
              <a:t>University</a:t>
            </a:r>
            <a:r>
              <a:rPr b="1" lang="en" sz="1300">
                <a:solidFill>
                  <a:srgbClr val="757575"/>
                </a:solidFill>
                <a:latin typeface="Raleway"/>
                <a:ea typeface="Raleway"/>
                <a:cs typeface="Raleway"/>
                <a:sym typeface="Raleway"/>
              </a:rPr>
              <a:t> in 1764. Although Wilson did not provide proof for his assertion, this theorem is forever linked to him [5]. </a:t>
            </a:r>
            <a:endParaRPr b="1" sz="1500">
              <a:solidFill>
                <a:srgbClr val="757575"/>
              </a:solidFill>
              <a:latin typeface="Raleway"/>
              <a:ea typeface="Raleway"/>
              <a:cs typeface="Raleway"/>
              <a:sym typeface="Raleway"/>
            </a:endParaRPr>
          </a:p>
        </p:txBody>
      </p:sp>
      <p:sp>
        <p:nvSpPr>
          <p:cNvPr id="357" name="Google Shape;357;p20"/>
          <p:cNvSpPr txBox="1"/>
          <p:nvPr/>
        </p:nvSpPr>
        <p:spPr>
          <a:xfrm>
            <a:off x="8634600" y="645100"/>
            <a:ext cx="42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a:ea typeface="Nunito"/>
                <a:cs typeface="Nunito"/>
                <a:sym typeface="Nunito"/>
              </a:rPr>
              <a:t>[6]</a:t>
            </a:r>
            <a:endParaRPr>
              <a:solidFill>
                <a:schemeClr val="lt1"/>
              </a:solidFill>
              <a:latin typeface="Nunito"/>
              <a:ea typeface="Nunito"/>
              <a:cs typeface="Nunito"/>
              <a:sym typeface="Nunito"/>
            </a:endParaRPr>
          </a:p>
        </p:txBody>
      </p:sp>
      <p:sp>
        <p:nvSpPr>
          <p:cNvPr id="358" name="Google Shape;358;p20"/>
          <p:cNvSpPr txBox="1"/>
          <p:nvPr/>
        </p:nvSpPr>
        <p:spPr>
          <a:xfrm>
            <a:off x="4899925" y="70000"/>
            <a:ext cx="5370900" cy="76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rgbClr val="757575"/>
                </a:solidFill>
                <a:latin typeface="Raleway"/>
                <a:ea typeface="Raleway"/>
                <a:cs typeface="Raleway"/>
                <a:sym typeface="Raleway"/>
              </a:rPr>
              <a:t>John Wilson</a:t>
            </a:r>
            <a:endParaRPr b="1" sz="2100">
              <a:solidFill>
                <a:schemeClr val="lt1"/>
              </a:solidFill>
              <a:latin typeface="Raleway"/>
              <a:ea typeface="Raleway"/>
              <a:cs typeface="Raleway"/>
              <a:sym typeface="Raleway"/>
            </a:endParaRPr>
          </a:p>
        </p:txBody>
      </p:sp>
      <p:sp>
        <p:nvSpPr>
          <p:cNvPr id="359" name="Google Shape;359;p20"/>
          <p:cNvSpPr txBox="1"/>
          <p:nvPr/>
        </p:nvSpPr>
        <p:spPr>
          <a:xfrm>
            <a:off x="449750" y="70000"/>
            <a:ext cx="5695500" cy="1262100"/>
          </a:xfrm>
          <a:prstGeom prst="rect">
            <a:avLst/>
          </a:prstGeom>
          <a:noFill/>
          <a:ln>
            <a:noFill/>
          </a:ln>
        </p:spPr>
        <p:txBody>
          <a:bodyPr anchorCtr="0" anchor="b" bIns="91425" lIns="91425" spcFirstLastPara="1" rIns="91425" wrap="square" tIns="91425">
            <a:spAutoFit/>
          </a:bodyPr>
          <a:lstStyle/>
          <a:p>
            <a:pPr indent="0" lvl="0" marL="0" rtl="0" algn="ctr">
              <a:spcBef>
                <a:spcPts val="0"/>
              </a:spcBef>
              <a:spcAft>
                <a:spcPts val="0"/>
              </a:spcAft>
              <a:buNone/>
            </a:pPr>
            <a:r>
              <a:rPr b="1" lang="en" sz="3500">
                <a:solidFill>
                  <a:srgbClr val="757575"/>
                </a:solidFill>
                <a:latin typeface="Raleway"/>
                <a:ea typeface="Raleway"/>
                <a:cs typeface="Raleway"/>
                <a:sym typeface="Raleway"/>
              </a:rPr>
              <a:t>Methods of </a:t>
            </a:r>
            <a:r>
              <a:rPr b="1" lang="en" sz="3500">
                <a:solidFill>
                  <a:srgbClr val="757575"/>
                </a:solidFill>
                <a:latin typeface="Raleway"/>
                <a:ea typeface="Raleway"/>
                <a:cs typeface="Raleway"/>
                <a:sym typeface="Raleway"/>
              </a:rPr>
              <a:t>primality testing</a:t>
            </a:r>
            <a:endParaRPr b="1" sz="3500">
              <a:solidFill>
                <a:srgbClr val="757575"/>
              </a:solidFill>
              <a:latin typeface="Raleway"/>
              <a:ea typeface="Raleway"/>
              <a:cs typeface="Raleway"/>
              <a:sym typeface="Raleway"/>
            </a:endParaRPr>
          </a:p>
        </p:txBody>
      </p:sp>
      <p:pic>
        <p:nvPicPr>
          <p:cNvPr descr="File:John Wilson (Mathematician).jpeg" id="360" name="Google Shape;360;p20"/>
          <p:cNvPicPr preferRelativeResize="0"/>
          <p:nvPr/>
        </p:nvPicPr>
        <p:blipFill>
          <a:blip r:embed="rId3">
            <a:alphaModFix/>
          </a:blip>
          <a:stretch>
            <a:fillRect/>
          </a:stretch>
        </p:blipFill>
        <p:spPr>
          <a:xfrm>
            <a:off x="6492400" y="785075"/>
            <a:ext cx="2185950" cy="2672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0E7E5"/>
        </a:solidFill>
      </p:bgPr>
    </p:bg>
    <p:spTree>
      <p:nvGrpSpPr>
        <p:cNvPr id="364" name="Shape 364"/>
        <p:cNvGrpSpPr/>
        <p:nvPr/>
      </p:nvGrpSpPr>
      <p:grpSpPr>
        <a:xfrm>
          <a:off x="0" y="0"/>
          <a:ext cx="0" cy="0"/>
          <a:chOff x="0" y="0"/>
          <a:chExt cx="0" cy="0"/>
        </a:xfrm>
      </p:grpSpPr>
      <p:sp>
        <p:nvSpPr>
          <p:cNvPr id="365" name="Google Shape;365;p21"/>
          <p:cNvSpPr/>
          <p:nvPr/>
        </p:nvSpPr>
        <p:spPr>
          <a:xfrm>
            <a:off x="5021925" y="131225"/>
            <a:ext cx="3114000" cy="3024600"/>
          </a:xfrm>
          <a:prstGeom prst="ellipse">
            <a:avLst/>
          </a:prstGeom>
          <a:solidFill>
            <a:srgbClr val="A0E7E5"/>
          </a:solidFill>
          <a:ln cap="flat" cmpd="sng" w="9525">
            <a:solidFill>
              <a:srgbClr val="A0E7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1"/>
          <p:cNvSpPr txBox="1"/>
          <p:nvPr/>
        </p:nvSpPr>
        <p:spPr>
          <a:xfrm>
            <a:off x="167075" y="949850"/>
            <a:ext cx="5878200" cy="4193700"/>
          </a:xfrm>
          <a:prstGeom prst="rect">
            <a:avLst/>
          </a:prstGeom>
          <a:noFill/>
          <a:ln>
            <a:noFill/>
          </a:ln>
        </p:spPr>
        <p:txBody>
          <a:bodyPr anchorCtr="0" anchor="t" bIns="91425" lIns="91425" spcFirstLastPara="1" rIns="91425" wrap="square" tIns="91425">
            <a:normAutofit fontScale="85000" lnSpcReduction="20000"/>
          </a:bodyPr>
          <a:lstStyle/>
          <a:p>
            <a:pPr indent="-304165" lvl="0" marL="457200" rtl="0" algn="l">
              <a:lnSpc>
                <a:spcPct val="115000"/>
              </a:lnSpc>
              <a:spcBef>
                <a:spcPts val="0"/>
              </a:spcBef>
              <a:spcAft>
                <a:spcPts val="1000"/>
              </a:spcAft>
              <a:buClr>
                <a:schemeClr val="lt1"/>
              </a:buClr>
              <a:buSzPct val="59203"/>
              <a:buFont typeface="Raleway"/>
              <a:buChar char="●"/>
            </a:pPr>
            <a:r>
              <a:rPr b="1" lang="en" sz="2364">
                <a:solidFill>
                  <a:schemeClr val="lt1"/>
                </a:solidFill>
                <a:latin typeface="Raleway"/>
                <a:ea typeface="Raleway"/>
                <a:cs typeface="Raleway"/>
                <a:sym typeface="Raleway"/>
              </a:rPr>
              <a:t>Discussion</a:t>
            </a:r>
            <a:r>
              <a:rPr b="1" lang="en" sz="2364">
                <a:solidFill>
                  <a:schemeClr val="lt1"/>
                </a:solidFill>
                <a:latin typeface="Raleway"/>
                <a:ea typeface="Raleway"/>
                <a:cs typeface="Raleway"/>
                <a:sym typeface="Raleway"/>
              </a:rPr>
              <a:t> on the </a:t>
            </a:r>
            <a:r>
              <a:rPr b="1" lang="en" sz="2364">
                <a:solidFill>
                  <a:schemeClr val="lt1"/>
                </a:solidFill>
                <a:latin typeface="Raleway"/>
                <a:ea typeface="Raleway"/>
                <a:cs typeface="Raleway"/>
                <a:sym typeface="Raleway"/>
              </a:rPr>
              <a:t>algorithms</a:t>
            </a:r>
            <a:r>
              <a:rPr b="1" lang="en" sz="2364">
                <a:solidFill>
                  <a:schemeClr val="lt1"/>
                </a:solidFill>
                <a:latin typeface="Raleway"/>
                <a:ea typeface="Raleway"/>
                <a:cs typeface="Raleway"/>
                <a:sym typeface="Raleway"/>
              </a:rPr>
              <a:t> presented and conjectures on the primes</a:t>
            </a:r>
            <a:r>
              <a:rPr b="1" lang="en" sz="2364">
                <a:solidFill>
                  <a:schemeClr val="lt1"/>
                </a:solidFill>
                <a:latin typeface="Raleway"/>
                <a:ea typeface="Raleway"/>
                <a:cs typeface="Raleway"/>
                <a:sym typeface="Raleway"/>
              </a:rPr>
              <a:t>.</a:t>
            </a:r>
            <a:br>
              <a:rPr lang="en">
                <a:solidFill>
                  <a:srgbClr val="B4F8C8"/>
                </a:solidFill>
                <a:latin typeface="Raleway"/>
                <a:ea typeface="Raleway"/>
                <a:cs typeface="Raleway"/>
                <a:sym typeface="Raleway"/>
              </a:rPr>
            </a:br>
            <a:r>
              <a:rPr b="1" lang="en" sz="1750">
                <a:solidFill>
                  <a:srgbClr val="757575"/>
                </a:solidFill>
              </a:rPr>
              <a:t>The naive approach of the trial division algorithm is one example of both factoring and testing for primality. Fermat’s factorization method is fastest some cases where </a:t>
            </a:r>
            <a:r>
              <a:rPr b="1" i="1" lang="en" sz="1750">
                <a:solidFill>
                  <a:srgbClr val="757575"/>
                </a:solidFill>
                <a:latin typeface="Cambria Math"/>
                <a:ea typeface="Cambria Math"/>
                <a:cs typeface="Cambria Math"/>
                <a:sym typeface="Cambria Math"/>
              </a:rPr>
              <a:t>p, q </a:t>
            </a:r>
            <a:r>
              <a:rPr b="1" lang="en" sz="1750">
                <a:solidFill>
                  <a:srgbClr val="757575"/>
                </a:solidFill>
              </a:rPr>
              <a:t>the factors of a semiprime are closer apart. Wilson’s theorem for primality testing needs to calculate </a:t>
            </a:r>
            <a:r>
              <a:rPr b="1" lang="en" sz="1750">
                <a:solidFill>
                  <a:srgbClr val="757575"/>
                </a:solidFill>
                <a:latin typeface="Cambria Math"/>
                <a:ea typeface="Cambria Math"/>
                <a:cs typeface="Cambria Math"/>
                <a:sym typeface="Cambria Math"/>
              </a:rPr>
              <a:t>(</a:t>
            </a:r>
            <a:r>
              <a:rPr b="1" i="1" lang="en" sz="1750">
                <a:solidFill>
                  <a:srgbClr val="757575"/>
                </a:solidFill>
                <a:latin typeface="Cambria Math"/>
                <a:ea typeface="Cambria Math"/>
                <a:cs typeface="Cambria Math"/>
                <a:sym typeface="Cambria Math"/>
              </a:rPr>
              <a:t>N</a:t>
            </a:r>
            <a:r>
              <a:rPr b="1" lang="en" sz="1750">
                <a:solidFill>
                  <a:srgbClr val="757575"/>
                </a:solidFill>
                <a:latin typeface="Cambria Math"/>
                <a:ea typeface="Cambria Math"/>
                <a:cs typeface="Cambria Math"/>
                <a:sym typeface="Cambria Math"/>
              </a:rPr>
              <a:t> − 1)!</a:t>
            </a:r>
            <a:r>
              <a:rPr b="1" lang="en" sz="1750">
                <a:solidFill>
                  <a:srgbClr val="757575"/>
                </a:solidFill>
              </a:rPr>
              <a:t> which is very memory intensive for large numbers </a:t>
            </a:r>
            <a:r>
              <a:rPr b="1" i="1" lang="en" sz="1750">
                <a:solidFill>
                  <a:srgbClr val="757575"/>
                </a:solidFill>
                <a:latin typeface="Cambria Math"/>
                <a:ea typeface="Cambria Math"/>
                <a:cs typeface="Cambria Math"/>
                <a:sym typeface="Cambria Math"/>
              </a:rPr>
              <a:t>N</a:t>
            </a:r>
            <a:r>
              <a:rPr b="1" lang="en" sz="1750">
                <a:solidFill>
                  <a:srgbClr val="757575"/>
                </a:solidFill>
              </a:rPr>
              <a:t>. As we have seen primes have astonishing properties, that make them truly unique. But as we investigate further into the primes we begin to ask more questions about the primes such as ; are there infinitely many primes that are evenly spaced out by two, can every even integer greater than two be expressed as the sum of primes, does there always exist a prime between </a:t>
            </a:r>
            <a:r>
              <a:rPr b="1" i="1" lang="en" sz="1750">
                <a:solidFill>
                  <a:srgbClr val="757575"/>
                </a:solidFill>
                <a:latin typeface="Cambria Math"/>
                <a:ea typeface="Cambria Math"/>
                <a:cs typeface="Cambria Math"/>
                <a:sym typeface="Cambria Math"/>
              </a:rPr>
              <a:t>n</a:t>
            </a:r>
            <a:r>
              <a:rPr b="1" lang="en" sz="1750">
                <a:solidFill>
                  <a:srgbClr val="757575"/>
                </a:solidFill>
                <a:latin typeface="Cambria Math"/>
                <a:ea typeface="Cambria Math"/>
                <a:cs typeface="Cambria Math"/>
                <a:sym typeface="Cambria Math"/>
              </a:rPr>
              <a:t>²</a:t>
            </a:r>
            <a:r>
              <a:rPr b="1" lang="en" sz="1750">
                <a:solidFill>
                  <a:srgbClr val="757575"/>
                </a:solidFill>
              </a:rPr>
              <a:t> and </a:t>
            </a:r>
            <a:r>
              <a:rPr b="1" lang="en" sz="1750">
                <a:solidFill>
                  <a:srgbClr val="757575"/>
                </a:solidFill>
                <a:latin typeface="Cambria Math"/>
                <a:ea typeface="Cambria Math"/>
                <a:cs typeface="Cambria Math"/>
                <a:sym typeface="Cambria Math"/>
              </a:rPr>
              <a:t>(</a:t>
            </a:r>
            <a:r>
              <a:rPr b="1" i="1" lang="en" sz="1750">
                <a:solidFill>
                  <a:srgbClr val="757575"/>
                </a:solidFill>
                <a:latin typeface="Cambria Math"/>
                <a:ea typeface="Cambria Math"/>
                <a:cs typeface="Cambria Math"/>
                <a:sym typeface="Cambria Math"/>
              </a:rPr>
              <a:t>n</a:t>
            </a:r>
            <a:r>
              <a:rPr b="1" lang="en" sz="1750">
                <a:solidFill>
                  <a:srgbClr val="757575"/>
                </a:solidFill>
                <a:latin typeface="Cambria Math"/>
                <a:ea typeface="Cambria Math"/>
                <a:cs typeface="Cambria Math"/>
                <a:sym typeface="Cambria Math"/>
              </a:rPr>
              <a:t> + 1)² </a:t>
            </a:r>
            <a:r>
              <a:rPr b="1" lang="en" sz="1750">
                <a:solidFill>
                  <a:srgbClr val="757575"/>
                </a:solidFill>
              </a:rPr>
              <a:t>and so much more, we are only grasping the tip of the Iceberg of the world of primes.</a:t>
            </a:r>
            <a:endParaRPr sz="900">
              <a:solidFill>
                <a:srgbClr val="757575"/>
              </a:solidFill>
              <a:latin typeface="Raleway"/>
              <a:ea typeface="Raleway"/>
              <a:cs typeface="Raleway"/>
              <a:sym typeface="Raleway"/>
            </a:endParaRPr>
          </a:p>
        </p:txBody>
      </p:sp>
      <p:sp>
        <p:nvSpPr>
          <p:cNvPr id="367" name="Google Shape;367;p21"/>
          <p:cNvSpPr txBox="1"/>
          <p:nvPr/>
        </p:nvSpPr>
        <p:spPr>
          <a:xfrm>
            <a:off x="5959800" y="3569125"/>
            <a:ext cx="3357000" cy="1635600"/>
          </a:xfrm>
          <a:prstGeom prst="rect">
            <a:avLst/>
          </a:prstGeom>
          <a:noFill/>
          <a:ln>
            <a:noFill/>
          </a:ln>
        </p:spPr>
        <p:txBody>
          <a:bodyPr anchorCtr="0" anchor="b" bIns="91425" lIns="91425" spcFirstLastPara="1" rIns="91425" wrap="square" tIns="91425">
            <a:noAutofit/>
          </a:bodyPr>
          <a:lstStyle/>
          <a:p>
            <a:pPr indent="0" lvl="0" marL="457200" rtl="0" algn="l">
              <a:lnSpc>
                <a:spcPct val="115000"/>
              </a:lnSpc>
              <a:spcBef>
                <a:spcPts val="0"/>
              </a:spcBef>
              <a:spcAft>
                <a:spcPts val="1000"/>
              </a:spcAft>
              <a:buNone/>
            </a:pPr>
            <a:r>
              <a:rPr b="1" lang="en" sz="1300">
                <a:solidFill>
                  <a:srgbClr val="757575"/>
                </a:solidFill>
                <a:latin typeface="Raleway"/>
                <a:ea typeface="Raleway"/>
                <a:cs typeface="Raleway"/>
                <a:sym typeface="Raleway"/>
              </a:rPr>
              <a:t>Conjectured in 1742 in</a:t>
            </a:r>
            <a:r>
              <a:rPr b="1" lang="en" sz="1300">
                <a:solidFill>
                  <a:srgbClr val="757575"/>
                </a:solidFill>
                <a:latin typeface="Raleway"/>
                <a:ea typeface="Raleway"/>
                <a:cs typeface="Raleway"/>
                <a:sym typeface="Raleway"/>
              </a:rPr>
              <a:t> a letter written to Euler, Chirstian Goldbach stated that every even number </a:t>
            </a:r>
            <a:r>
              <a:rPr b="1" lang="en" sz="1300">
                <a:solidFill>
                  <a:srgbClr val="757575"/>
                </a:solidFill>
                <a:latin typeface="Raleway"/>
                <a:ea typeface="Raleway"/>
                <a:cs typeface="Raleway"/>
                <a:sym typeface="Raleway"/>
              </a:rPr>
              <a:t>greater</a:t>
            </a:r>
            <a:r>
              <a:rPr b="1" lang="en" sz="1300">
                <a:solidFill>
                  <a:srgbClr val="757575"/>
                </a:solidFill>
                <a:latin typeface="Raleway"/>
                <a:ea typeface="Raleway"/>
                <a:cs typeface="Raleway"/>
                <a:sym typeface="Raleway"/>
              </a:rPr>
              <a:t> than two could be expressed as the sum of two primes. This conjecture has been checked to hold for all </a:t>
            </a:r>
            <a:r>
              <a:rPr b="1" i="1" lang="en" sz="1300">
                <a:solidFill>
                  <a:srgbClr val="757575"/>
                </a:solidFill>
                <a:latin typeface="Cambria Math"/>
                <a:ea typeface="Cambria Math"/>
                <a:cs typeface="Cambria Math"/>
                <a:sym typeface="Cambria Math"/>
              </a:rPr>
              <a:t>n </a:t>
            </a:r>
            <a:r>
              <a:rPr b="1" lang="en" sz="1300">
                <a:solidFill>
                  <a:srgbClr val="757575"/>
                </a:solidFill>
                <a:latin typeface="Cambria Math"/>
                <a:ea typeface="Cambria Math"/>
                <a:cs typeface="Cambria Math"/>
                <a:sym typeface="Cambria Math"/>
              </a:rPr>
              <a:t>&lt; 4 ⨯ 10¹⁸ [6]</a:t>
            </a:r>
            <a:r>
              <a:rPr b="1" lang="en" sz="1300">
                <a:solidFill>
                  <a:srgbClr val="757575"/>
                </a:solidFill>
                <a:latin typeface="Raleway"/>
                <a:ea typeface="Raleway"/>
                <a:cs typeface="Raleway"/>
                <a:sym typeface="Raleway"/>
              </a:rPr>
              <a:t>.</a:t>
            </a:r>
            <a:endParaRPr b="1" sz="1500">
              <a:solidFill>
                <a:srgbClr val="757575"/>
              </a:solidFill>
              <a:latin typeface="Raleway"/>
              <a:ea typeface="Raleway"/>
              <a:cs typeface="Raleway"/>
              <a:sym typeface="Raleway"/>
            </a:endParaRPr>
          </a:p>
        </p:txBody>
      </p:sp>
      <p:sp>
        <p:nvSpPr>
          <p:cNvPr id="368" name="Google Shape;368;p21"/>
          <p:cNvSpPr txBox="1"/>
          <p:nvPr/>
        </p:nvSpPr>
        <p:spPr>
          <a:xfrm>
            <a:off x="8634600" y="636350"/>
            <a:ext cx="42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a:ea typeface="Nunito"/>
                <a:cs typeface="Nunito"/>
                <a:sym typeface="Nunito"/>
              </a:rPr>
              <a:t>[7]</a:t>
            </a:r>
            <a:endParaRPr>
              <a:solidFill>
                <a:schemeClr val="lt1"/>
              </a:solidFill>
              <a:latin typeface="Nunito"/>
              <a:ea typeface="Nunito"/>
              <a:cs typeface="Nunito"/>
              <a:sym typeface="Nunito"/>
            </a:endParaRPr>
          </a:p>
        </p:txBody>
      </p:sp>
      <p:sp>
        <p:nvSpPr>
          <p:cNvPr id="369" name="Google Shape;369;p21"/>
          <p:cNvSpPr txBox="1"/>
          <p:nvPr/>
        </p:nvSpPr>
        <p:spPr>
          <a:xfrm>
            <a:off x="4733750" y="0"/>
            <a:ext cx="5370900" cy="76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rgbClr val="757575"/>
                </a:solidFill>
                <a:latin typeface="Raleway"/>
                <a:ea typeface="Raleway"/>
                <a:cs typeface="Raleway"/>
                <a:sym typeface="Raleway"/>
              </a:rPr>
              <a:t>Goldbach's</a:t>
            </a:r>
            <a:r>
              <a:rPr b="1" lang="en" sz="2400">
                <a:solidFill>
                  <a:srgbClr val="757575"/>
                </a:solidFill>
                <a:latin typeface="Raleway"/>
                <a:ea typeface="Raleway"/>
                <a:cs typeface="Raleway"/>
                <a:sym typeface="Raleway"/>
              </a:rPr>
              <a:t> Conjecture</a:t>
            </a:r>
            <a:endParaRPr b="1" sz="2100">
              <a:solidFill>
                <a:schemeClr val="lt1"/>
              </a:solidFill>
              <a:latin typeface="Raleway"/>
              <a:ea typeface="Raleway"/>
              <a:cs typeface="Raleway"/>
              <a:sym typeface="Raleway"/>
            </a:endParaRPr>
          </a:p>
        </p:txBody>
      </p:sp>
      <p:sp>
        <p:nvSpPr>
          <p:cNvPr id="370" name="Google Shape;370;p21"/>
          <p:cNvSpPr txBox="1"/>
          <p:nvPr/>
        </p:nvSpPr>
        <p:spPr>
          <a:xfrm>
            <a:off x="411000" y="131225"/>
            <a:ext cx="5695500" cy="723300"/>
          </a:xfrm>
          <a:prstGeom prst="rect">
            <a:avLst/>
          </a:prstGeom>
          <a:noFill/>
          <a:ln>
            <a:noFill/>
          </a:ln>
        </p:spPr>
        <p:txBody>
          <a:bodyPr anchorCtr="0" anchor="b" bIns="91425" lIns="91425" spcFirstLastPara="1" rIns="91425" wrap="square" tIns="91425">
            <a:spAutoFit/>
          </a:bodyPr>
          <a:lstStyle/>
          <a:p>
            <a:pPr indent="0" lvl="0" marL="0" rtl="0" algn="ctr">
              <a:spcBef>
                <a:spcPts val="0"/>
              </a:spcBef>
              <a:spcAft>
                <a:spcPts val="0"/>
              </a:spcAft>
              <a:buNone/>
            </a:pPr>
            <a:r>
              <a:rPr b="1" lang="en" sz="3500">
                <a:solidFill>
                  <a:srgbClr val="757575"/>
                </a:solidFill>
                <a:latin typeface="Raleway"/>
                <a:ea typeface="Raleway"/>
                <a:cs typeface="Raleway"/>
                <a:sym typeface="Raleway"/>
              </a:rPr>
              <a:t>Conclusion</a:t>
            </a:r>
            <a:endParaRPr b="1" sz="3500">
              <a:solidFill>
                <a:srgbClr val="757575"/>
              </a:solidFill>
              <a:latin typeface="Raleway"/>
              <a:ea typeface="Raleway"/>
              <a:cs typeface="Raleway"/>
              <a:sym typeface="Raleway"/>
            </a:endParaRPr>
          </a:p>
        </p:txBody>
      </p:sp>
      <p:pic>
        <p:nvPicPr>
          <p:cNvPr descr="File:Goldbach partitions of the even integers from 4 to 50 rev2.svg" id="371" name="Google Shape;371;p21"/>
          <p:cNvPicPr preferRelativeResize="0"/>
          <p:nvPr/>
        </p:nvPicPr>
        <p:blipFill>
          <a:blip r:embed="rId3">
            <a:alphaModFix/>
          </a:blip>
          <a:stretch>
            <a:fillRect/>
          </a:stretch>
        </p:blipFill>
        <p:spPr>
          <a:xfrm>
            <a:off x="6492400" y="785075"/>
            <a:ext cx="2185950" cy="2489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