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Noto Sans Gurmukhi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NotoSansGurmukhi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otoSansGurmukhi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1d4a79190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1d4a79190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d4a7919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1d4a7919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1d4a79190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1d4a79190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d4a79190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d4a79190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d4a79190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d4a79190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1d4a79190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1d4a79190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1d4a79190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1d4a7919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1d4a79190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1d4a79190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d4a79190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1d4a79190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1d4a7919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1d4a7919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1d4a79190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1d4a79190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4800" y="472600"/>
            <a:ext cx="6222600" cy="25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757575"/>
                </a:solidFill>
              </a:rPr>
              <a:t>Hill cipher </a:t>
            </a:r>
            <a:r>
              <a:rPr lang="en" sz="5000">
                <a:solidFill>
                  <a:srgbClr val="757575"/>
                </a:solidFill>
              </a:rPr>
              <a:t>implementation in </a:t>
            </a:r>
            <a:r>
              <a:rPr lang="en" sz="5000">
                <a:solidFill>
                  <a:srgbClr val="757575"/>
                </a:solidFill>
              </a:rPr>
              <a:t>Python</a:t>
            </a:r>
            <a:endParaRPr sz="5000">
              <a:solidFill>
                <a:srgbClr val="757575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593525" y="3312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Luis Perez</a:t>
            </a:r>
            <a:endParaRPr b="1"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/>
        </p:nvSpPr>
        <p:spPr>
          <a:xfrm>
            <a:off x="681575" y="213175"/>
            <a:ext cx="374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536500" y="425675"/>
            <a:ext cx="7216200" cy="4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">
              <a:solidFill>
                <a:srgbClr val="B4F8C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714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from sympy import Matrix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def modular_inverse_matrix(M,n):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determinant = int(np.linalg.det(M))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try: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	modular_inverse = pow(determinant, -1, n)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except 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	print("Matrix is not invertible for the given modulus")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try: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	inverse_matrix = np.linalg.inv(M)  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except 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	print("Matrix is not invertible")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A = Matrix(M)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A = A.inv_mod(n)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return A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t/>
            </a:r>
            <a:endParaRPr b="1" sz="109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536500" y="763050"/>
            <a:ext cx="51741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Modular inverse matrix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/>
        </p:nvSpPr>
        <p:spPr>
          <a:xfrm>
            <a:off x="718050" y="1061300"/>
            <a:ext cx="374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Enciphering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-439325" y="1383250"/>
            <a:ext cx="7216200" cy="4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">
              <a:solidFill>
                <a:srgbClr val="B4F8C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714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543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vector_list = list(sublists(plaintext_numerical_val_list, n))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multiplied_values = []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for i in vector_list: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		multiplied_values.append(np.matmul(i,enciphering_matrix))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enciphered_list = []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for i in multiplied_values: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		for j in i: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   		enciphered_list.append(chr(((j)% 26)+97)) 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cipher_text = ''.join(str(char) for char in enciphered_list)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return "Cipher text:  "+cipher_text.upper()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t/>
            </a:r>
            <a:endParaRPr b="1" sz="109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/>
        </p:nvSpPr>
        <p:spPr>
          <a:xfrm>
            <a:off x="718050" y="1061300"/>
            <a:ext cx="39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Deciphering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-594375" y="1200850"/>
            <a:ext cx="7216200" cy="4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">
              <a:solidFill>
                <a:srgbClr val="B4F8C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714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543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vector_list = list(sublists(ciphertext_numerical_val_list, n))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mod_inverse_matrix = modular_inverse_matrix(enciphering_matrix,26)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multiplied_values = []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for i in vector_list: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		multiplied_values.append(np.matmul(i,mod_inverse_matrix))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deciphered_list = []	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for i in multiplied_values: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		for j in i: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   		deciphered_list.append(chr(((j)% 26)+97)) 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plain_text = ''.join(str(char) for char in deciphered_list)    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return "Plain text: "+plain_text.lower()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t/>
            </a:r>
            <a:endParaRPr b="1" sz="109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744600" y="307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Hill Cipher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536500" y="1424750"/>
            <a:ext cx="49536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8275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is Hill cipher?</a:t>
            </a:r>
            <a:br>
              <a:rPr lang="en">
                <a:solidFill>
                  <a:srgbClr val="B4F8C8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Hill cipher is a classical polygraphic substitution cipher, developed by Lester S. Hill in 1929, published in the American Math Monthly. Hill cipher is able to prevent statistical analysis of an encrypted message.</a:t>
            </a:r>
            <a:endParaRPr b="1" sz="18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50000"/>
              <a:buFont typeface="Raleway"/>
              <a:buChar char="●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 does Hill cipher work?</a:t>
            </a:r>
            <a:br>
              <a:rPr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788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Hill cipher utilizes modular arithmetic and matrix multiplication in order to encipher a block of messages. </a:t>
            </a:r>
            <a:endParaRPr b="1" sz="1788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744600" y="307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Matrices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536500" y="1424750"/>
            <a:ext cx="55521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Modular a</a:t>
            </a: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rithmetic for</a:t>
            </a: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matrices</a:t>
            </a:r>
            <a:br>
              <a:rPr lang="en">
                <a:solidFill>
                  <a:srgbClr val="B4F8C8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Let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 = [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aₘₙ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] 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and 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B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= [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bₘₙ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]. 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Then</a:t>
            </a:r>
            <a:endParaRPr b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☰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B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(mod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k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) </a:t>
            </a:r>
            <a:r>
              <a:rPr b="1" lang="en" sz="15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if for all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m, n</a:t>
            </a:r>
            <a:endParaRPr b="1" sz="15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aₘₙ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☰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bₘₙ</a:t>
            </a:r>
            <a:endParaRPr b="1" i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	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EX: Suppose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 =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[[4,9],[11,15]] 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</a:t>
            </a:r>
            <a:endParaRPr b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B =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[[21,-8],[28,49]] 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then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☰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B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(mod 17)</a:t>
            </a:r>
            <a:endParaRPr b="1" sz="1500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744600" y="3076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Matrices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36500" y="1424750"/>
            <a:ext cx="55521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Modular inverse and </a:t>
            </a: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determinant</a:t>
            </a: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The determinant of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 mod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k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is the determinant of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A,</a:t>
            </a:r>
            <a:endParaRPr b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reduced (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mod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k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)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, so det(</a:t>
            </a:r>
            <a:r>
              <a:rPr b="1" i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en" sz="15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mod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k</a:t>
            </a:r>
            <a:endParaRPr b="1" sz="15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	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Theorem: An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n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⨯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n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matrix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A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is invertible mod 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k </a:t>
            </a:r>
            <a:endParaRPr b="1" i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If and only if GCD(det(</a:t>
            </a:r>
            <a:r>
              <a:rPr b="1" i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A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),k) = 1</a:t>
            </a:r>
            <a:r>
              <a:rPr lang="en" sz="1150"/>
              <a:t> </a:t>
            </a: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 </a:t>
            </a:r>
            <a:endParaRPr b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		</a:t>
            </a:r>
            <a:endParaRPr b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i="1" sz="1500">
              <a:solidFill>
                <a:srgbClr val="757575"/>
              </a:solidFill>
              <a:latin typeface="Noto Sans Gurmukhi"/>
              <a:ea typeface="Noto Sans Gurmukhi"/>
              <a:cs typeface="Noto Sans Gurmukhi"/>
              <a:sym typeface="Noto Sans Gurmukh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744600" y="307700"/>
            <a:ext cx="374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536500" y="1424750"/>
            <a:ext cx="49536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8275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String to tuple of integers</a:t>
            </a:r>
            <a:br>
              <a:rPr lang="en">
                <a:solidFill>
                  <a:srgbClr val="B4F8C8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This function will take in a string and converts each character it to its corresponding integer value as seen below.</a:t>
            </a:r>
            <a:endParaRPr b="1" sz="18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88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788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Let </a:t>
            </a:r>
            <a:r>
              <a:rPr b="1" i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f(s) </a:t>
            </a:r>
            <a:r>
              <a:rPr b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denote the function above then </a:t>
            </a:r>
            <a:r>
              <a:rPr b="1" i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b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(“Test”) = (19,4,18,19)</a:t>
            </a:r>
            <a:endParaRPr b="1" sz="18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750" y="2985250"/>
            <a:ext cx="7790075" cy="7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744600" y="307700"/>
            <a:ext cx="374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536500" y="1424750"/>
            <a:ext cx="53868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">
              <a:solidFill>
                <a:srgbClr val="B4F8C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import re</a:t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def String_to_int_tuple(s):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regex = re.compile('[^a-zA-Z]')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s = regex.sub('', s)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s = re.sub(r"\s+", "", s, flags=re.UNICODE)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s = s.lower()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Char_to_int_tuple = tuple()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for character in s: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  numerical_value = ord(character) - 97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  Char_to_int_list.append(numerical_value)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return Char_to_int_tuple</a:t>
            </a:r>
            <a:r>
              <a:rPr b="1" lang="en" sz="1351">
                <a:solidFill>
                  <a:srgbClr val="75757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351">
              <a:solidFill>
                <a:srgbClr val="757575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t/>
            </a:r>
            <a:endParaRPr b="1" sz="109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536500" y="1070300"/>
            <a:ext cx="51741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String to tuple of integers</a:t>
            </a:r>
            <a:br>
              <a:rPr lang="en">
                <a:solidFill>
                  <a:srgbClr val="B4F8C8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/>
        </p:nvSpPr>
        <p:spPr>
          <a:xfrm>
            <a:off x="744600" y="307700"/>
            <a:ext cx="374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536500" y="1070300"/>
            <a:ext cx="49536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1724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matrix</a:t>
            </a:r>
            <a:br>
              <a:rPr lang="en">
                <a:solidFill>
                  <a:srgbClr val="B4F8C8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This function takes in the enciphering key converted from a string to a list of numerical values and returns a square matrix. This function is only called if a string is passed in the enciphering or deciphering functions.</a:t>
            </a:r>
            <a:endParaRPr b="1" sz="18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11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62299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sublists</a:t>
            </a:r>
            <a:endParaRPr b="1" sz="2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6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This function will take in a list and output sublists of some input value, this is a generator function that will remember its previous state.</a:t>
            </a:r>
            <a:endParaRPr b="1" sz="2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88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788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744600" y="307700"/>
            <a:ext cx="374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536500" y="701350"/>
            <a:ext cx="53868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">
              <a:solidFill>
                <a:srgbClr val="B4F8C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def Create_matrix(l):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Matrix = []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for i in range(len(l)):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Rows = []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  for j in range(len(l))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Rows.append(l[len(l)*i+j])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    Matrix.append(Rows)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return Matrix</a:t>
            </a:r>
            <a:r>
              <a:rPr b="1" lang="en" sz="1351">
                <a:solidFill>
                  <a:srgbClr val="757575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351">
              <a:solidFill>
                <a:srgbClr val="757575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t/>
            </a:r>
            <a:endParaRPr b="1" sz="109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536500" y="833950"/>
            <a:ext cx="51741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matrix</a:t>
            </a:r>
            <a:br>
              <a:rPr lang="en">
                <a:solidFill>
                  <a:srgbClr val="B4F8C8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430150" y="3212800"/>
            <a:ext cx="53868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">
              <a:solidFill>
                <a:srgbClr val="B4F8C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43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def Create_sublists(l,n):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   for i in range(0,len(l),n):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51">
                <a:solidFill>
                  <a:srgbClr val="757575"/>
                </a:solidFill>
                <a:latin typeface="Consolas"/>
                <a:ea typeface="Consolas"/>
                <a:cs typeface="Consolas"/>
                <a:sym typeface="Consolas"/>
              </a:rPr>
              <a:t>	  yield l[i:i+n]</a:t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351">
              <a:solidFill>
                <a:srgbClr val="7575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58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605"/>
              <a:buNone/>
            </a:pPr>
            <a:r>
              <a:t/>
            </a:r>
            <a:endParaRPr b="1" sz="1093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343475" y="3212800"/>
            <a:ext cx="51741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sublists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7E5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/>
        </p:nvSpPr>
        <p:spPr>
          <a:xfrm>
            <a:off x="744600" y="307700"/>
            <a:ext cx="3745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536500" y="1070300"/>
            <a:ext cx="4953600" cy="4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81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1724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Check if square matrix</a:t>
            </a:r>
            <a:endParaRPr b="1" sz="2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This function takes in a matrix to check if it is a square matrix as only square matrices have determinants. We simply 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check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that </a:t>
            </a:r>
            <a:r>
              <a:rPr b="1" i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m = n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in the matrix given to us in the form </a:t>
            </a:r>
            <a:r>
              <a:rPr b="1" i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M = 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[[</a:t>
            </a:r>
            <a:r>
              <a:rPr b="1" i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a₁₁,a₁₂,...,a₁ₙ],[aₘ₁,aₘ₂,...,aₘₙ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]]. We do this by taking the length of the matrix and the lengths of the inner sublist and checking if they are equal. Code is simple and 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omitted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935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030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62299"/>
              <a:buFont typeface="Raleway"/>
              <a:buChar char="●"/>
            </a:pPr>
            <a:r>
              <a:rPr b="1" lang="en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Modular inverse matrix</a:t>
            </a:r>
            <a:endParaRPr b="1" sz="2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This function will take in a matrix </a:t>
            </a:r>
            <a:r>
              <a:rPr b="1" i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and and an integer </a:t>
            </a:r>
            <a:r>
              <a:rPr b="1" i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to return the matrix modular inverse</a:t>
            </a:r>
            <a:r>
              <a:rPr b="1" i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if it 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exists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. In this case </a:t>
            </a:r>
            <a:r>
              <a:rPr b="1" i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= 26, since we are working modulo 26. We use the built in euclidean algorithm to verify that</a:t>
            </a:r>
            <a:r>
              <a:rPr b="1" lang="en" sz="1935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629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GCD(det(</a:t>
            </a:r>
            <a:r>
              <a:rPr b="1" i="1" lang="en" sz="1629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M</a:t>
            </a:r>
            <a:r>
              <a:rPr b="1" lang="en" sz="1629">
                <a:solidFill>
                  <a:srgbClr val="757575"/>
                </a:solidFill>
                <a:latin typeface="Noto Sans Gurmukhi"/>
                <a:ea typeface="Noto Sans Gurmukhi"/>
                <a:cs typeface="Noto Sans Gurmukhi"/>
                <a:sym typeface="Noto Sans Gurmukhi"/>
              </a:rPr>
              <a:t>),26) = 1</a:t>
            </a:r>
            <a:endParaRPr b="1" sz="3029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6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88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788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