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47" r:id="rId2"/>
    <p:sldMasterId id="2147483759" r:id="rId3"/>
    <p:sldMasterId id="2147483782" r:id="rId4"/>
  </p:sldMasterIdLst>
  <p:notesMasterIdLst>
    <p:notesMasterId r:id="rId26"/>
  </p:notesMasterIdLst>
  <p:handoutMasterIdLst>
    <p:handoutMasterId r:id="rId27"/>
  </p:handoutMasterIdLst>
  <p:sldIdLst>
    <p:sldId id="263" r:id="rId5"/>
    <p:sldId id="396" r:id="rId6"/>
    <p:sldId id="397" r:id="rId7"/>
    <p:sldId id="398" r:id="rId8"/>
    <p:sldId id="400" r:id="rId9"/>
    <p:sldId id="404" r:id="rId10"/>
    <p:sldId id="405" r:id="rId11"/>
    <p:sldId id="409" r:id="rId12"/>
    <p:sldId id="410" r:id="rId13"/>
    <p:sldId id="408" r:id="rId14"/>
    <p:sldId id="399" r:id="rId15"/>
    <p:sldId id="401" r:id="rId16"/>
    <p:sldId id="402" r:id="rId17"/>
    <p:sldId id="403" r:id="rId18"/>
    <p:sldId id="407" r:id="rId19"/>
    <p:sldId id="406" r:id="rId20"/>
    <p:sldId id="411" r:id="rId21"/>
    <p:sldId id="412" r:id="rId22"/>
    <p:sldId id="413" r:id="rId23"/>
    <p:sldId id="414" r:id="rId24"/>
    <p:sldId id="25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D4371"/>
    <a:srgbClr val="FF6699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63" autoAdjust="0"/>
    <p:restoredTop sz="92899" autoAdjust="0"/>
  </p:normalViewPr>
  <p:slideViewPr>
    <p:cSldViewPr>
      <p:cViewPr>
        <p:scale>
          <a:sx n="75" d="100"/>
          <a:sy n="75" d="100"/>
        </p:scale>
        <p:origin x="-1092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A3FB6D-F46A-463B-A042-CF117429A29D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AC2CACB-3CAC-4E06-9832-312F1FC29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889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3AC4154-8476-47F4-B00A-AA3A9F28D91C}" type="datetimeFigureOut">
              <a:rPr lang="en-SG"/>
              <a:pPr>
                <a:defRPr/>
              </a:pPr>
              <a:t>10/9/2014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EF55B49-8F4B-4789-941D-54C1F1B19EB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82523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55B49-8F4B-4789-941D-54C1F1B19EBD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55B49-8F4B-4789-941D-54C1F1B19EBD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multimedialibrary.ncs.com.sg/MML/_layouts/MML/Default.aspx" TargetMode="External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multimedialibrary.ncs.com.sg/MML/_layouts/MML/Default.aspx" TargetMode="External"/><Relationship Id="rId4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5623388_glass-chess-NCS-cov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066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4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5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7" descr="mastercvr-gr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25563"/>
            <a:ext cx="91440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 descr="5623388_glass-chess-NCS-cov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066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9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20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1" descr="mastercvr-grn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25563"/>
            <a:ext cx="91440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81041-EEB9-44BC-8C68-9B474FD5E2F9}" type="datetimeFigureOut">
              <a:rPr lang="en-GB"/>
              <a:pPr>
                <a:defRPr/>
              </a:pPr>
              <a:t>10/09/2014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7854-46A9-45D4-90E3-D57BECF4C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955774_globe-zigsaw-T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9275" y="1371600"/>
            <a:ext cx="47847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955774_globe-zigsaw-TU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9275" y="1371600"/>
            <a:ext cx="47847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8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9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0B604-25EF-40AD-9E69-16A24BB39FA7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3F573-5923-4F1B-8797-67F8C5527D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7968202_xx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0" y="1371600"/>
            <a:ext cx="447675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7968202_xx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0" y="1371600"/>
            <a:ext cx="447675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8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9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44671-DA58-4CDB-B0DD-36A0F0E378CC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027CD-2894-4C1E-8F1B-45C1F12742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7565882_password-in-binary-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838" y="1295400"/>
            <a:ext cx="549116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7565882_password-in-binary-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838" y="1295400"/>
            <a:ext cx="549116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8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9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58996-3B9A-4E74-B4FF-7E317E2EBE84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BDBAD-95F5-4696-9FDE-EC44D1DD7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CT-in-the-po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600" y="1358900"/>
            <a:ext cx="49784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ICT-in-the-po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600" y="1358900"/>
            <a:ext cx="49784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8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9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A42B7-9A33-4CDD-ABC3-40ADDD4F3E0B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1857-DB68-4A57-9AA2-913330CFC0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HIS-b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1371600"/>
            <a:ext cx="619125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iHIS-back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1371600"/>
            <a:ext cx="619125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8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9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C496F-260D-4BC5-B566-7D5FD4FA0F9E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A5590-B419-4449-A2F8-F803CD5C86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ustomised-Image_480x375pix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71600"/>
            <a:ext cx="4572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6667"/>
          <a:stretch>
            <a:fillRect/>
          </a:stretch>
        </p:blipFill>
        <p:spPr bwMode="auto">
          <a:xfrm>
            <a:off x="0" y="1371600"/>
            <a:ext cx="8534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9"/>
          <p:cNvSpPr txBox="1"/>
          <p:nvPr/>
        </p:nvSpPr>
        <p:spPr>
          <a:xfrm>
            <a:off x="5715000" y="1909763"/>
            <a:ext cx="3352800" cy="2738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latin typeface="+mn-lt"/>
              </a:rPr>
              <a:t>Customised</a:t>
            </a:r>
            <a:r>
              <a:rPr lang="en-US" b="1" dirty="0">
                <a:latin typeface="+mn-lt"/>
              </a:rPr>
              <a:t> Image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Recommend Image Size: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- 480x 375 pixel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dirty="0">
                <a:latin typeface="+mn-lt"/>
              </a:rPr>
              <a:t> Compressed less than &lt; 30kb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dirty="0">
                <a:latin typeface="+mn-lt"/>
              </a:rPr>
              <a:t> Format : jpeg, gif</a:t>
            </a:r>
            <a:br>
              <a:rPr lang="en-US" sz="1400" dirty="0">
                <a:latin typeface="+mn-lt"/>
              </a:rPr>
            </a:br>
            <a:endParaRPr lang="en-US" sz="1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dirty="0">
                <a:latin typeface="+mn-lt"/>
              </a:rPr>
              <a:t> Right Click Image / Send to Back 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Send To Back</a:t>
            </a: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endParaRPr lang="en-US" sz="1400" dirty="0">
              <a:latin typeface="+mn-lt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228600" y="381000"/>
            <a:ext cx="6629400" cy="70802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</a:rPr>
              <a:t>Note: </a:t>
            </a:r>
            <a:br>
              <a:rPr lang="en-US" sz="1000" dirty="0">
                <a:latin typeface="+mn-lt"/>
              </a:rPr>
            </a:br>
            <a:r>
              <a:rPr lang="en-US" sz="1000" dirty="0">
                <a:latin typeface="+mn-lt"/>
              </a:rPr>
              <a:t/>
            </a:r>
            <a:br>
              <a:rPr lang="en-US" sz="1000" dirty="0">
                <a:latin typeface="+mn-lt"/>
              </a:rPr>
            </a:br>
            <a:r>
              <a:rPr lang="en-US" sz="1000" dirty="0">
                <a:latin typeface="+mn-lt"/>
              </a:rPr>
              <a:t>If </a:t>
            </a:r>
            <a:r>
              <a:rPr lang="en-US" sz="1000" b="1" dirty="0">
                <a:latin typeface="+mn-lt"/>
              </a:rPr>
              <a:t>NONE</a:t>
            </a:r>
            <a:r>
              <a:rPr lang="en-US" sz="1000" dirty="0">
                <a:latin typeface="+mn-lt"/>
              </a:rPr>
              <a:t> of the selection images suit your need, please refer to </a:t>
            </a:r>
            <a:r>
              <a:rPr lang="en-US" sz="1000" dirty="0" err="1">
                <a:latin typeface="+mn-lt"/>
              </a:rPr>
              <a:t>Inet</a:t>
            </a:r>
            <a:r>
              <a:rPr lang="en-US" sz="1000" dirty="0">
                <a:latin typeface="+mn-lt"/>
              </a:rPr>
              <a:t> stock library image, </a:t>
            </a:r>
            <a:r>
              <a:rPr lang="en-US" sz="1000" dirty="0">
                <a:latin typeface="+mn-lt"/>
                <a:hlinkClick r:id="rId5"/>
              </a:rPr>
              <a:t>https://multimedialibrary.ncs.com.sg/MML/_layouts/MML/Default.aspx</a:t>
            </a:r>
            <a:r>
              <a:rPr lang="en-US" sz="1000" dirty="0">
                <a:latin typeface="+mn-lt"/>
              </a:rPr>
              <a:t>. </a:t>
            </a:r>
            <a:endParaRPr lang="en-GB" sz="1000" dirty="0">
              <a:latin typeface="+mn-lt"/>
            </a:endParaRPr>
          </a:p>
        </p:txBody>
      </p:sp>
      <p:pic>
        <p:nvPicPr>
          <p:cNvPr id="12" name="Picture 17" descr="Customised-Image_480x375pix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71600"/>
            <a:ext cx="4572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0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4" name="Picture 21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3" descr="mastercvr-corpgn.png"/>
          <p:cNvPicPr>
            <a:picLocks noChangeAspect="1"/>
          </p:cNvPicPr>
          <p:nvPr userDrawn="1"/>
        </p:nvPicPr>
        <p:blipFill>
          <a:blip r:embed="rId4" cstate="print"/>
          <a:srcRect r="6667"/>
          <a:stretch>
            <a:fillRect/>
          </a:stretch>
        </p:blipFill>
        <p:spPr bwMode="auto">
          <a:xfrm>
            <a:off x="0" y="1371600"/>
            <a:ext cx="8534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24"/>
          <p:cNvSpPr txBox="1"/>
          <p:nvPr userDrawn="1"/>
        </p:nvSpPr>
        <p:spPr>
          <a:xfrm>
            <a:off x="5715000" y="1909763"/>
            <a:ext cx="3352800" cy="2738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latin typeface="+mn-lt"/>
              </a:rPr>
              <a:t>Customised</a:t>
            </a:r>
            <a:r>
              <a:rPr lang="en-US" b="1" dirty="0">
                <a:latin typeface="+mn-lt"/>
              </a:rPr>
              <a:t> Image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Recommend Image Size: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- 480x 375 pixel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dirty="0">
                <a:latin typeface="+mn-lt"/>
              </a:rPr>
              <a:t> Compressed less than &lt; 30kb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dirty="0">
                <a:latin typeface="+mn-lt"/>
              </a:rPr>
              <a:t> Format : jpeg, gif</a:t>
            </a:r>
            <a:br>
              <a:rPr lang="en-US" sz="1400" dirty="0">
                <a:latin typeface="+mn-lt"/>
              </a:rPr>
            </a:br>
            <a:endParaRPr lang="en-US" sz="1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dirty="0">
                <a:latin typeface="+mn-lt"/>
              </a:rPr>
              <a:t> Right Click Image / Send to Back 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  Send To Back</a:t>
            </a: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endParaRPr lang="en-US" sz="1400" dirty="0">
              <a:latin typeface="+mn-lt"/>
            </a:endParaRPr>
          </a:p>
        </p:txBody>
      </p:sp>
      <p:sp>
        <p:nvSpPr>
          <p:cNvPr id="17" name="TextBox 25"/>
          <p:cNvSpPr txBox="1"/>
          <p:nvPr userDrawn="1"/>
        </p:nvSpPr>
        <p:spPr>
          <a:xfrm>
            <a:off x="228600" y="381000"/>
            <a:ext cx="6629400" cy="70802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</a:rPr>
              <a:t>Note: </a:t>
            </a:r>
            <a:br>
              <a:rPr lang="en-US" sz="1000" dirty="0">
                <a:latin typeface="+mn-lt"/>
              </a:rPr>
            </a:br>
            <a:r>
              <a:rPr lang="en-US" sz="1000" dirty="0">
                <a:latin typeface="+mn-lt"/>
              </a:rPr>
              <a:t/>
            </a:r>
            <a:br>
              <a:rPr lang="en-US" sz="1000" dirty="0">
                <a:latin typeface="+mn-lt"/>
              </a:rPr>
            </a:br>
            <a:r>
              <a:rPr lang="en-US" sz="1000" dirty="0">
                <a:latin typeface="+mn-lt"/>
              </a:rPr>
              <a:t>If </a:t>
            </a:r>
            <a:r>
              <a:rPr lang="en-US" sz="1000" b="1" dirty="0">
                <a:latin typeface="+mn-lt"/>
              </a:rPr>
              <a:t>NONE</a:t>
            </a:r>
            <a:r>
              <a:rPr lang="en-US" sz="1000" dirty="0">
                <a:latin typeface="+mn-lt"/>
              </a:rPr>
              <a:t> of the selection images suit your need, please refer to </a:t>
            </a:r>
            <a:r>
              <a:rPr lang="en-US" sz="1000" dirty="0" err="1">
                <a:latin typeface="+mn-lt"/>
              </a:rPr>
              <a:t>Inet</a:t>
            </a:r>
            <a:r>
              <a:rPr lang="en-US" sz="1000" dirty="0">
                <a:latin typeface="+mn-lt"/>
              </a:rPr>
              <a:t> stock library image, </a:t>
            </a:r>
            <a:r>
              <a:rPr lang="en-US" sz="1000" dirty="0">
                <a:latin typeface="+mn-lt"/>
                <a:hlinkClick r:id="rId5"/>
              </a:rPr>
              <a:t>https://multimedialibrary.ncs.com.sg/MML/_layouts/MML/Default.aspx</a:t>
            </a:r>
            <a:r>
              <a:rPr lang="en-US" sz="1000" dirty="0">
                <a:latin typeface="+mn-lt"/>
              </a:rPr>
              <a:t>. </a:t>
            </a:r>
            <a:endParaRPr lang="en-GB" sz="10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9A972-E446-461F-951E-AFD179D074E0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2F9B7-A4FA-47E2-AE26-928FE50BE9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CS2.0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477000"/>
            <a:ext cx="881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NCS2.0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477000"/>
            <a:ext cx="881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026EC-35D3-4B40-84B7-973D33EFDE60}" type="datetimeFigureOut">
              <a:rPr lang="en-GB"/>
              <a:pPr>
                <a:defRPr/>
              </a:pPr>
              <a:t>10/09/2014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C8CB8-B134-4D0B-B6B3-6F55D718CB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/>
        </p:spPr>
        <p:txBody>
          <a:bodyPr lIns="92075" tIns="46038" rIns="92075" bIns="46038" anchor="ctr">
            <a:spAutoFit/>
          </a:bodyPr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Times New Roman" charset="0"/>
              <a:buNone/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6"/>
          <p:cNvSpPr>
            <a:spLocks noChangeArrowheads="1"/>
          </p:cNvSpPr>
          <p:nvPr userDrawn="1"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/>
        </p:spPr>
        <p:txBody>
          <a:bodyPr lIns="92075" tIns="46038" rIns="92075" bIns="46038" anchor="ctr">
            <a:spAutoFit/>
          </a:bodyPr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Times New Roman" charset="0"/>
              <a:buNone/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71438"/>
            <a:ext cx="8255000" cy="760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4500" y="1181100"/>
            <a:ext cx="4043363" cy="4525963"/>
          </a:xfrm>
        </p:spPr>
        <p:txBody>
          <a:bodyPr/>
          <a:lstStyle>
            <a:lvl1pPr>
              <a:buClr>
                <a:srgbClr val="969696"/>
              </a:buClr>
              <a:buSzPct val="12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181100"/>
            <a:ext cx="4059237" cy="4525963"/>
          </a:xfrm>
        </p:spPr>
        <p:txBody>
          <a:bodyPr/>
          <a:lstStyle>
            <a:lvl1pPr>
              <a:buClr>
                <a:srgbClr val="969696"/>
              </a:buClr>
              <a:buSzPct val="12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6566EDA4-B9F3-4748-AF10-CAEE25909BAC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6960014_hand-reaching-phot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495300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mastercvr-rd.png"/>
          <p:cNvPicPr>
            <a:picLocks noChangeAspect="1"/>
          </p:cNvPicPr>
          <p:nvPr/>
        </p:nvPicPr>
        <p:blipFill>
          <a:blip r:embed="rId4" cstate="print"/>
          <a:srcRect r="2499" b="-716"/>
          <a:stretch>
            <a:fillRect/>
          </a:stretch>
        </p:blipFill>
        <p:spPr bwMode="auto">
          <a:xfrm>
            <a:off x="0" y="13716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6960014_hand-reaching-phot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495300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9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20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1" descr="mastercvr-rd.png"/>
          <p:cNvPicPr>
            <a:picLocks noChangeAspect="1"/>
          </p:cNvPicPr>
          <p:nvPr userDrawn="1"/>
        </p:nvPicPr>
        <p:blipFill>
          <a:blip r:embed="rId4" cstate="print"/>
          <a:srcRect r="2499" b="-716"/>
          <a:stretch>
            <a:fillRect/>
          </a:stretch>
        </p:blipFill>
        <p:spPr bwMode="auto">
          <a:xfrm>
            <a:off x="0" y="13716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ED70A-9227-4100-AEC2-DB3C62A3A881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8804D-A84D-476B-846C-B4208D16F6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5623388_glass-chess-NCS-cov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066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4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5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7" descr="mastercvr-grn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25563"/>
            <a:ext cx="91440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D008D-C8CE-4887-9F01-8DBDA294C49B}" type="datetimeFigureOut">
              <a:rPr lang="en-GB"/>
              <a:pPr>
                <a:defRPr/>
              </a:pPr>
              <a:t>10/09/2014</a:t>
            </a:fld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5C1B-06B0-414B-84BB-6B0D081E01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7208672_x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4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 descr="mastercvr-p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30363"/>
            <a:ext cx="91440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7208672_x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7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20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1" descr="mastercvr-p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30363"/>
            <a:ext cx="91440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7BCC5-F4E6-465B-8404-70D515CACC07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6C2B9-D7AA-4376-AAAA-655B8D585B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6960014_hand-reaching-phot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495300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mastercvr-rd.png"/>
          <p:cNvPicPr>
            <a:picLocks noChangeAspect="1"/>
          </p:cNvPicPr>
          <p:nvPr userDrawn="1"/>
        </p:nvPicPr>
        <p:blipFill>
          <a:blip r:embed="rId4" cstate="print"/>
          <a:srcRect r="2499" b="-716"/>
          <a:stretch>
            <a:fillRect/>
          </a:stretch>
        </p:blipFill>
        <p:spPr bwMode="auto">
          <a:xfrm>
            <a:off x="0" y="13716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8850A-6EEC-45D3-A8FD-A78FB73847E2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5CCBF-BCE4-4E3F-9B51-4D26009554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7208672_x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4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 descr="mastercvr-p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30363"/>
            <a:ext cx="91440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C544-E2E7-4569-B1D4-DD61CFEA8C65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C9399-9C6A-4A6F-BB8F-B4A9A705A4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man-with-mail-icon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763" y="1371600"/>
            <a:ext cx="6091237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2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6450" y="381000"/>
            <a:ext cx="1646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5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6450" y="381000"/>
            <a:ext cx="1646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mastercvr-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71600"/>
            <a:ext cx="91440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48F7C-A21A-4522-8D8C-78546D7028DB}" type="datetimeFigureOut">
              <a:rPr lang="en-GB"/>
              <a:pPr>
                <a:defRPr/>
              </a:pPr>
              <a:t>10/09/2014</a:t>
            </a:fld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DC55C-CE65-4017-B577-56D23B848E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hutterstock_31227277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5975" y="1066800"/>
            <a:ext cx="5788025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3CE0B-7CFB-4B28-A2BF-D3BE9F1ABB84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D7BC7-958C-4C42-8A9A-380F289145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Stock_9426685Medium_Serv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8" y="1123950"/>
            <a:ext cx="5072062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C348F-B94F-497E-83AA-DE40DA69E3D0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F1E6C-D18E-4CCC-A50E-402B5B3265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Stock_5618691L(Computer_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295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47788"/>
            <a:ext cx="89154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AD-CFD9-4F1D-870D-61830589D2D0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DE98-9DF5-4F05-8C4E-778C198454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5447906_look-thru-binocula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5078413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15719-8841-406B-B547-B45FF7D48B6A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BB761-CC1F-45C3-AD93-C161B77B6D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green-IT-appl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143000"/>
            <a:ext cx="5257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3EBA4-33A4-455D-A7E0-7C3F8B9EB69D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31A87-FF40-4091-8F26-5E73358D9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955774_globe-zigsaw-TU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9275" y="1371600"/>
            <a:ext cx="47847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1230D-7959-4790-A6D7-759D0A2C34A6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6E49-A597-4F45-833A-E72194242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7968202_xx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0" y="1371600"/>
            <a:ext cx="447675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0D147-EF9C-47EC-9DB3-A550EAC0D117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90DC3-F86F-4F5D-A1FD-BB589F92B7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man-with-mail-icon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763" y="1371600"/>
            <a:ext cx="6091237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2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6450" y="381000"/>
            <a:ext cx="1646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5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6450" y="381000"/>
            <a:ext cx="1646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mastercvr-o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71600"/>
            <a:ext cx="91440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man-with-mail-icon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763" y="1371600"/>
            <a:ext cx="6091237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8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9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6450" y="381000"/>
            <a:ext cx="1646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 descr="mastercvr-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71600"/>
            <a:ext cx="91440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B2AD3-AFA1-4C3C-BF02-B12DC0F92C08}" type="datetimeFigureOut">
              <a:rPr lang="en-GB"/>
              <a:pPr>
                <a:defRPr/>
              </a:pPr>
              <a:t>10/09/2014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5BCDA-A45F-4B10-B2FC-FB226DFB7C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7565882_password-in-binary-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838" y="1295400"/>
            <a:ext cx="549116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BA060-0A23-4864-AA4D-46B5882558FB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CB43-626E-4A19-A49E-1D1CE1F8E4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CT-in-the-po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600" y="1358900"/>
            <a:ext cx="49784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78938-7823-4D25-B852-EA58B71102AF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0D1A7-1B4F-4CA7-AB9F-C0156D6996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HIS-back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1371600"/>
            <a:ext cx="619125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4883-F1CA-4976-9423-C0012F768322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14D68-DF1E-4C1A-8FDD-288F54F61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ustomised-Image_480x375pix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71600"/>
            <a:ext cx="4572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16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 userDrawn="1"/>
        </p:nvPicPr>
        <p:blipFill>
          <a:blip r:embed="rId4" cstate="print"/>
          <a:srcRect r="6667"/>
          <a:stretch>
            <a:fillRect/>
          </a:stretch>
        </p:blipFill>
        <p:spPr bwMode="auto">
          <a:xfrm>
            <a:off x="0" y="1371600"/>
            <a:ext cx="8534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9"/>
          <p:cNvSpPr txBox="1"/>
          <p:nvPr userDrawn="1"/>
        </p:nvSpPr>
        <p:spPr>
          <a:xfrm>
            <a:off x="5715000" y="1909763"/>
            <a:ext cx="3352800" cy="2738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black"/>
                </a:solidFill>
                <a:latin typeface="+mn-lt"/>
              </a:rPr>
              <a:t>Customised</a:t>
            </a:r>
            <a:r>
              <a:rPr lang="en-US" b="1" dirty="0">
                <a:solidFill>
                  <a:prstClr val="black"/>
                </a:solidFill>
                <a:latin typeface="+mn-lt"/>
              </a:rPr>
              <a:t> Image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+mn-lt"/>
              </a:rPr>
              <a:t>Recommend Image Size:</a:t>
            </a:r>
            <a:br>
              <a:rPr lang="en-US" sz="1400" dirty="0">
                <a:solidFill>
                  <a:prstClr val="black"/>
                </a:solidFill>
                <a:latin typeface="+mn-lt"/>
              </a:rPr>
            </a:br>
            <a:r>
              <a:rPr lang="en-US" sz="1400" dirty="0">
                <a:solidFill>
                  <a:prstClr val="black"/>
                </a:solidFill>
                <a:latin typeface="+mn-lt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+mn-lt"/>
              </a:rPr>
            </a:br>
            <a:r>
              <a:rPr lang="en-US" sz="1400" dirty="0">
                <a:solidFill>
                  <a:prstClr val="black"/>
                </a:solidFill>
                <a:latin typeface="+mn-lt"/>
              </a:rPr>
              <a:t>- 480x 375 pixel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dirty="0">
                <a:solidFill>
                  <a:prstClr val="black"/>
                </a:solidFill>
                <a:latin typeface="+mn-lt"/>
              </a:rPr>
              <a:t> Compressed less than &lt; 30kb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dirty="0">
                <a:solidFill>
                  <a:prstClr val="black"/>
                </a:solidFill>
                <a:latin typeface="+mn-lt"/>
              </a:rPr>
              <a:t> Format : jpeg, gif</a:t>
            </a:r>
            <a:br>
              <a:rPr lang="en-US" sz="1400" dirty="0">
                <a:solidFill>
                  <a:prstClr val="black"/>
                </a:solidFill>
                <a:latin typeface="+mn-lt"/>
              </a:rPr>
            </a:br>
            <a:endParaRPr lang="en-US" sz="1400" dirty="0">
              <a:solidFill>
                <a:prstClr val="black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400" dirty="0">
                <a:solidFill>
                  <a:prstClr val="black"/>
                </a:solidFill>
                <a:latin typeface="+mn-lt"/>
              </a:rPr>
              <a:t> Right Click Image / Send to Back 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+mn-lt"/>
              </a:rPr>
              <a:t>  Send To Back</a:t>
            </a:r>
            <a:r>
              <a:rPr lang="en-GB" sz="1400" dirty="0">
                <a:solidFill>
                  <a:prstClr val="black"/>
                </a:solidFill>
                <a:latin typeface="+mn-lt"/>
              </a:rPr>
              <a:t/>
            </a:r>
            <a:br>
              <a:rPr lang="en-GB" sz="1400" dirty="0">
                <a:solidFill>
                  <a:prstClr val="black"/>
                </a:solidFill>
                <a:latin typeface="+mn-lt"/>
              </a:rPr>
            </a:br>
            <a:r>
              <a:rPr lang="en-GB" sz="1400" dirty="0">
                <a:solidFill>
                  <a:prstClr val="black"/>
                </a:solidFill>
                <a:latin typeface="+mn-lt"/>
              </a:rPr>
              <a:t/>
            </a:r>
            <a:br>
              <a:rPr lang="en-GB" sz="1400" dirty="0">
                <a:solidFill>
                  <a:prstClr val="black"/>
                </a:solidFill>
                <a:latin typeface="+mn-lt"/>
              </a:rPr>
            </a:br>
            <a:r>
              <a:rPr lang="en-GB" sz="1400" dirty="0">
                <a:solidFill>
                  <a:prstClr val="black"/>
                </a:solidFill>
                <a:latin typeface="+mn-lt"/>
              </a:rPr>
              <a:t/>
            </a:r>
            <a:br>
              <a:rPr lang="en-GB" sz="1400" dirty="0">
                <a:solidFill>
                  <a:prstClr val="black"/>
                </a:solidFill>
                <a:latin typeface="+mn-lt"/>
              </a:rPr>
            </a:br>
            <a:endParaRPr lang="en-US" sz="14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1" name="TextBox 14"/>
          <p:cNvSpPr txBox="1"/>
          <p:nvPr userDrawn="1"/>
        </p:nvSpPr>
        <p:spPr>
          <a:xfrm>
            <a:off x="228600" y="381000"/>
            <a:ext cx="6629400" cy="70802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+mn-lt"/>
              </a:rPr>
              <a:t>Note: </a:t>
            </a:r>
            <a:br>
              <a:rPr lang="en-US" sz="1000" dirty="0">
                <a:solidFill>
                  <a:prstClr val="black"/>
                </a:solidFill>
                <a:latin typeface="+mn-lt"/>
              </a:rPr>
            </a:br>
            <a:r>
              <a:rPr lang="en-US" sz="1000" dirty="0">
                <a:solidFill>
                  <a:prstClr val="black"/>
                </a:solidFill>
                <a:latin typeface="+mn-lt"/>
              </a:rPr>
              <a:t/>
            </a:r>
            <a:br>
              <a:rPr lang="en-US" sz="1000" dirty="0">
                <a:solidFill>
                  <a:prstClr val="black"/>
                </a:solidFill>
                <a:latin typeface="+mn-lt"/>
              </a:rPr>
            </a:br>
            <a:r>
              <a:rPr lang="en-US" sz="1000" dirty="0">
                <a:solidFill>
                  <a:prstClr val="black"/>
                </a:solidFill>
                <a:latin typeface="+mn-lt"/>
              </a:rPr>
              <a:t>If </a:t>
            </a:r>
            <a:r>
              <a:rPr lang="en-US" sz="1000" b="1" dirty="0">
                <a:solidFill>
                  <a:prstClr val="black"/>
                </a:solidFill>
                <a:latin typeface="+mn-lt"/>
              </a:rPr>
              <a:t>NONE</a:t>
            </a:r>
            <a:r>
              <a:rPr lang="en-US" sz="1000" dirty="0">
                <a:solidFill>
                  <a:prstClr val="black"/>
                </a:solidFill>
                <a:latin typeface="+mn-lt"/>
              </a:rPr>
              <a:t> of the selection images suit your need, please refer to </a:t>
            </a:r>
            <a:r>
              <a:rPr lang="en-US" sz="1000" dirty="0" err="1">
                <a:solidFill>
                  <a:prstClr val="black"/>
                </a:solidFill>
                <a:latin typeface="+mn-lt"/>
              </a:rPr>
              <a:t>Inet</a:t>
            </a:r>
            <a:r>
              <a:rPr lang="en-US" sz="1000" dirty="0">
                <a:solidFill>
                  <a:prstClr val="black"/>
                </a:solidFill>
                <a:latin typeface="+mn-lt"/>
              </a:rPr>
              <a:t> stock library image, </a:t>
            </a:r>
            <a:r>
              <a:rPr lang="en-US" sz="1000" dirty="0">
                <a:solidFill>
                  <a:prstClr val="black"/>
                </a:solidFill>
                <a:latin typeface="+mn-lt"/>
                <a:hlinkClick r:id="rId5"/>
              </a:rPr>
              <a:t>https://multimedialibrary.ncs.com.sg/MML/_layouts/MML/Default.aspx</a:t>
            </a:r>
            <a:r>
              <a:rPr lang="en-US" sz="1000" dirty="0">
                <a:solidFill>
                  <a:prstClr val="black"/>
                </a:solidFill>
                <a:latin typeface="+mn-lt"/>
              </a:rPr>
              <a:t>. </a:t>
            </a:r>
            <a:endParaRPr lang="en-GB" sz="10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9D922-5BD6-401D-9B38-585EE81A4292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FF413-FB74-465D-A015-9F56659ECB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CS2.0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477000"/>
            <a:ext cx="881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F12F-55FD-4B2C-B922-8C4B9D26937F}" type="datetimeFigureOut">
              <a:rPr lang="en-GB"/>
              <a:pPr>
                <a:defRPr/>
              </a:pPr>
              <a:t>10/09/2014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B5B1B-EC91-4552-A27E-482E7ACB54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ChangeArrowheads="1"/>
          </p:cNvSpPr>
          <p:nvPr userDrawn="1"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/>
        </p:spPr>
        <p:txBody>
          <a:bodyPr lIns="92075" tIns="46038" rIns="92075" bIns="46038" anchor="ctr">
            <a:spAutoFit/>
          </a:bodyPr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prstClr val="white"/>
              </a:buClr>
              <a:buFont typeface="Times New Roman" charset="0"/>
              <a:buNone/>
              <a:defRPr/>
            </a:pPr>
            <a:endParaRPr lang="en-US">
              <a:solidFill>
                <a:prstClr val="black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71438"/>
            <a:ext cx="8255000" cy="760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4500" y="1181100"/>
            <a:ext cx="4043363" cy="4525963"/>
          </a:xfrm>
        </p:spPr>
        <p:txBody>
          <a:bodyPr/>
          <a:lstStyle>
            <a:lvl1pPr>
              <a:buClr>
                <a:srgbClr val="969696"/>
              </a:buClr>
              <a:buSzPct val="12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181100"/>
            <a:ext cx="4059237" cy="4525963"/>
          </a:xfrm>
        </p:spPr>
        <p:txBody>
          <a:bodyPr/>
          <a:lstStyle>
            <a:lvl1pPr>
              <a:buClr>
                <a:srgbClr val="969696"/>
              </a:buClr>
              <a:buSzPct val="12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581FC4D-A692-4742-8347-6DB29078756C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85196-B0BE-47DE-8114-354089362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NCS2.0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477000"/>
            <a:ext cx="881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71438"/>
            <a:ext cx="8255000" cy="760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D630F77-63E3-4082-B4C3-31C9281B00D9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200" b="0" spc="-50" baseline="0">
                <a:solidFill>
                  <a:schemeClr val="bg1"/>
                </a:solidFill>
                <a:latin typeface="+mj-lt"/>
                <a:cs typeface="DIN-Regular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olveso logo (640x192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163" y="6203950"/>
            <a:ext cx="149383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2800" b="0" spc="-50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270000"/>
            <a:ext cx="8229600" cy="44323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hutterstock_3122727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5975" y="1066800"/>
            <a:ext cx="5788025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shutterstock_31227277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5975" y="1066800"/>
            <a:ext cx="5788025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7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8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DFB8A-C7CF-4F80-89FA-12649F7B37E7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4C3DE-78BC-41BF-A2BF-57676DF36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8AFA-A8B9-40E7-A9B9-026B321F9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5EEC7DA-2E8F-42A2-B917-B32E9B4707FF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1C3B22-7A14-4386-911E-A952D3F5A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C0E4D8-9F1E-412E-BD72-DDBB6021B37F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8F9AEAA-A598-4477-8ACF-392E34BC0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EBE3B8-F5D5-46D0-83A0-6B02461EA12C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FE5AEC-3DF4-42C3-90B2-2C83A53DC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CD4DB6-0725-4641-92E9-684565A061A2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955782-E1DA-4C8A-9B99-58B520CC4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95FF177-A43A-4FB7-90C4-C90E6FE4D1AC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AFA8132-C3A0-4F75-B31E-F18E12B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B3EEE3B-093F-431B-87CE-4526B152C6D9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0FF3B65-DBCC-46F7-A8B7-CEEB690AC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F99939-F24C-49E2-8912-E5019F7177DB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811B63A-4035-4DC5-931F-ADE969A4E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6A09F7-D11A-471A-BF1A-EC35B7E26940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CF2CC7F-01BD-4397-83B3-7C785CD4B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B74E540-869E-495E-AD0F-1744E45A91B0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0102C81-1B0C-4587-BB78-A009E75EC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Stock_9426685Medium_Serv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8" y="1123950"/>
            <a:ext cx="5072062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iStock_9426685Medium_Serv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8" y="1123950"/>
            <a:ext cx="5072062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8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9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07DC3-E60D-43ED-8224-E70D6B0F31F7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3B7D6-13D0-41B2-939E-0D8525AC1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E606890-4CED-47F0-BDB4-8BBFC29CBAD8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151A24-23E9-491E-A321-65F4E040B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099156-1723-45AD-9138-C9F759BD1AD8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A7C66D-FB2A-4F44-84AA-5F6D03F57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Stock_5618691L(Computer_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295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47788"/>
            <a:ext cx="89154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iStock_5618691L(Computer_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295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8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9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47788"/>
            <a:ext cx="89154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5F4B-F041-4F49-8C54-7E0D493C7207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C5EEF-A581-4BF3-ABA6-8C0D8FDBF0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5447906_look-thru-binocula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5078413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5447906_look-thru-binocula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5078413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7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8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2E0B-B506-409C-ABB7-ED342D69468F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56B10-C527-4FF6-8547-2FBC79BB4F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green-IT-ap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143000"/>
            <a:ext cx="5257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3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Picture 16" descr="NCS2.0_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mastercvr-corpgn.png"/>
          <p:cNvPicPr>
            <a:picLocks noChangeAspect="1"/>
          </p:cNvPicPr>
          <p:nvPr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green-IT-appl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143000"/>
            <a:ext cx="5257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8"/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2" name="Picture 19" descr="NCS2.0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988" y="381000"/>
            <a:ext cx="1681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 descr="mastercvr-corpgn.png"/>
          <p:cNvPicPr>
            <a:picLocks noChangeAspect="1"/>
          </p:cNvPicPr>
          <p:nvPr userDrawn="1"/>
        </p:nvPicPr>
        <p:blipFill>
          <a:blip r:embed="rId4" cstate="print"/>
          <a:srcRect r="2499"/>
          <a:stretch>
            <a:fillRect/>
          </a:stretch>
        </p:blipFill>
        <p:spPr bwMode="auto">
          <a:xfrm>
            <a:off x="0" y="1371600"/>
            <a:ext cx="8915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4876800" cy="765175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9342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B0EEE-6D0D-4C46-AB9C-CFB985E2C7FF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22D77-E632-4AE1-AAF2-F0F09017F5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5.png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9.png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37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3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0"/>
            <a:ext cx="899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7789262-8197-47C7-BE06-7533BD75C545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6F27FA-4A82-48D5-9997-53EBF8D47D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0" y="0"/>
            <a:ext cx="152400" cy="990600"/>
          </a:xfrm>
          <a:prstGeom prst="rect">
            <a:avLst/>
          </a:prstGeom>
          <a:solidFill>
            <a:srgbClr val="008187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457200" y="6553200"/>
            <a:ext cx="5486400" cy="16827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>
                <a:solidFill>
                  <a:srgbClr val="898989"/>
                </a:solidFill>
                <a:latin typeface="+mn-lt"/>
                <a:cs typeface="Arial" pitchFamily="34" charset="0"/>
              </a:rPr>
              <a:t>Confidential</a:t>
            </a:r>
            <a:r>
              <a:rPr lang="en-GB" sz="900" dirty="0">
                <a:solidFill>
                  <a:srgbClr val="898989"/>
                </a:solidFill>
                <a:latin typeface="+mn-lt"/>
                <a:cs typeface="Arial" pitchFamily="34" charset="0"/>
              </a:rPr>
              <a:t> l Copyright </a:t>
            </a:r>
            <a:r>
              <a:rPr lang="en-GB" sz="900" dirty="0">
                <a:solidFill>
                  <a:srgbClr val="898989"/>
                </a:solidFill>
                <a:latin typeface="+mn-lt"/>
                <a:cs typeface="Arial" pitchFamily="34" charset="0"/>
                <a:sym typeface="Symbol" pitchFamily="18" charset="2"/>
              </a:rPr>
              <a:t></a:t>
            </a:r>
            <a:r>
              <a:rPr lang="en-GB" sz="900" dirty="0">
                <a:solidFill>
                  <a:srgbClr val="898989"/>
                </a:solidFill>
                <a:latin typeface="+mn-lt"/>
                <a:cs typeface="Arial" pitchFamily="34" charset="0"/>
              </a:rPr>
              <a:t>2012 NCS </a:t>
            </a:r>
            <a:r>
              <a:rPr lang="en-GB" sz="900" dirty="0" err="1">
                <a:solidFill>
                  <a:srgbClr val="898989"/>
                </a:solidFill>
                <a:latin typeface="+mn-lt"/>
                <a:cs typeface="Arial" pitchFamily="34" charset="0"/>
              </a:rPr>
              <a:t>Pte.</a:t>
            </a:r>
            <a:r>
              <a:rPr lang="en-GB" sz="900" dirty="0">
                <a:solidFill>
                  <a:srgbClr val="898989"/>
                </a:solidFill>
                <a:latin typeface="+mn-lt"/>
                <a:cs typeface="Arial" pitchFamily="34" charset="0"/>
              </a:rPr>
              <a:t> Ltd.  All Rights Reserved.</a:t>
            </a:r>
            <a:endParaRPr lang="en-US" sz="900" dirty="0">
              <a:solidFill>
                <a:srgbClr val="898989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 rot="5400000" flipV="1">
            <a:off x="4206081" y="2986882"/>
            <a:ext cx="122237" cy="7620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9" descr="sf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00063"/>
            <a:ext cx="91503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8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318" r="2"/>
          <a:stretch>
            <a:fillRect/>
          </a:stretch>
        </p:blipFill>
        <p:spPr bwMode="auto">
          <a:xfrm>
            <a:off x="190500" y="5799138"/>
            <a:ext cx="16002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9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3192"/>
          <a:stretch>
            <a:fillRect/>
          </a:stretch>
        </p:blipFill>
        <p:spPr bwMode="auto">
          <a:xfrm>
            <a:off x="1628775" y="5799138"/>
            <a:ext cx="16764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0" descr="Glogo_shaded_6in_CMY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4800" y="5905500"/>
            <a:ext cx="1066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809" r="44681"/>
          <a:stretch>
            <a:fillRect/>
          </a:stretch>
        </p:blipFill>
        <p:spPr bwMode="auto">
          <a:xfrm>
            <a:off x="1447800" y="5791200"/>
            <a:ext cx="3048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3" descr="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57250" y="42481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4" descr="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09800" y="3609975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5" descr="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05200" y="3209925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6" descr="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105400" y="28956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17" descr="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648450" y="27432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8" descr="6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077200" y="2733675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0" y="0"/>
            <a:ext cx="152400" cy="990600"/>
          </a:xfrm>
          <a:prstGeom prst="rect">
            <a:avLst/>
          </a:prstGeom>
          <a:solidFill>
            <a:srgbClr val="008187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5" r:id="rId2"/>
    <p:sldLayoutId id="2147483844" r:id="rId3"/>
    <p:sldLayoutId id="2147483843" r:id="rId4"/>
    <p:sldLayoutId id="2147483842" r:id="rId5"/>
    <p:sldLayoutId id="2147483841" r:id="rId6"/>
    <p:sldLayoutId id="2147483840" r:id="rId7"/>
    <p:sldLayoutId id="2147483839" r:id="rId8"/>
    <p:sldLayoutId id="2147483838" r:id="rId9"/>
    <p:sldLayoutId id="2147483837" r:id="rId10"/>
    <p:sldLayoutId id="214748383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0"/>
            <a:ext cx="899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584EF0BE-9CE2-4C98-9299-7C96F946AE7D}" type="datetimeFigureOut">
              <a:rPr lang="en-GB"/>
              <a:pPr>
                <a:defRPr/>
              </a:pPr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0A212D1-7220-4610-8FE5-D355425638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0" y="0"/>
            <a:ext cx="152400" cy="990600"/>
          </a:xfrm>
          <a:prstGeom prst="rect">
            <a:avLst/>
          </a:prstGeom>
          <a:solidFill>
            <a:srgbClr val="008187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457200" y="6553200"/>
            <a:ext cx="5486400" cy="16827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>
                <a:solidFill>
                  <a:srgbClr val="898989"/>
                </a:solidFill>
                <a:latin typeface="+mn-lt"/>
                <a:cs typeface="Arial" pitchFamily="34" charset="0"/>
              </a:rPr>
              <a:t>Confidential</a:t>
            </a:r>
            <a:r>
              <a:rPr lang="en-GB" sz="900" dirty="0">
                <a:solidFill>
                  <a:srgbClr val="898989"/>
                </a:solidFill>
                <a:latin typeface="+mn-lt"/>
                <a:cs typeface="Arial" pitchFamily="34" charset="0"/>
              </a:rPr>
              <a:t> l Copyright </a:t>
            </a:r>
            <a:r>
              <a:rPr lang="en-GB" sz="900" dirty="0">
                <a:solidFill>
                  <a:srgbClr val="898989"/>
                </a:solidFill>
                <a:latin typeface="+mn-lt"/>
                <a:cs typeface="Arial" pitchFamily="34" charset="0"/>
                <a:sym typeface="Symbol" pitchFamily="18" charset="2"/>
              </a:rPr>
              <a:t></a:t>
            </a:r>
            <a:r>
              <a:rPr lang="en-GB" sz="900" dirty="0">
                <a:solidFill>
                  <a:srgbClr val="898989"/>
                </a:solidFill>
                <a:latin typeface="+mn-lt"/>
                <a:cs typeface="Arial" pitchFamily="34" charset="0"/>
              </a:rPr>
              <a:t>2012 NCS </a:t>
            </a:r>
            <a:r>
              <a:rPr lang="en-GB" sz="900" dirty="0" err="1">
                <a:solidFill>
                  <a:srgbClr val="898989"/>
                </a:solidFill>
                <a:latin typeface="+mn-lt"/>
                <a:cs typeface="Arial" pitchFamily="34" charset="0"/>
              </a:rPr>
              <a:t>Pte.</a:t>
            </a:r>
            <a:r>
              <a:rPr lang="en-GB" sz="900" dirty="0">
                <a:solidFill>
                  <a:srgbClr val="898989"/>
                </a:solidFill>
                <a:latin typeface="+mn-lt"/>
                <a:cs typeface="Arial" pitchFamily="34" charset="0"/>
              </a:rPr>
              <a:t> Ltd.  All Rights Reserved.</a:t>
            </a:r>
            <a:endParaRPr lang="en-US" sz="900" dirty="0">
              <a:solidFill>
                <a:srgbClr val="898989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 rot="5400000" flipV="1">
            <a:off x="4206081" y="2986882"/>
            <a:ext cx="122237" cy="7620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  <p:sldLayoutId id="2147483885" r:id="rId19"/>
    <p:sldLayoutId id="2147483886" r:id="rId20"/>
    <p:sldLayoutId id="2147483887" r:id="rId21"/>
    <p:sldLayoutId id="2147483888" r:id="rId22"/>
  </p:sldLayoutIdLst>
  <p:transition spd="slow">
    <p:wipe/>
  </p:transition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prstClr val="black">
                    <a:tint val="75000"/>
                  </a:prstClr>
                </a:solidFill>
                <a:latin typeface="Interstate-Light" pitchFamily="1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A1D2B5B0-0667-46FB-A3F3-A77BD6B20344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prstClr val="black">
                    <a:tint val="75000"/>
                  </a:prstClr>
                </a:solidFill>
                <a:latin typeface="Interstate-Light" pitchFamily="1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prstClr val="black">
                    <a:tint val="75000"/>
                  </a:prstClr>
                </a:solidFill>
                <a:latin typeface="Interstate-Light" pitchFamily="1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DB9E5F2-9258-44FC-ADD6-F785B466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6" name="Picture 12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48300" y="5734050"/>
            <a:ext cx="23241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7" name="Picture 12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62700" y="6115050"/>
            <a:ext cx="14097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2362200"/>
            <a:ext cx="5638800" cy="609600"/>
          </a:xfrm>
        </p:spPr>
        <p:txBody>
          <a:bodyPr>
            <a:noAutofit/>
          </a:bodyPr>
          <a:lstStyle/>
          <a:p>
            <a:r>
              <a:rPr lang="en-SG" b="1" dirty="0" smtClean="0"/>
              <a:t>B</a:t>
            </a:r>
            <a:r>
              <a:rPr lang="en-SG" b="1" smtClean="0"/>
              <a:t>MS </a:t>
            </a:r>
            <a:r>
              <a:rPr lang="en-SG" b="1" dirty="0" smtClean="0"/>
              <a:t>project report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dirty="0" smtClean="0">
                <a:solidFill>
                  <a:srgbClr val="898989"/>
                </a:solidFill>
              </a:rPr>
              <a:t>NCS </a:t>
            </a:r>
            <a:r>
              <a:rPr lang="en-US" dirty="0" err="1" smtClean="0">
                <a:solidFill>
                  <a:srgbClr val="898989"/>
                </a:solidFill>
              </a:rPr>
              <a:t>Pte.</a:t>
            </a:r>
            <a:r>
              <a:rPr lang="en-US" dirty="0" smtClean="0">
                <a:solidFill>
                  <a:srgbClr val="898989"/>
                </a:solidFill>
              </a:rPr>
              <a:t> Ltd.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dirty="0" smtClean="0">
                <a:solidFill>
                  <a:srgbClr val="898989"/>
                </a:solidFill>
              </a:rPr>
              <a:t>10 S</a:t>
            </a:r>
            <a:r>
              <a:rPr lang="en-US" altLang="zh-CN" dirty="0" smtClean="0">
                <a:solidFill>
                  <a:srgbClr val="898989"/>
                </a:solidFill>
              </a:rPr>
              <a:t>ep </a:t>
            </a:r>
            <a:r>
              <a:rPr lang="en-US" dirty="0" smtClean="0">
                <a:solidFill>
                  <a:srgbClr val="898989"/>
                </a:solidFill>
              </a:rPr>
              <a:t>2014 Prepared by L</a:t>
            </a:r>
            <a:r>
              <a:rPr lang="en-US" altLang="zh-CN" dirty="0" smtClean="0">
                <a:solidFill>
                  <a:srgbClr val="898989"/>
                </a:solidFill>
              </a:rPr>
              <a:t>u</a:t>
            </a:r>
            <a:r>
              <a:rPr lang="en-US" dirty="0" smtClean="0">
                <a:solidFill>
                  <a:srgbClr val="898989"/>
                </a:solidFill>
              </a:rPr>
              <a:t> Peng</a:t>
            </a:r>
            <a:endParaRPr lang="en-SG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Borrow book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7086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design(Entity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endParaRPr lang="en-US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5352522" cy="28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design(Entity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71226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design(Entity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7202119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design(Entity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BorrowItem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810539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xperience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how to deal with problem </a:t>
            </a:r>
            <a:r>
              <a:rPr lang="en-US" altLang="zh-CN" dirty="0" smtClean="0"/>
              <a:t>about </a:t>
            </a:r>
            <a:r>
              <a:rPr lang="en-US" dirty="0" smtClean="0"/>
              <a:t>“</a:t>
            </a:r>
            <a:r>
              <a:rPr lang="en-US" dirty="0" err="1" smtClean="0"/>
              <a:t>ModelState.AddModelError</a:t>
            </a:r>
            <a:r>
              <a:rPr lang="en-US" dirty="0" smtClean="0"/>
              <a:t>()”method abnormal display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682233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72000"/>
            <a:ext cx="7760465" cy="121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xperience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Entity framework6.0 code first using</a:t>
            </a:r>
          </a:p>
          <a:p>
            <a:r>
              <a:rPr lang="en-US" dirty="0" smtClean="0"/>
              <a:t>Firstly, install </a:t>
            </a:r>
            <a:r>
              <a:rPr lang="en-US" dirty="0" err="1" smtClean="0"/>
              <a:t>entityFramework</a:t>
            </a:r>
            <a:r>
              <a:rPr lang="en-US" dirty="0" smtClean="0"/>
              <a:t> reference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Create db entity </a:t>
            </a:r>
            <a:r>
              <a:rPr lang="en-US" dirty="0" err="1" smtClean="0"/>
              <a:t>cs</a:t>
            </a:r>
            <a:r>
              <a:rPr lang="en-US" dirty="0" smtClean="0"/>
              <a:t> files.</a:t>
            </a:r>
          </a:p>
          <a:p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586596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76625"/>
            <a:ext cx="763053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xperience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Foreign key setting</a:t>
            </a:r>
          </a:p>
          <a:p>
            <a:endParaRPr lang="en-US" dirty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5943600" cy="271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xperience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err="1" smtClean="0"/>
              <a:t>LMSEntitys.cs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68401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xperience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 smtClean="0"/>
              <a:t>LMSInitializer.cs</a:t>
            </a:r>
            <a:r>
              <a:rPr lang="en-US" dirty="0" smtClean="0"/>
              <a:t> design</a:t>
            </a:r>
          </a:p>
          <a:p>
            <a:endParaRPr lang="en-US" dirty="0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086600" cy="405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181600"/>
            <a:ext cx="7658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endParaRPr lang="en-US" b="1" dirty="0" smtClean="0"/>
          </a:p>
          <a:p>
            <a:pPr lvl="1"/>
            <a:r>
              <a:rPr lang="en-US" b="1" dirty="0" smtClean="0"/>
              <a:t>Internet fast development and populace.</a:t>
            </a:r>
          </a:p>
          <a:p>
            <a:pPr lvl="1"/>
            <a:r>
              <a:rPr lang="en-US" b="1" dirty="0" smtClean="0"/>
              <a:t>More complex physical works can be replace by technology.</a:t>
            </a:r>
          </a:p>
          <a:p>
            <a:pPr lvl="1"/>
            <a:r>
              <a:rPr lang="en-US" b="1" dirty="0" smtClean="0"/>
              <a:t>Library manage system is so, it to replace human operation.</a:t>
            </a:r>
            <a:endParaRPr 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xperience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Add controller and running generate tables</a:t>
            </a: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6248400" cy="77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362200"/>
            <a:ext cx="5591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 smtClean="0"/>
          </a:p>
        </p:txBody>
      </p:sp>
      <p:pic>
        <p:nvPicPr>
          <p:cNvPr id="131074" name="Content Placeholder 6" descr="ncscorpoverview_endslide2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6800" y="3962400"/>
            <a:ext cx="6629400" cy="685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Let us be a Value Creator for your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organization 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53000" y="4191000"/>
            <a:ext cx="358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8600" y="533400"/>
          <a:ext cx="10230793" cy="5550199"/>
        </p:xfrm>
        <a:graphic>
          <a:graphicData uri="http://schemas.openxmlformats.org/presentationml/2006/ole">
            <p:oleObj spid="_x0000_s1028" name="Visio" r:id="rId3" imgW="9904680" imgH="3940385" progId="Visio.Drawing.11">
              <p:embed/>
            </p:oleObj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381001" y="1143000"/>
          <a:ext cx="8762999" cy="3844918"/>
        </p:xfrm>
        <a:graphic>
          <a:graphicData uri="http://schemas.openxmlformats.org/presentationml/2006/ole">
            <p:oleObj spid="_x0000_s75777" name="Visio" r:id="rId3" imgW="5129730" imgH="1892150" progId="Visio.Drawing.11">
              <p:embed/>
            </p:oleObj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User module: </a:t>
            </a:r>
            <a:r>
              <a:rPr lang="en-US" dirty="0" err="1" smtClean="0"/>
              <a:t>Login.cshtml</a:t>
            </a:r>
            <a:r>
              <a:rPr lang="en-US" dirty="0" smtClean="0"/>
              <a:t>, </a:t>
            </a:r>
            <a:r>
              <a:rPr lang="en-US" dirty="0" err="1" smtClean="0"/>
              <a:t>Register.cshtml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Reader manage </a:t>
            </a:r>
            <a:r>
              <a:rPr lang="en-US" dirty="0" err="1" smtClean="0"/>
              <a:t>module:Index.cshtml</a:t>
            </a:r>
            <a:r>
              <a:rPr lang="en-US" dirty="0" smtClean="0"/>
              <a:t>, </a:t>
            </a:r>
            <a:r>
              <a:rPr lang="en-US" dirty="0" err="1" smtClean="0"/>
              <a:t>Created.cshtml</a:t>
            </a:r>
            <a:r>
              <a:rPr lang="en-US" dirty="0" smtClean="0"/>
              <a:t>, </a:t>
            </a:r>
            <a:r>
              <a:rPr lang="en-US" dirty="0" err="1" smtClean="0"/>
              <a:t>Edit.cshtml</a:t>
            </a:r>
            <a:r>
              <a:rPr lang="en-US" dirty="0" smtClean="0"/>
              <a:t>, </a:t>
            </a:r>
            <a:r>
              <a:rPr lang="en-US" dirty="0" err="1" smtClean="0"/>
              <a:t>Delete.cshtml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Book manage module: </a:t>
            </a:r>
            <a:r>
              <a:rPr lang="en-US" dirty="0" err="1" smtClean="0"/>
              <a:t>module:Index.cshtml</a:t>
            </a:r>
            <a:r>
              <a:rPr lang="en-US" dirty="0" smtClean="0"/>
              <a:t>, </a:t>
            </a:r>
            <a:r>
              <a:rPr lang="en-US" dirty="0" err="1" smtClean="0"/>
              <a:t>Created.cshtml</a:t>
            </a:r>
            <a:r>
              <a:rPr lang="en-US" dirty="0" smtClean="0"/>
              <a:t>, </a:t>
            </a:r>
            <a:r>
              <a:rPr lang="en-US" dirty="0" err="1" smtClean="0"/>
              <a:t>Edit.cshtml</a:t>
            </a:r>
            <a:r>
              <a:rPr lang="en-US" dirty="0" smtClean="0"/>
              <a:t> , </a:t>
            </a:r>
            <a:r>
              <a:rPr lang="en-US" dirty="0" err="1" smtClean="0"/>
              <a:t>Delete.cshtml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borrowItem</a:t>
            </a:r>
            <a:r>
              <a:rPr lang="en-US" dirty="0" smtClean="0"/>
              <a:t> manage </a:t>
            </a:r>
            <a:r>
              <a:rPr lang="en-US" dirty="0" err="1" smtClean="0"/>
              <a:t>module:Index.cshtml</a:t>
            </a:r>
            <a:r>
              <a:rPr lang="en-US" dirty="0" smtClean="0"/>
              <a:t>, </a:t>
            </a:r>
            <a:r>
              <a:rPr lang="en-US" dirty="0" err="1" smtClean="0"/>
              <a:t>Created.cshtml</a:t>
            </a:r>
            <a:r>
              <a:rPr lang="en-US" dirty="0" smtClean="0"/>
              <a:t>, </a:t>
            </a:r>
            <a:r>
              <a:rPr lang="en-US" dirty="0" err="1" smtClean="0"/>
              <a:t>Return.cshtml</a:t>
            </a:r>
            <a:r>
              <a:rPr lang="en-US" dirty="0" smtClean="0"/>
              <a:t> , </a:t>
            </a:r>
            <a:r>
              <a:rPr lang="en-US" dirty="0" err="1" smtClean="0"/>
              <a:t>Cancel.cshtml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pages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pages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3429000" cy="4525963"/>
          </a:xfrm>
        </p:spPr>
        <p:txBody>
          <a:bodyPr/>
          <a:lstStyle/>
          <a:p>
            <a:r>
              <a:rPr lang="en-US" dirty="0" smtClean="0"/>
              <a:t>User  register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1371600"/>
            <a:ext cx="3429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09800"/>
            <a:ext cx="6400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Create reader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69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book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CS CorpTheme1_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nterstate-Light" pitchFamily="1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nterstate-Light" pitchFamily="1" charset="0"/>
            <a:ea typeface="MS PGothic" pitchFamily="34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CS Corporate_Theme01_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CS CorpTheme1_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12585</TotalTime>
  <Words>205</Words>
  <Application>Microsoft Office PowerPoint</Application>
  <PresentationFormat>On-screen Show (4:3)</PresentationFormat>
  <Paragraphs>57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Theme2</vt:lpstr>
      <vt:lpstr>Custom Design</vt:lpstr>
      <vt:lpstr>1_NCS Corporate_Theme01_2011</vt:lpstr>
      <vt:lpstr>Office Theme</vt:lpstr>
      <vt:lpstr>Visio</vt:lpstr>
      <vt:lpstr>BMS project report</vt:lpstr>
      <vt:lpstr>Project background</vt:lpstr>
      <vt:lpstr>Project design</vt:lpstr>
      <vt:lpstr>details</vt:lpstr>
      <vt:lpstr>Main page design</vt:lpstr>
      <vt:lpstr>Main pages display</vt:lpstr>
      <vt:lpstr>Main pages display</vt:lpstr>
      <vt:lpstr>Main page design</vt:lpstr>
      <vt:lpstr>Main page design</vt:lpstr>
      <vt:lpstr>Main page design</vt:lpstr>
      <vt:lpstr>Models design(Entity class)</vt:lpstr>
      <vt:lpstr>Models design(Entity class)</vt:lpstr>
      <vt:lpstr>Models design(Entity class)</vt:lpstr>
      <vt:lpstr>Models design(Entity class)</vt:lpstr>
      <vt:lpstr>Experience sharing</vt:lpstr>
      <vt:lpstr>Experience sharing</vt:lpstr>
      <vt:lpstr>Experience sharing</vt:lpstr>
      <vt:lpstr>Experience sharing</vt:lpstr>
      <vt:lpstr>Experience sharing</vt:lpstr>
      <vt:lpstr>Experience sharing</vt:lpstr>
      <vt:lpstr>Slide 21</vt:lpstr>
    </vt:vector>
  </TitlesOfParts>
  <Company>scs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_Powerpoint 2007 Presentation</dc:title>
  <dc:creator>MOHDARIF</dc:creator>
  <cp:lastModifiedBy>lupeng</cp:lastModifiedBy>
  <cp:revision>949</cp:revision>
  <dcterms:created xsi:type="dcterms:W3CDTF">2010-12-16T07:04:25Z</dcterms:created>
  <dcterms:modified xsi:type="dcterms:W3CDTF">2014-09-10T07:55:22Z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0x010100D0A59D1F7360794F8344DB726E097934</vt:lpwstr>
  </property>
  <property fmtid="{D5CDD505-2E9C-101B-9397-08002B2CF9AE}" pid="3" name="File Category">
    <vt:lpwstr/>
  </property>
  <property fmtid="{D5CDD505-2E9C-101B-9397-08002B2CF9AE}" pid="4" name="PublishingExpirationDate">
    <vt:lpwstr/>
  </property>
  <property fmtid="{D5CDD505-2E9C-101B-9397-08002B2CF9AE}" pid="5" name="PublishingStartDate">
    <vt:lpwstr/>
  </property>
</Properties>
</file>