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Raleway SemiBold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  <p:embeddedFont>
      <p:font typeface="Poppins"/>
      <p:regular r:id="rId67"/>
      <p:bold r:id="rId68"/>
      <p:italic r:id="rId69"/>
      <p:boldItalic r:id="rId70"/>
    </p:embeddedFont>
    <p:embeddedFont>
      <p:font typeface="Raleway Medium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">
          <p15:clr>
            <a:srgbClr val="747775"/>
          </p15:clr>
        </p15:guide>
        <p15:guide id="2" orient="horz" pos="301">
          <p15:clr>
            <a:srgbClr val="747775"/>
          </p15:clr>
        </p15:guide>
        <p15:guide id="3" pos="964">
          <p15:clr>
            <a:srgbClr val="747775"/>
          </p15:clr>
        </p15:guide>
        <p15:guide id="4" pos="81">
          <p15:clr>
            <a:srgbClr val="747775"/>
          </p15:clr>
        </p15:guide>
        <p15:guide id="5" orient="horz" pos="9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30F3C7-EED0-47C7-843E-10CE6CEA7020}">
  <a:tblStyle styleId="{2A30F3C7-EED0-47C7-843E-10CE6CEA70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" orient="horz"/>
        <p:guide pos="301" orient="horz"/>
        <p:guide pos="964"/>
        <p:guide pos="81"/>
        <p:guide pos="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alewayMedium-italic.fntdata"/><Relationship Id="rId72" Type="http://schemas.openxmlformats.org/officeDocument/2006/relationships/font" Target="fonts/RalewayMedium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RalewayMedium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alewayMedium-regular.fntdata"/><Relationship Id="rId70" Type="http://schemas.openxmlformats.org/officeDocument/2006/relationships/font" Target="fonts/Poppi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SemiBold-boldItalic.fntdata"/><Relationship Id="rId61" Type="http://schemas.openxmlformats.org/officeDocument/2006/relationships/font" Target="fonts/RalewaySemiBold-italic.fntdata"/><Relationship Id="rId20" Type="http://schemas.openxmlformats.org/officeDocument/2006/relationships/slide" Target="slides/slide14.xml"/><Relationship Id="rId64" Type="http://schemas.openxmlformats.org/officeDocument/2006/relationships/font" Target="fonts/Lato-bold.fntdata"/><Relationship Id="rId63" Type="http://schemas.openxmlformats.org/officeDocument/2006/relationships/font" Target="fonts/Lato-regular.fntdata"/><Relationship Id="rId22" Type="http://schemas.openxmlformats.org/officeDocument/2006/relationships/slide" Target="slides/slide16.xml"/><Relationship Id="rId66" Type="http://schemas.openxmlformats.org/officeDocument/2006/relationships/font" Target="fonts/Lato-boldItalic.fntdata"/><Relationship Id="rId21" Type="http://schemas.openxmlformats.org/officeDocument/2006/relationships/slide" Target="slides/slide15.xml"/><Relationship Id="rId65" Type="http://schemas.openxmlformats.org/officeDocument/2006/relationships/font" Target="fonts/Lato-italic.fntdata"/><Relationship Id="rId24" Type="http://schemas.openxmlformats.org/officeDocument/2006/relationships/slide" Target="slides/slide18.xml"/><Relationship Id="rId68" Type="http://schemas.openxmlformats.org/officeDocument/2006/relationships/font" Target="fonts/Poppins-bold.fntdata"/><Relationship Id="rId23" Type="http://schemas.openxmlformats.org/officeDocument/2006/relationships/slide" Target="slides/slide17.xml"/><Relationship Id="rId67" Type="http://schemas.openxmlformats.org/officeDocument/2006/relationships/font" Target="fonts/Poppins-regular.fntdata"/><Relationship Id="rId60" Type="http://schemas.openxmlformats.org/officeDocument/2006/relationships/font" Target="fonts/Raleway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oppi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italic.fntdata"/><Relationship Id="rId12" Type="http://schemas.openxmlformats.org/officeDocument/2006/relationships/slide" Target="slides/slide6.xml"/><Relationship Id="rId56" Type="http://schemas.openxmlformats.org/officeDocument/2006/relationships/font" Target="fonts/Raleway-bold.fntdata"/><Relationship Id="rId15" Type="http://schemas.openxmlformats.org/officeDocument/2006/relationships/slide" Target="slides/slide9.xml"/><Relationship Id="rId59" Type="http://schemas.openxmlformats.org/officeDocument/2006/relationships/font" Target="fonts/Raleway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0e06b421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0e06b42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0e06b42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0e06b42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0e06b421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0e06b421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0e06b42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0e06b42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0fdfb60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0fdfb6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0fdfb60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0fdfb60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0fdfb60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0fdfb60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0fdfb60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0fdfb60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0fdfb608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0fdfb608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15d7904c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15d7904c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d671cd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4d671cd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1c828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1c828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1c82872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1c82872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0fdfb60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0fdfb60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0fdfb60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f0fdfb60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0fdfb608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0fdfb608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0fdfb608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f0fdfb608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f0fdfb608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f0fdfb608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0fdfb608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0fdfb608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0fdfb608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f0fdfb608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15d7904c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f15d7904c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0be849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0be849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f1c82872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f1c82872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f0fdfb608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f0fdfb608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0fdfb608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0fdfb608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f0fdfb608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f0fdfb608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0fdfb608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f0fdfb608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0fdfb608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0fdfb608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f0fdfb608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f0fdfb608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15d790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f15d790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f15d7904c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f15d7904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f15d7904c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f15d7904c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be849d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0be849d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f15d7904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f15d7904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f15d7904c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f15d7904c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f15d7904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f15d7904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f15d7904c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f15d7904c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2039ddbb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2039ddbb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f15d7904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f15d7904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f15d7904c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f15d7904c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3a826c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f3a826c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f3a826ca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f3a826ca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0be849d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0be849d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0be849d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0be849d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0be849d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0be849d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0be849d1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0be849d1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0e06b42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0e06b42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athworks.com/help/matlab/ref/double.html" TargetMode="External"/><Relationship Id="rId4" Type="http://schemas.openxmlformats.org/officeDocument/2006/relationships/hyperlink" Target="https://www.mathworks.com/help/matlab/ref/single.html" TargetMode="External"/><Relationship Id="rId11" Type="http://schemas.openxmlformats.org/officeDocument/2006/relationships/hyperlink" Target="https://www.mathworks.com/help/matlab/ref/uint32.html" TargetMode="External"/><Relationship Id="rId10" Type="http://schemas.openxmlformats.org/officeDocument/2006/relationships/hyperlink" Target="https://www.mathworks.com/help/matlab/ref/uint16.html" TargetMode="External"/><Relationship Id="rId12" Type="http://schemas.openxmlformats.org/officeDocument/2006/relationships/hyperlink" Target="https://www.mathworks.com/help/matlab/ref/uint64.html" TargetMode="External"/><Relationship Id="rId9" Type="http://schemas.openxmlformats.org/officeDocument/2006/relationships/hyperlink" Target="https://www.mathworks.com/help/matlab/ref/uint8.html" TargetMode="External"/><Relationship Id="rId5" Type="http://schemas.openxmlformats.org/officeDocument/2006/relationships/hyperlink" Target="https://www.mathworks.com/help/matlab/ref/int8.html" TargetMode="External"/><Relationship Id="rId6" Type="http://schemas.openxmlformats.org/officeDocument/2006/relationships/hyperlink" Target="https://www.mathworks.com/help/matlab/ref/int16.html" TargetMode="External"/><Relationship Id="rId7" Type="http://schemas.openxmlformats.org/officeDocument/2006/relationships/hyperlink" Target="https://www.mathworks.com/help/matlab/ref/int32.html" TargetMode="External"/><Relationship Id="rId8" Type="http://schemas.openxmlformats.org/officeDocument/2006/relationships/hyperlink" Target="https://www.mathworks.com/help/matlab/ref/int64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mathworks.com/help/matlab/ref/flip.html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mathworks.com/help/matlab/ref/iscolumn.html" TargetMode="External"/><Relationship Id="rId10" Type="http://schemas.openxmlformats.org/officeDocument/2006/relationships/hyperlink" Target="https://www.mathworks.com/help/matlab/ref/isrow.html" TargetMode="External"/><Relationship Id="rId13" Type="http://schemas.openxmlformats.org/officeDocument/2006/relationships/hyperlink" Target="https://www.mathworks.com/help/matlab/ref/issorted.html" TargetMode="External"/><Relationship Id="rId12" Type="http://schemas.openxmlformats.org/officeDocument/2006/relationships/hyperlink" Target="https://www.mathworks.com/help/matlab/ref/double.isempty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athworks.com/help/matlab/ref/length.html" TargetMode="External"/><Relationship Id="rId4" Type="http://schemas.openxmlformats.org/officeDocument/2006/relationships/hyperlink" Target="https://www.mathworks.com/help/matlab/ref/size.html" TargetMode="External"/><Relationship Id="rId9" Type="http://schemas.openxmlformats.org/officeDocument/2006/relationships/hyperlink" Target="https://www.mathworks.com/help/matlab/ref/ismatrix.html" TargetMode="External"/><Relationship Id="rId14" Type="http://schemas.openxmlformats.org/officeDocument/2006/relationships/hyperlink" Target="https://www.mathworks.com/help/matlab/ref/issortedrows.html" TargetMode="External"/><Relationship Id="rId5" Type="http://schemas.openxmlformats.org/officeDocument/2006/relationships/hyperlink" Target="https://www.mathworks.com/help/matlab/ref/double.ndims.html" TargetMode="External"/><Relationship Id="rId6" Type="http://schemas.openxmlformats.org/officeDocument/2006/relationships/hyperlink" Target="https://www.mathworks.com/help/matlab/ref/double.numel.html" TargetMode="External"/><Relationship Id="rId7" Type="http://schemas.openxmlformats.org/officeDocument/2006/relationships/hyperlink" Target="https://www.mathworks.com/help/matlab/ref/isscalar.html" TargetMode="External"/><Relationship Id="rId8" Type="http://schemas.openxmlformats.org/officeDocument/2006/relationships/hyperlink" Target="https://www.mathworks.com/help/matlab/ref/isvecto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mathworks.com/help/matlab/ref/poly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615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MATLAB/OCTAVE PARA ENGENHARIA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ESTADUAL DE FEIRA DE SANTANA -UEFS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ALISSON RODRIGUES DE CARVALHO SANTOS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COMANDOS BÁSICOS</a:t>
            </a:r>
            <a:endParaRPr sz="3000"/>
          </a:p>
        </p:txBody>
      </p:sp>
      <p:sp>
        <p:nvSpPr>
          <p:cNvPr id="185" name="Google Shape;185;p22"/>
          <p:cNvSpPr txBox="1"/>
          <p:nvPr/>
        </p:nvSpPr>
        <p:spPr>
          <a:xfrm>
            <a:off x="7474850" y="1420250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1.4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6739550" y="1390825"/>
            <a:ext cx="735300" cy="617700"/>
            <a:chOff x="5530750" y="1704800"/>
            <a:chExt cx="735300" cy="617700"/>
          </a:xfrm>
        </p:grpSpPr>
        <p:sp>
          <p:nvSpPr>
            <p:cNvPr id="187" name="Google Shape;187;p22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782900" y="14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216025"/>
                <a:gridCol w="4608625"/>
              </a:tblGrid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clc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Limpa a janela de comandos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clear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Limpa o workspace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close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Fecha janelas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who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Indica o que é a variável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whos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Lista as variáveis do workspace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help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Consulta documentação sobre a função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lookfor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Procura funções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FUNÇÕES DE E/S</a:t>
            </a:r>
            <a:endParaRPr sz="3000"/>
          </a:p>
        </p:txBody>
      </p:sp>
      <p:sp>
        <p:nvSpPr>
          <p:cNvPr id="196" name="Google Shape;196;p23"/>
          <p:cNvSpPr txBox="1"/>
          <p:nvPr/>
        </p:nvSpPr>
        <p:spPr>
          <a:xfrm>
            <a:off x="6543750" y="1704800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2.1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6543750" y="2655000"/>
            <a:ext cx="184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2.2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350075" y="1767425"/>
            <a:ext cx="3854100" cy="2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Matlab/Octave 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disponibilizam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um conjunto de funções de E/S que podem usadas para uma interação básica com os 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usuários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9" name="Google Shape;199;p23"/>
          <p:cNvGrpSpPr/>
          <p:nvPr/>
        </p:nvGrpSpPr>
        <p:grpSpPr>
          <a:xfrm>
            <a:off x="5530750" y="1704800"/>
            <a:ext cx="735300" cy="617700"/>
            <a:chOff x="5530750" y="1704800"/>
            <a:chExt cx="735300" cy="617700"/>
          </a:xfrm>
        </p:grpSpPr>
        <p:sp>
          <p:nvSpPr>
            <p:cNvPr id="200" name="Google Shape;200;p23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5530750" y="2525100"/>
            <a:ext cx="735300" cy="617700"/>
            <a:chOff x="5530750" y="1704800"/>
            <a:chExt cx="735300" cy="617700"/>
          </a:xfrm>
        </p:grpSpPr>
        <p:sp>
          <p:nvSpPr>
            <p:cNvPr id="203" name="Google Shape;203;p23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FUNÇÕES DE E/S</a:t>
            </a:r>
            <a:endParaRPr sz="3000"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12" name="Google Shape;212;p24"/>
          <p:cNvGraphicFramePr/>
          <p:nvPr/>
        </p:nvGraphicFramePr>
        <p:xfrm>
          <a:off x="782900" y="14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387250"/>
                <a:gridCol w="4437400"/>
              </a:tblGrid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disp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exibe informação na janela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input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entrada</a:t>
                      </a: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 de dados na janela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printf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saída</a:t>
                      </a: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formatada na janela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yes_or_no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Lato"/>
                          <a:ea typeface="Lato"/>
                          <a:cs typeface="Lato"/>
                          <a:sym typeface="Lato"/>
                        </a:rPr>
                        <a:t>recebe com entrada yes ou no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FUNÇÕES </a:t>
            </a:r>
            <a:r>
              <a:rPr lang="pt-BR" sz="3000"/>
              <a:t>ARITMÉTICAS</a:t>
            </a:r>
            <a:endParaRPr sz="3000"/>
          </a:p>
        </p:txBody>
      </p:sp>
      <p:sp>
        <p:nvSpPr>
          <p:cNvPr id="218" name="Google Shape;218;p25"/>
          <p:cNvSpPr txBox="1"/>
          <p:nvPr/>
        </p:nvSpPr>
        <p:spPr>
          <a:xfrm>
            <a:off x="6543750" y="1704800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2.3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92875" y="1704800"/>
            <a:ext cx="3854100" cy="2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Sendo ambientes 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específicos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para 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cálculo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númerico o Matlab/Octave possuem um amplo conjunto de funções e operações de 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cálculo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0" name="Google Shape;220;p25"/>
          <p:cNvGrpSpPr/>
          <p:nvPr/>
        </p:nvGrpSpPr>
        <p:grpSpPr>
          <a:xfrm>
            <a:off x="5530750" y="1704800"/>
            <a:ext cx="735300" cy="617700"/>
            <a:chOff x="5530750" y="1704800"/>
            <a:chExt cx="735300" cy="617700"/>
          </a:xfrm>
        </p:grpSpPr>
        <p:sp>
          <p:nvSpPr>
            <p:cNvPr id="221" name="Google Shape;221;p25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DECLARAÇÃO DE </a:t>
            </a:r>
            <a:r>
              <a:rPr lang="pt-BR" sz="3000"/>
              <a:t>VARIÁVEIS</a:t>
            </a:r>
            <a:endParaRPr sz="3000"/>
          </a:p>
        </p:txBody>
      </p:sp>
      <p:sp>
        <p:nvSpPr>
          <p:cNvPr id="229" name="Google Shape;229;p26"/>
          <p:cNvSpPr txBox="1"/>
          <p:nvPr/>
        </p:nvSpPr>
        <p:spPr>
          <a:xfrm>
            <a:off x="350075" y="1767425"/>
            <a:ext cx="4963200" cy="2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Um nome de variável válido começa com uma letra, seguida por letras, dígitos ou sublinhados. 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Matlab/Octave diferencia letras maiúsculas de minúsculas.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comprimento máximo de um nome de variável é o valor que o comando namelengthmax  retorna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5544179" y="1767425"/>
            <a:ext cx="442800" cy="4395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6"/>
          <p:cNvGrpSpPr/>
          <p:nvPr/>
        </p:nvGrpSpPr>
        <p:grpSpPr>
          <a:xfrm>
            <a:off x="5595952" y="1817542"/>
            <a:ext cx="339253" cy="339253"/>
            <a:chOff x="1492675" y="4992125"/>
            <a:chExt cx="481825" cy="481825"/>
          </a:xfrm>
        </p:grpSpPr>
        <p:sp>
          <p:nvSpPr>
            <p:cNvPr id="233" name="Google Shape;233;p2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26"/>
          <p:cNvSpPr txBox="1"/>
          <p:nvPr/>
        </p:nvSpPr>
        <p:spPr>
          <a:xfrm>
            <a:off x="6063375" y="1767425"/>
            <a:ext cx="2496600" cy="439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NOMES </a:t>
            </a:r>
            <a:r>
              <a:rPr lang="pt-BR" sz="22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VÁLIDOS</a:t>
            </a:r>
            <a:endParaRPr sz="22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6063375" y="2286175"/>
            <a:ext cx="17784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num1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num_23_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5544179" y="3514575"/>
            <a:ext cx="442800" cy="4395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6063375" y="3514575"/>
            <a:ext cx="2902200" cy="439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NOMES INVÁLIDOS</a:t>
            </a:r>
            <a:endParaRPr sz="22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6122100" y="3954075"/>
            <a:ext cx="17784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_nome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0" name="Google Shape;240;p26"/>
          <p:cNvGrpSpPr/>
          <p:nvPr/>
        </p:nvGrpSpPr>
        <p:grpSpPr>
          <a:xfrm>
            <a:off x="5595949" y="3564692"/>
            <a:ext cx="339253" cy="339253"/>
            <a:chOff x="2085525" y="4992125"/>
            <a:chExt cx="481825" cy="481825"/>
          </a:xfrm>
        </p:grpSpPr>
        <p:sp>
          <p:nvSpPr>
            <p:cNvPr id="241" name="Google Shape;241;p26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TIPOS DE DADOS</a:t>
            </a:r>
            <a:endParaRPr sz="3000"/>
          </a:p>
        </p:txBody>
      </p:sp>
      <p:sp>
        <p:nvSpPr>
          <p:cNvPr id="248" name="Google Shape;248;p27"/>
          <p:cNvSpPr txBox="1"/>
          <p:nvPr/>
        </p:nvSpPr>
        <p:spPr>
          <a:xfrm>
            <a:off x="382175" y="1426550"/>
            <a:ext cx="38541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 padrão valores 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numéricos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são armazenados com double de ponto flutuante.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5011600" y="142655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TIPOS </a:t>
            </a: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NUMÉRICOS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5011600" y="218897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CHAR E STRINGS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5011600" y="295140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ARRAYS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5011600" y="366032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TABLES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5011600" y="436925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TIPOS NUMÉRICOS</a:t>
            </a:r>
            <a:endParaRPr sz="30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61" name="Google Shape;261;p28"/>
          <p:cNvGraphicFramePr/>
          <p:nvPr/>
        </p:nvGraphicFramePr>
        <p:xfrm>
          <a:off x="866875" y="13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714525"/>
                <a:gridCol w="4721850"/>
              </a:tblGrid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double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Double-precision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single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Single-precision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int8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8-bit signed integer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int16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16-bit signed integer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int32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32-bit signed integer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int64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64-bit signed integer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uint8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8-bit unsigned integer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uint16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16-bit unsigned integer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uint32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32-bit unsigned integer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uint64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64-bit unsigned integer arrays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8"/>
          <p:cNvSpPr txBox="1"/>
          <p:nvPr/>
        </p:nvSpPr>
        <p:spPr>
          <a:xfrm>
            <a:off x="7072600" y="666675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2.4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6337300" y="666675"/>
            <a:ext cx="735300" cy="617700"/>
            <a:chOff x="5530750" y="1704800"/>
            <a:chExt cx="735300" cy="617700"/>
          </a:xfrm>
        </p:grpSpPr>
        <p:sp>
          <p:nvSpPr>
            <p:cNvPr id="264" name="Google Shape;264;p28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TIPOS NUMÉRICOS</a:t>
            </a:r>
            <a:endParaRPr sz="3000"/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COMPLEXOS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3066700" y="1590375"/>
            <a:ext cx="1441200" cy="53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2+5i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782925" y="2270400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HEXADECIMAL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782925" y="309052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BINÁRIOS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3066700" y="2330750"/>
            <a:ext cx="1441200" cy="53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0x22A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3066700" y="3158025"/>
            <a:ext cx="1441200" cy="53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0b1011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6383225" y="1515375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2.5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9" name="Google Shape;279;p29"/>
          <p:cNvGrpSpPr/>
          <p:nvPr/>
        </p:nvGrpSpPr>
        <p:grpSpPr>
          <a:xfrm>
            <a:off x="5370225" y="1515375"/>
            <a:ext cx="735300" cy="617700"/>
            <a:chOff x="5530750" y="1704800"/>
            <a:chExt cx="735300" cy="617700"/>
          </a:xfrm>
        </p:grpSpPr>
        <p:sp>
          <p:nvSpPr>
            <p:cNvPr id="280" name="Google Shape;280;p29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OPERADORES</a:t>
            </a:r>
            <a:endParaRPr sz="3000"/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LÓGICOS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782925" y="2270400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RELACIONAIS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782925" y="309052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CONJUNTO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3051175" y="1580325"/>
            <a:ext cx="20124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2.6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782925" y="3910650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BITWISE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3051175" y="2327850"/>
            <a:ext cx="20124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2.7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3051175" y="3147975"/>
            <a:ext cx="20124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2.8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3051175" y="3968100"/>
            <a:ext cx="20124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2.9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2716" l="3081" r="0" t="9076"/>
          <a:stretch/>
        </p:blipFill>
        <p:spPr>
          <a:xfrm>
            <a:off x="5371425" y="1580325"/>
            <a:ext cx="3659225" cy="27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DESAFIO 1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3051100" y="1522875"/>
            <a:ext cx="5485200" cy="215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Faça um script que recebe do 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usuário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3 valores e imprima na janela de comando uma tabela para os valores de seno, cosseno e tangente desses valores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DICA: use a função printf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04300" y="61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ROTEIRO</a:t>
            </a:r>
            <a:endParaRPr sz="30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31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INTRODUÇÃO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ARITMÉTICA</a:t>
            </a:r>
            <a:r>
              <a:rPr lang="pt-BR" sz="1700"/>
              <a:t> E E/S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TIPOS DE DADOS E MATRIZES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ESTRUTURAS DE REPETIÇÃO E COMANDOS DE DECISÃO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DIAGRAMAS 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DEFINIÇÃO</a:t>
            </a:r>
            <a:r>
              <a:rPr lang="pt-BR" sz="1700"/>
              <a:t> DE FUNÇÕES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POLINÔMIOS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ESTATÍSTICA</a:t>
            </a:r>
            <a:r>
              <a:rPr lang="pt-BR" sz="1700"/>
              <a:t> BÁSICA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EQUAÇÕES DIFERENCIAIS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ÁLGEBRA LINEAR</a:t>
            </a:r>
            <a:endParaRPr sz="17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DESAFIO 2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3051100" y="1522875"/>
            <a:ext cx="5485200" cy="215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Faça a conversão de unidades angulares.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Crie um script que implementa a equação para conversão de radianos para graus e de graus para radianos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DICA: use a constante PI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DESAFIO 3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3051100" y="1522875"/>
            <a:ext cx="5485200" cy="128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Faça a conversão da forma retangular para forma polar.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Obtenha  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ângulo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magnitude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MATRIZES</a:t>
            </a:r>
            <a:endParaRPr sz="3000"/>
          </a:p>
        </p:txBody>
      </p:sp>
      <p:sp>
        <p:nvSpPr>
          <p:cNvPr id="326" name="Google Shape;326;p34"/>
          <p:cNvSpPr txBox="1"/>
          <p:nvPr/>
        </p:nvSpPr>
        <p:spPr>
          <a:xfrm>
            <a:off x="382175" y="1426550"/>
            <a:ext cx="38541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Matrizes são a estrutura de dados base usado no Matlab/Octave.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Uma matriz é uma matriz retangular bidimensional de elementos de dados dispostos em linhas e colunas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Os elementos podem ser qualquer tipo de dados do Matlab/Octave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5011600" y="142655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CRIAÇÃO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5011600" y="218897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INDEXAÇÃO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5011600" y="295140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REMODELAGEM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5011600" y="366032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MATRIZES MULTIDIMENSI</a:t>
            </a:r>
            <a:r>
              <a:rPr b="1" lang="pt-BR" sz="19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ONAIS</a:t>
            </a:r>
            <a:endParaRPr b="1" sz="19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5011600" y="436925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OPERAÇÕES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MATRIZES</a:t>
            </a:r>
            <a:endParaRPr sz="3000"/>
          </a:p>
        </p:txBody>
      </p: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9" name="Google Shape;3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325" y="2067613"/>
            <a:ext cx="43815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5"/>
          <p:cNvPicPr preferRelativeResize="0"/>
          <p:nvPr/>
        </p:nvPicPr>
        <p:blipFill rotWithShape="1">
          <a:blip r:embed="rId4">
            <a:alphaModFix/>
          </a:blip>
          <a:srcRect b="0" l="0" r="82832" t="79796"/>
          <a:stretch/>
        </p:blipFill>
        <p:spPr>
          <a:xfrm>
            <a:off x="817350" y="2007150"/>
            <a:ext cx="682150" cy="5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5"/>
          <p:cNvPicPr preferRelativeResize="0"/>
          <p:nvPr/>
        </p:nvPicPr>
        <p:blipFill rotWithShape="1">
          <a:blip r:embed="rId4">
            <a:alphaModFix/>
          </a:blip>
          <a:srcRect b="0" l="63434" r="0" t="79796"/>
          <a:stretch/>
        </p:blipFill>
        <p:spPr>
          <a:xfrm>
            <a:off x="431925" y="3363000"/>
            <a:ext cx="1453000" cy="5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5"/>
          <p:cNvPicPr preferRelativeResize="0"/>
          <p:nvPr/>
        </p:nvPicPr>
        <p:blipFill rotWithShape="1">
          <a:blip r:embed="rId4">
            <a:alphaModFix/>
          </a:blip>
          <a:srcRect b="36224" l="8197" r="39986" t="0"/>
          <a:stretch/>
        </p:blipFill>
        <p:spPr>
          <a:xfrm>
            <a:off x="2329350" y="2208725"/>
            <a:ext cx="2058951" cy="16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5"/>
          <p:cNvSpPr txBox="1"/>
          <p:nvPr/>
        </p:nvSpPr>
        <p:spPr>
          <a:xfrm>
            <a:off x="406325" y="1429400"/>
            <a:ext cx="1504200" cy="4869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ESCALAR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406325" y="2709225"/>
            <a:ext cx="1452900" cy="4869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VETOR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2528875" y="1429400"/>
            <a:ext cx="16599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MATRIZ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5218150" y="1429400"/>
            <a:ext cx="28287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MATRIZ MULTIDIMENSIONAL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CRIANDO MATRIZES</a:t>
            </a:r>
            <a:endParaRPr sz="3000"/>
          </a:p>
        </p:txBody>
      </p:sp>
      <p:sp>
        <p:nvSpPr>
          <p:cNvPr id="352" name="Google Shape;352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53" name="Google Shape;353;p36"/>
          <p:cNvGraphicFramePr/>
          <p:nvPr/>
        </p:nvGraphicFramePr>
        <p:xfrm>
          <a:off x="374575" y="13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059600"/>
                <a:gridCol w="7476700"/>
              </a:tblGrid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ones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Criar array de todos os uns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zeros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Criar array de todos os zeros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eye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Matriz de identidade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diag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Crie uma matriz diagonal ou obtenha elementos diagonais da matriz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true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Lógico 1 (verdadeiro)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Lógico 0 (falso)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linspace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Gerar vetor espaçado linearmente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logspace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Gerar vetor espaçado logaritmicamente</a:t>
                      </a:r>
                      <a:endParaRPr b="1"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REORGANIZANDO MATRIZES</a:t>
            </a:r>
            <a:endParaRPr sz="3000"/>
          </a:p>
        </p:txBody>
      </p:sp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60" name="Google Shape;360;p37"/>
          <p:cNvGraphicFramePr/>
          <p:nvPr/>
        </p:nvGraphicFramePr>
        <p:xfrm>
          <a:off x="374575" y="13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059600"/>
                <a:gridCol w="7476700"/>
              </a:tblGrid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Concatenar matrizes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horzcat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Concatenar matrizes horizontalmente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vertcat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Concatenar matrizes verticalmente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circshift</a:t>
                      </a:r>
                      <a:endParaRPr b="1" sz="2000" u="sng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Deslocar a matriz circularmente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flip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Inverter a ordem dos elementos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fliplr</a:t>
                      </a:r>
                      <a:endParaRPr b="1" sz="2000" u="sng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Inverter matriz da esquerda para a direita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flipud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Inverter a matriz de cima para baixo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rot90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Girar a matriz 90 graus</a:t>
                      </a:r>
                      <a:endParaRPr b="1" sz="2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FUNÇÕES AUXILIARES PARA MATRIZES</a:t>
            </a:r>
            <a:endParaRPr sz="3000"/>
          </a:p>
        </p:txBody>
      </p:sp>
      <p:sp>
        <p:nvSpPr>
          <p:cNvPr id="366" name="Google Shape;36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67" name="Google Shape;367;p38"/>
          <p:cNvGraphicFramePr/>
          <p:nvPr/>
        </p:nvGraphicFramePr>
        <p:xfrm>
          <a:off x="782925" y="12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495150"/>
                <a:gridCol w="6343850"/>
              </a:tblGrid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length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Comprimento da maior dimensão da matriz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size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Tamanho da matriz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ndims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Número de dimensões da matriz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numel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Número de elementos da matriz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isscalar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Determinar se a entrada é escalar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isvector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Determinar se a entrada é vetorial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ismatrix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Determinar se a entrada é uma matriz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isrow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Determinar se a entrada é um vetor linha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iscolumn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Determinar se a entrada é um vetor de coluna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isempty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Determinar se a matriz está vazia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issorted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Determinar se a matriz está classificada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Lato"/>
                          <a:ea typeface="Lato"/>
                          <a:cs typeface="Lato"/>
                          <a:sym typeface="Lato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issortedrows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Determinar se as linhas da matriz ou da tabela estão classificadas</a:t>
                      </a:r>
                      <a:endParaRPr b="1" sz="17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28575" marB="28575" marR="47625" marL="4762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MATRIZES</a:t>
            </a:r>
            <a:endParaRPr sz="3000"/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4" name="Google Shape;374;p39"/>
          <p:cNvSpPr txBox="1"/>
          <p:nvPr/>
        </p:nvSpPr>
        <p:spPr>
          <a:xfrm>
            <a:off x="128950" y="165057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CRIANDO MATRIZES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2941050" y="1650425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3.1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9"/>
          <p:cNvSpPr txBox="1"/>
          <p:nvPr/>
        </p:nvSpPr>
        <p:spPr>
          <a:xfrm>
            <a:off x="128950" y="239160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GERANDO MATRIZES </a:t>
            </a: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ALEATÓRIAS</a:t>
            </a:r>
            <a:endParaRPr b="1" sz="18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128950" y="313262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COMBINANDO MATRIZES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128950" y="387365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REORGANIZANDO MATRIZES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2941050" y="239160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3.2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2941050" y="315070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3.3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2941050" y="387365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3.4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MATRIZES:OPERAÇÕES</a:t>
            </a:r>
            <a:endParaRPr sz="3000"/>
          </a:p>
        </p:txBody>
      </p:sp>
      <p:sp>
        <p:nvSpPr>
          <p:cNvPr id="387" name="Google Shape;387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75475" y="242775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OPERAÇÕES BÁSICAS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2941050" y="1650425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3.5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75475" y="315070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PRODUTO E DIVISÃO</a:t>
            </a:r>
            <a:endParaRPr b="1" sz="18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75475" y="387365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CIRCUITOS </a:t>
            </a: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ELÉTRICOS</a:t>
            </a:r>
            <a:endParaRPr b="1" sz="18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2941050" y="239160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3.6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2941050" y="315070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3.6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2941050" y="387365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3.7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75475" y="165042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O OPERADOR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401" name="Google Shape;40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2" name="Google Shape;402;p41"/>
          <p:cNvSpPr txBox="1"/>
          <p:nvPr/>
        </p:nvSpPr>
        <p:spPr>
          <a:xfrm>
            <a:off x="128950" y="165057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DESAFIO 4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2941050" y="1650425"/>
            <a:ext cx="5595300" cy="1104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Represente a matriz no octave e resolva o sistema de 3 equações.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4" name="Google Shape;4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38" y="2940350"/>
            <a:ext cx="4047325" cy="14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939325" y="1437950"/>
            <a:ext cx="2137800" cy="2963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93600" y="612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FUNDAMENTOS</a:t>
            </a:r>
            <a:endParaRPr sz="3000"/>
          </a:p>
        </p:txBody>
      </p:sp>
      <p:sp>
        <p:nvSpPr>
          <p:cNvPr id="102" name="Google Shape;102;p15"/>
          <p:cNvSpPr txBox="1"/>
          <p:nvPr/>
        </p:nvSpPr>
        <p:spPr>
          <a:xfrm>
            <a:off x="760725" y="1437950"/>
            <a:ext cx="2033100" cy="2963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00" y="1471575"/>
            <a:ext cx="1970896" cy="28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750" y="1471575"/>
            <a:ext cx="2084300" cy="28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410" name="Google Shape;410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1" name="Google Shape;411;p42"/>
          <p:cNvSpPr txBox="1"/>
          <p:nvPr/>
        </p:nvSpPr>
        <p:spPr>
          <a:xfrm>
            <a:off x="128950" y="165057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DESAFIO 5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2941050" y="1650425"/>
            <a:ext cx="5595300" cy="1104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Faça um script que recebe do 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usuário os limites de dois intervalos, reorganize um dos vetores e realiza a multiplicação de ambos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ESTRUTURAS DE DECISÃO</a:t>
            </a:r>
            <a:endParaRPr sz="3000"/>
          </a:p>
        </p:txBody>
      </p:sp>
      <p:sp>
        <p:nvSpPr>
          <p:cNvPr id="418" name="Google Shape;418;p43"/>
          <p:cNvSpPr txBox="1"/>
          <p:nvPr/>
        </p:nvSpPr>
        <p:spPr>
          <a:xfrm>
            <a:off x="4138475" y="1486850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4.1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9" name="Google Shape;419;p43"/>
          <p:cNvGrpSpPr/>
          <p:nvPr/>
        </p:nvGrpSpPr>
        <p:grpSpPr>
          <a:xfrm>
            <a:off x="3227575" y="1421900"/>
            <a:ext cx="735300" cy="617700"/>
            <a:chOff x="5530750" y="1704800"/>
            <a:chExt cx="735300" cy="617700"/>
          </a:xfrm>
        </p:grpSpPr>
        <p:sp>
          <p:nvSpPr>
            <p:cNvPr id="420" name="Google Shape;420;p43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22" name="Google Shape;422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3" name="Google Shape;423;p43"/>
          <p:cNvSpPr txBox="1"/>
          <p:nvPr/>
        </p:nvSpPr>
        <p:spPr>
          <a:xfrm>
            <a:off x="269475" y="1429400"/>
            <a:ext cx="27825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IF/ELSEIF/ELSE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269475" y="2113600"/>
            <a:ext cx="2782500" cy="226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elseif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ESTRUTURAS DE REPETIÇÃO</a:t>
            </a:r>
            <a:endParaRPr sz="3000"/>
          </a:p>
        </p:txBody>
      </p:sp>
      <p:sp>
        <p:nvSpPr>
          <p:cNvPr id="430" name="Google Shape;430;p44"/>
          <p:cNvSpPr txBox="1"/>
          <p:nvPr/>
        </p:nvSpPr>
        <p:spPr>
          <a:xfrm>
            <a:off x="4138475" y="1486850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4.2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1" name="Google Shape;431;p44"/>
          <p:cNvGrpSpPr/>
          <p:nvPr/>
        </p:nvGrpSpPr>
        <p:grpSpPr>
          <a:xfrm>
            <a:off x="3227575" y="1421900"/>
            <a:ext cx="735300" cy="617700"/>
            <a:chOff x="5530750" y="1704800"/>
            <a:chExt cx="735300" cy="617700"/>
          </a:xfrm>
        </p:grpSpPr>
        <p:sp>
          <p:nvSpPr>
            <p:cNvPr id="432" name="Google Shape;432;p44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3" name="Google Shape;433;p44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34" name="Google Shape;434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5" name="Google Shape;435;p44"/>
          <p:cNvSpPr txBox="1"/>
          <p:nvPr/>
        </p:nvSpPr>
        <p:spPr>
          <a:xfrm>
            <a:off x="269475" y="1429400"/>
            <a:ext cx="27825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SWITCH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269475" y="2113600"/>
            <a:ext cx="2782500" cy="28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i="1"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switch_expression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i="1"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case_expression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i="1"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case_expression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otherwise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ESTRUTURAS DE REPETIÇÃO</a:t>
            </a:r>
            <a:endParaRPr sz="3000"/>
          </a:p>
        </p:txBody>
      </p:sp>
      <p:sp>
        <p:nvSpPr>
          <p:cNvPr id="442" name="Google Shape;442;p45"/>
          <p:cNvSpPr txBox="1"/>
          <p:nvPr/>
        </p:nvSpPr>
        <p:spPr>
          <a:xfrm>
            <a:off x="4138475" y="1486850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4.3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3" name="Google Shape;443;p45"/>
          <p:cNvGrpSpPr/>
          <p:nvPr/>
        </p:nvGrpSpPr>
        <p:grpSpPr>
          <a:xfrm>
            <a:off x="3227575" y="1421900"/>
            <a:ext cx="735300" cy="617700"/>
            <a:chOff x="5530750" y="1704800"/>
            <a:chExt cx="735300" cy="617700"/>
          </a:xfrm>
        </p:grpSpPr>
        <p:sp>
          <p:nvSpPr>
            <p:cNvPr id="444" name="Google Shape;444;p45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46" name="Google Shape;446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7" name="Google Shape;447;p45"/>
          <p:cNvSpPr txBox="1"/>
          <p:nvPr/>
        </p:nvSpPr>
        <p:spPr>
          <a:xfrm>
            <a:off x="269475" y="1429400"/>
            <a:ext cx="27825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269475" y="2113600"/>
            <a:ext cx="2782500" cy="226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ESTRUTURAS DE REPETIÇÃO</a:t>
            </a:r>
            <a:endParaRPr sz="3000"/>
          </a:p>
        </p:txBody>
      </p:sp>
      <p:sp>
        <p:nvSpPr>
          <p:cNvPr id="454" name="Google Shape;454;p46"/>
          <p:cNvSpPr txBox="1"/>
          <p:nvPr/>
        </p:nvSpPr>
        <p:spPr>
          <a:xfrm>
            <a:off x="4138475" y="1486850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4.4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55" name="Google Shape;455;p46"/>
          <p:cNvGrpSpPr/>
          <p:nvPr/>
        </p:nvGrpSpPr>
        <p:grpSpPr>
          <a:xfrm>
            <a:off x="3227575" y="1421900"/>
            <a:ext cx="735300" cy="617700"/>
            <a:chOff x="5530750" y="1704800"/>
            <a:chExt cx="735300" cy="617700"/>
          </a:xfrm>
        </p:grpSpPr>
        <p:sp>
          <p:nvSpPr>
            <p:cNvPr id="456" name="Google Shape;456;p46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8" name="Google Shape;458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9" name="Google Shape;459;p46"/>
          <p:cNvSpPr txBox="1"/>
          <p:nvPr/>
        </p:nvSpPr>
        <p:spPr>
          <a:xfrm>
            <a:off x="269475" y="1429400"/>
            <a:ext cx="27825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WHILE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269475" y="2113600"/>
            <a:ext cx="2782500" cy="226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466" name="Google Shape;466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7" name="Google Shape;467;p47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DESAFIO 6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8" name="Google Shape;468;p47"/>
          <p:cNvSpPr txBox="1"/>
          <p:nvPr/>
        </p:nvSpPr>
        <p:spPr>
          <a:xfrm>
            <a:off x="3066700" y="1590375"/>
            <a:ext cx="5358600" cy="2180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03953"/>
                </a:solidFill>
                <a:latin typeface="Lato"/>
                <a:ea typeface="Lato"/>
                <a:cs typeface="Lato"/>
                <a:sym typeface="Lato"/>
              </a:rPr>
              <a:t>Faça um script que adivinha o número do </a:t>
            </a:r>
            <a:r>
              <a:rPr lang="pt-BR" sz="2200">
                <a:solidFill>
                  <a:srgbClr val="403953"/>
                </a:solidFill>
                <a:latin typeface="Lato"/>
                <a:ea typeface="Lato"/>
                <a:cs typeface="Lato"/>
                <a:sym typeface="Lato"/>
              </a:rPr>
              <a:t>usuário</a:t>
            </a:r>
            <a:r>
              <a:rPr lang="pt-BR" sz="2200">
                <a:solidFill>
                  <a:srgbClr val="403953"/>
                </a:solidFill>
                <a:latin typeface="Lato"/>
                <a:ea typeface="Lato"/>
                <a:cs typeface="Lato"/>
                <a:sym typeface="Lato"/>
              </a:rPr>
              <a:t>, Faça apenas duas perguntas por iteração: pergunte se o número está correto e uma segunda que envolva valor ou tipo.</a:t>
            </a:r>
            <a:endParaRPr sz="2200">
              <a:solidFill>
                <a:srgbClr val="4039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03953"/>
                </a:solidFill>
                <a:latin typeface="Lato"/>
                <a:ea typeface="Lato"/>
                <a:cs typeface="Lato"/>
                <a:sym typeface="Lato"/>
              </a:rPr>
              <a:t>USE A FUNÇÃO: yes_or_no</a:t>
            </a:r>
            <a:endParaRPr sz="2200">
              <a:solidFill>
                <a:srgbClr val="40395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DIAGRAMAS</a:t>
            </a:r>
            <a:endParaRPr sz="3000"/>
          </a:p>
        </p:txBody>
      </p:sp>
      <p:sp>
        <p:nvSpPr>
          <p:cNvPr id="474" name="Google Shape;474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475" name="Google Shape;475;p48"/>
          <p:cNvGraphicFramePr/>
          <p:nvPr/>
        </p:nvGraphicFramePr>
        <p:xfrm>
          <a:off x="782925" y="14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058675"/>
                <a:gridCol w="405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plot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Plotagem linear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stem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Plotagem discreta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ar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Plotagem em gráfico de barras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fill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esenhar polígono 2D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hist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Plotagem de histograma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semilogx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Plotagem de escala logarítmica no eixo x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polar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Plotagem em coordenadas polares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48"/>
          <p:cNvSpPr txBox="1"/>
          <p:nvPr/>
        </p:nvSpPr>
        <p:spPr>
          <a:xfrm>
            <a:off x="7131600" y="1524950"/>
            <a:ext cx="17856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5.1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7131600" y="2380225"/>
            <a:ext cx="17856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5.2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48"/>
          <p:cNvSpPr txBox="1"/>
          <p:nvPr/>
        </p:nvSpPr>
        <p:spPr>
          <a:xfrm>
            <a:off x="7131600" y="3114000"/>
            <a:ext cx="17856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5.3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48"/>
          <p:cNvSpPr txBox="1"/>
          <p:nvPr/>
        </p:nvSpPr>
        <p:spPr>
          <a:xfrm>
            <a:off x="7131600" y="3895925"/>
            <a:ext cx="17856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5.4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80" name="Google Shape;480;p48"/>
          <p:cNvGrpSpPr/>
          <p:nvPr/>
        </p:nvGrpSpPr>
        <p:grpSpPr>
          <a:xfrm>
            <a:off x="6237450" y="1459988"/>
            <a:ext cx="735300" cy="617700"/>
            <a:chOff x="5530750" y="1704800"/>
            <a:chExt cx="735300" cy="617700"/>
          </a:xfrm>
        </p:grpSpPr>
        <p:sp>
          <p:nvSpPr>
            <p:cNvPr id="481" name="Google Shape;481;p48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3" name="Google Shape;483;p48"/>
          <p:cNvGrpSpPr/>
          <p:nvPr/>
        </p:nvGrpSpPr>
        <p:grpSpPr>
          <a:xfrm>
            <a:off x="6237450" y="2250313"/>
            <a:ext cx="735300" cy="617700"/>
            <a:chOff x="5530750" y="1704800"/>
            <a:chExt cx="735300" cy="617700"/>
          </a:xfrm>
        </p:grpSpPr>
        <p:sp>
          <p:nvSpPr>
            <p:cNvPr id="484" name="Google Shape;484;p48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6" name="Google Shape;486;p48"/>
          <p:cNvGrpSpPr/>
          <p:nvPr/>
        </p:nvGrpSpPr>
        <p:grpSpPr>
          <a:xfrm>
            <a:off x="6237450" y="3040638"/>
            <a:ext cx="735300" cy="617700"/>
            <a:chOff x="5530750" y="1704800"/>
            <a:chExt cx="735300" cy="617700"/>
          </a:xfrm>
        </p:grpSpPr>
        <p:sp>
          <p:nvSpPr>
            <p:cNvPr id="487" name="Google Shape;487;p48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9" name="Google Shape;489;p48"/>
          <p:cNvGrpSpPr/>
          <p:nvPr/>
        </p:nvGrpSpPr>
        <p:grpSpPr>
          <a:xfrm>
            <a:off x="6237450" y="3830963"/>
            <a:ext cx="735300" cy="617700"/>
            <a:chOff x="5530750" y="1704800"/>
            <a:chExt cx="735300" cy="617700"/>
          </a:xfrm>
        </p:grpSpPr>
        <p:sp>
          <p:nvSpPr>
            <p:cNvPr id="490" name="Google Shape;490;p48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DIAGRAMAS</a:t>
            </a:r>
            <a:endParaRPr sz="3000"/>
          </a:p>
        </p:txBody>
      </p:sp>
      <p:sp>
        <p:nvSpPr>
          <p:cNvPr id="497" name="Google Shape;497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498" name="Google Shape;498;p49"/>
          <p:cNvGraphicFramePr/>
          <p:nvPr/>
        </p:nvGraphicFramePr>
        <p:xfrm>
          <a:off x="782925" y="13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341825"/>
                <a:gridCol w="415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title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Título do gráfico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xlabel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Título</a:t>
                      </a: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 do eixo x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ylabel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Título</a:t>
                      </a: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 do eixo y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Insere texto no gráfico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grid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Ativa as linhas grade no gráfico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hold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Empilha as plotagens numa mesma figura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legend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Legenda dos gráficos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figure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Criar</a:t>
                      </a: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 nova figura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9" name="Google Shape;499;p49"/>
          <p:cNvSpPr txBox="1"/>
          <p:nvPr/>
        </p:nvSpPr>
        <p:spPr>
          <a:xfrm>
            <a:off x="7268350" y="1392525"/>
            <a:ext cx="17994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5.5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7268350" y="2247800"/>
            <a:ext cx="1799400" cy="48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5.6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01" name="Google Shape;501;p49"/>
          <p:cNvGrpSpPr/>
          <p:nvPr/>
        </p:nvGrpSpPr>
        <p:grpSpPr>
          <a:xfrm>
            <a:off x="6450400" y="1327575"/>
            <a:ext cx="735300" cy="617700"/>
            <a:chOff x="5530750" y="1704800"/>
            <a:chExt cx="735300" cy="617700"/>
          </a:xfrm>
        </p:grpSpPr>
        <p:sp>
          <p:nvSpPr>
            <p:cNvPr id="502" name="Google Shape;502;p49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3" name="Google Shape;503;p49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4" name="Google Shape;504;p49"/>
          <p:cNvGrpSpPr/>
          <p:nvPr/>
        </p:nvGrpSpPr>
        <p:grpSpPr>
          <a:xfrm>
            <a:off x="6450400" y="2117900"/>
            <a:ext cx="735300" cy="617700"/>
            <a:chOff x="5530750" y="1704800"/>
            <a:chExt cx="735300" cy="617700"/>
          </a:xfrm>
        </p:grpSpPr>
        <p:sp>
          <p:nvSpPr>
            <p:cNvPr id="505" name="Google Shape;505;p49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6" name="Google Shape;506;p49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DIAGRAMAS</a:t>
            </a:r>
            <a:endParaRPr sz="3000"/>
          </a:p>
        </p:txBody>
      </p:sp>
      <p:sp>
        <p:nvSpPr>
          <p:cNvPr id="512" name="Google Shape;512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13" name="Google Shape;513;p50"/>
          <p:cNvGraphicFramePr/>
          <p:nvPr/>
        </p:nvGraphicFramePr>
        <p:xfrm>
          <a:off x="782925" y="14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3074150"/>
                <a:gridCol w="416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V= axis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Retorna os limites atuais do intervalo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axis ([xmin xmax ymin ymax]);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Cria novos limites para o intervalo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axis equal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Limites iguais para ambos os eixos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Axis square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Limites de eixos na forma quadrada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Axis normal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Cancela os efeitos de axis square e equal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Axis on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Ativa a identificação de eixos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Axis off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Lato"/>
                          <a:ea typeface="Lato"/>
                          <a:cs typeface="Lato"/>
                          <a:sym typeface="Lato"/>
                        </a:rPr>
                        <a:t>Desativa a identificação de eixos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1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519" name="Google Shape;519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0" name="Google Shape;520;p51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máxima potência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1" name="Google Shape;521;p51"/>
          <p:cNvSpPr txBox="1"/>
          <p:nvPr/>
        </p:nvSpPr>
        <p:spPr>
          <a:xfrm>
            <a:off x="3485625" y="1522875"/>
            <a:ext cx="5599500" cy="3228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Uma fonte de voltagem V 5 120 V com resistência interna RS de 50 Ω fornecendo uma carga de resistência RL . Encontre o valor da resistência de carga RL que resultará na potência máxima possível fornecida pela fonte para a carga. Quanta potência será fornecida nesse caso? Diagrame também a potência fornecida para a carga como uma função da resistência de carga RL </a:t>
            </a:r>
            <a:endParaRPr sz="20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522" name="Google Shape;5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0" y="2288650"/>
            <a:ext cx="30765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7800" y="612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40"/>
              <a:t>METODOLOGIA</a:t>
            </a:r>
            <a:endParaRPr sz="3040"/>
          </a:p>
        </p:txBody>
      </p:sp>
      <p:sp>
        <p:nvSpPr>
          <p:cNvPr id="111" name="Google Shape;111;p16"/>
          <p:cNvSpPr txBox="1"/>
          <p:nvPr/>
        </p:nvSpPr>
        <p:spPr>
          <a:xfrm>
            <a:off x="1224934" y="1650925"/>
            <a:ext cx="892200" cy="4395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sz="3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156609" y="1650925"/>
            <a:ext cx="892200" cy="4395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sz="3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088284" y="1650925"/>
            <a:ext cx="892200" cy="4395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sz="3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019959" y="1650925"/>
            <a:ext cx="892200" cy="4395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1" sz="3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5" name="Google Shape;115;p16"/>
          <p:cNvCxnSpPr>
            <a:stCxn id="111" idx="3"/>
            <a:endCxn id="112" idx="1"/>
          </p:cNvCxnSpPr>
          <p:nvPr/>
        </p:nvCxnSpPr>
        <p:spPr>
          <a:xfrm>
            <a:off x="2117134" y="1870675"/>
            <a:ext cx="1039500" cy="0"/>
          </a:xfrm>
          <a:prstGeom prst="straightConnector1">
            <a:avLst/>
          </a:prstGeom>
          <a:noFill/>
          <a:ln cap="flat" cmpd="sng" w="9525">
            <a:solidFill>
              <a:srgbClr val="5759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12" idx="3"/>
            <a:endCxn id="113" idx="1"/>
          </p:cNvCxnSpPr>
          <p:nvPr/>
        </p:nvCxnSpPr>
        <p:spPr>
          <a:xfrm>
            <a:off x="4048809" y="1870675"/>
            <a:ext cx="1039500" cy="0"/>
          </a:xfrm>
          <a:prstGeom prst="straightConnector1">
            <a:avLst/>
          </a:prstGeom>
          <a:noFill/>
          <a:ln cap="flat" cmpd="sng" w="9525">
            <a:solidFill>
              <a:srgbClr val="5759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113" idx="3"/>
            <a:endCxn id="114" idx="1"/>
          </p:cNvCxnSpPr>
          <p:nvPr/>
        </p:nvCxnSpPr>
        <p:spPr>
          <a:xfrm>
            <a:off x="5980484" y="1870675"/>
            <a:ext cx="1039500" cy="0"/>
          </a:xfrm>
          <a:prstGeom prst="straightConnector1">
            <a:avLst/>
          </a:prstGeom>
          <a:noFill/>
          <a:ln cap="flat" cmpd="sng" w="9525">
            <a:solidFill>
              <a:srgbClr val="5759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>
            <a:stCxn id="111" idx="2"/>
          </p:cNvCxnSpPr>
          <p:nvPr/>
        </p:nvCxnSpPr>
        <p:spPr>
          <a:xfrm>
            <a:off x="1671034" y="2090425"/>
            <a:ext cx="0" cy="399000"/>
          </a:xfrm>
          <a:prstGeom prst="straightConnector1">
            <a:avLst/>
          </a:prstGeom>
          <a:noFill/>
          <a:ln cap="flat" cmpd="sng" w="9525">
            <a:solidFill>
              <a:srgbClr val="5759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>
            <a:stCxn id="112" idx="2"/>
          </p:cNvCxnSpPr>
          <p:nvPr/>
        </p:nvCxnSpPr>
        <p:spPr>
          <a:xfrm>
            <a:off x="3602709" y="2090425"/>
            <a:ext cx="0" cy="1682700"/>
          </a:xfrm>
          <a:prstGeom prst="straightConnector1">
            <a:avLst/>
          </a:prstGeom>
          <a:noFill/>
          <a:ln cap="flat" cmpd="sng" w="9525">
            <a:solidFill>
              <a:srgbClr val="5759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stCxn id="113" idx="2"/>
          </p:cNvCxnSpPr>
          <p:nvPr/>
        </p:nvCxnSpPr>
        <p:spPr>
          <a:xfrm>
            <a:off x="5534384" y="2090425"/>
            <a:ext cx="0" cy="516600"/>
          </a:xfrm>
          <a:prstGeom prst="straightConnector1">
            <a:avLst/>
          </a:prstGeom>
          <a:noFill/>
          <a:ln cap="flat" cmpd="sng" w="9525">
            <a:solidFill>
              <a:srgbClr val="5759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>
            <a:stCxn id="114" idx="2"/>
          </p:cNvCxnSpPr>
          <p:nvPr/>
        </p:nvCxnSpPr>
        <p:spPr>
          <a:xfrm>
            <a:off x="7466059" y="2090425"/>
            <a:ext cx="0" cy="1394700"/>
          </a:xfrm>
          <a:prstGeom prst="straightConnector1">
            <a:avLst/>
          </a:prstGeom>
          <a:noFill/>
          <a:ln cap="flat" cmpd="sng" w="9525">
            <a:solidFill>
              <a:srgbClr val="5759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 txBox="1"/>
          <p:nvPr/>
        </p:nvSpPr>
        <p:spPr>
          <a:xfrm>
            <a:off x="713100" y="2489375"/>
            <a:ext cx="2301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INTRODUÇÃO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145300" y="3773125"/>
            <a:ext cx="291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DEMONSTRAÇÃO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514625" y="2607100"/>
            <a:ext cx="2301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EXEMPLOS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527675" y="3485125"/>
            <a:ext cx="2301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DESAFIOS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DEFINIÇÃO DE FUNÇÕES</a:t>
            </a:r>
            <a:endParaRPr sz="3000"/>
          </a:p>
        </p:txBody>
      </p:sp>
      <p:sp>
        <p:nvSpPr>
          <p:cNvPr id="528" name="Google Shape;528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9" name="Google Shape;5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25" y="1429400"/>
            <a:ext cx="7888200" cy="2695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3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DEFINIÇÃO DE FUNÇÕES</a:t>
            </a:r>
            <a:endParaRPr sz="3000"/>
          </a:p>
        </p:txBody>
      </p:sp>
      <p:sp>
        <p:nvSpPr>
          <p:cNvPr id="535" name="Google Shape;535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36" name="Google Shape;536;p53"/>
          <p:cNvGraphicFramePr/>
          <p:nvPr/>
        </p:nvGraphicFramePr>
        <p:xfrm>
          <a:off x="332300" y="126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1646875"/>
                <a:gridCol w="676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nargin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 função retorna o número de argumentos de entrada real utilizados na chamada da função.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nargout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 função retorna o número de argumentos de saída utilizados na chamada da função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nargchk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 função retorna o número de argumentos utilizados na chamada da função.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error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Exibe mensagem de erro e interrompe a função produzindo o erro. Essa função será utilizada se os erros de argumentos forem fatais.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warning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Exibe mensagem de aviso e continua a execução da função. Esta função é utilizada se os erros dos argumentos não forem fatais e a execução puder continuar.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inputname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 função retorna o nome atual da variável que corresponde a um número de argumento em particular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DEFINIÇÃO DE FUNÇÕES</a:t>
            </a:r>
            <a:endParaRPr sz="3000"/>
          </a:p>
        </p:txBody>
      </p:sp>
      <p:sp>
        <p:nvSpPr>
          <p:cNvPr id="542" name="Google Shape;542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3" name="Google Shape;543;p54"/>
          <p:cNvSpPr txBox="1"/>
          <p:nvPr/>
        </p:nvSpPr>
        <p:spPr>
          <a:xfrm>
            <a:off x="128950" y="165057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FUNÇÃO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F TO C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54"/>
          <p:cNvSpPr txBox="1"/>
          <p:nvPr/>
        </p:nvSpPr>
        <p:spPr>
          <a:xfrm>
            <a:off x="2941050" y="1650425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6.1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54"/>
          <p:cNvSpPr txBox="1"/>
          <p:nvPr/>
        </p:nvSpPr>
        <p:spPr>
          <a:xfrm>
            <a:off x="128950" y="239160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ERRO MÉDIO</a:t>
            </a:r>
            <a:endParaRPr b="1" sz="18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6" name="Google Shape;546;p54"/>
          <p:cNvSpPr txBox="1"/>
          <p:nvPr/>
        </p:nvSpPr>
        <p:spPr>
          <a:xfrm>
            <a:off x="128950" y="313262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CONVERSÃO POLAR RETANGULAR</a:t>
            </a:r>
            <a:endParaRPr b="1" sz="18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2941050" y="239160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6.2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2941050" y="315070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6.3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554" name="Google Shape;554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5" name="Google Shape;555;p55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pontos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p55"/>
          <p:cNvSpPr txBox="1"/>
          <p:nvPr/>
        </p:nvSpPr>
        <p:spPr>
          <a:xfrm>
            <a:off x="3066700" y="1590375"/>
            <a:ext cx="5404800" cy="1645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Faça uma função que calcula a 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distância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entre dois utilizando a 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fórmula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da figura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557" name="Google Shape;5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704" y="3368700"/>
            <a:ext cx="3465275" cy="6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6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EXERCÍCIOS</a:t>
            </a:r>
            <a:endParaRPr sz="3000"/>
          </a:p>
        </p:txBody>
      </p:sp>
      <p:sp>
        <p:nvSpPr>
          <p:cNvPr id="563" name="Google Shape;563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4" name="Google Shape;564;p56"/>
          <p:cNvSpPr txBox="1"/>
          <p:nvPr/>
        </p:nvSpPr>
        <p:spPr>
          <a:xfrm>
            <a:off x="782925" y="1522875"/>
            <a:ext cx="21411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pontos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56"/>
          <p:cNvSpPr txBox="1"/>
          <p:nvPr/>
        </p:nvSpPr>
        <p:spPr>
          <a:xfrm>
            <a:off x="3066700" y="1590375"/>
            <a:ext cx="5404800" cy="14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Crie a função raizes que calcula as 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raízes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de uma função 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quadrática e informe o tipo de solução.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7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POLINÔMIOS</a:t>
            </a:r>
            <a:endParaRPr sz="3000"/>
          </a:p>
        </p:txBody>
      </p:sp>
      <p:sp>
        <p:nvSpPr>
          <p:cNvPr id="571" name="Google Shape;571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2" name="Google Shape;572;p57"/>
          <p:cNvSpPr txBox="1"/>
          <p:nvPr/>
        </p:nvSpPr>
        <p:spPr>
          <a:xfrm>
            <a:off x="360775" y="1429400"/>
            <a:ext cx="4963200" cy="2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Lato"/>
              <a:buChar char="●"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Diferentes aplicações utilizam polinômios por isso o Matlab/Octave oferece os recursos para representação e operações com polinômios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Lato"/>
              <a:buChar char="●"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Um polinômio é representado no Matlab/Octave através dos seus coeficientes em um vetor linha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7"/>
          <p:cNvSpPr txBox="1"/>
          <p:nvPr/>
        </p:nvSpPr>
        <p:spPr>
          <a:xfrm>
            <a:off x="5503475" y="163257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POLINÔMIO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57"/>
          <p:cNvSpPr txBox="1"/>
          <p:nvPr/>
        </p:nvSpPr>
        <p:spPr>
          <a:xfrm>
            <a:off x="5839475" y="243105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2x^2+3x-1&#10;%dd67a7a1-1125-4a94-a711-30eb2d4b8f12" id="575" name="Google Shape;5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725" y="2608575"/>
            <a:ext cx="14859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7"/>
          <p:cNvSpPr txBox="1"/>
          <p:nvPr/>
        </p:nvSpPr>
        <p:spPr>
          <a:xfrm>
            <a:off x="5503475" y="314302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POLINÔMIO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MATLAB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57"/>
          <p:cNvSpPr txBox="1"/>
          <p:nvPr/>
        </p:nvSpPr>
        <p:spPr>
          <a:xfrm>
            <a:off x="5839475" y="3930800"/>
            <a:ext cx="2012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[2 3 -1]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83" name="Google Shape;583;p58"/>
          <p:cNvGraphicFramePr/>
          <p:nvPr/>
        </p:nvGraphicFramePr>
        <p:xfrm>
          <a:off x="556825" y="3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{2A30F3C7-EED0-47C7-843E-10CE6CEA7020}</a:tableStyleId>
              </a:tblPr>
              <a:tblGrid>
                <a:gridCol w="948400"/>
                <a:gridCol w="6761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b="1" lang="pt-BR" sz="1500" u="sng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oly</a:t>
                      </a:r>
                      <a:endParaRPr b="1" sz="1500" u="sng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Polinômio com raízes especificadas ou polinômio característico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polyeig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Problema de autovalor polinomial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polyfit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Ajuste de curva polinomial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residue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Expansão de frações parciais (decomposição de frações parciais)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roots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Raízes polinomiais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polyval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Avaliação polinomial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polyvalm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Avaliação de polinômios matriciais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Convolução e multiplicação polinomial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deconv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Desconvolução de mínimos quadrados e divisão polinomial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polyint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Integração polinomial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polyder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Diferenciação polinomial</a:t>
                      </a:r>
                      <a:endParaRPr b="1" sz="15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APLICAÇÕES DESENVOLVIDAS</a:t>
            </a:r>
            <a:endParaRPr sz="3000"/>
          </a:p>
        </p:txBody>
      </p:sp>
      <p:sp>
        <p:nvSpPr>
          <p:cNvPr id="589" name="Google Shape;589;p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0" name="Google Shape;590;p59"/>
          <p:cNvSpPr txBox="1"/>
          <p:nvPr/>
        </p:nvSpPr>
        <p:spPr>
          <a:xfrm>
            <a:off x="782925" y="1494125"/>
            <a:ext cx="7952400" cy="1709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 a base 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introdutória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do matlab/octave é 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possível</a:t>
            </a: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utilizar do potencial que ele fornece, seguem 3 aplicações que introduzem algumas das vastas aplicações que o matlab/octave possuem.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APLICAÇÕES DESENVOLVIDAS</a:t>
            </a:r>
            <a:endParaRPr sz="3000"/>
          </a:p>
        </p:txBody>
      </p:sp>
      <p:sp>
        <p:nvSpPr>
          <p:cNvPr id="596" name="Google Shape;596;p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7" name="Google Shape;597;p60"/>
          <p:cNvSpPr txBox="1"/>
          <p:nvPr/>
        </p:nvSpPr>
        <p:spPr>
          <a:xfrm>
            <a:off x="128950" y="165057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OTIMIZAÇÃO</a:t>
            </a:r>
            <a:endParaRPr b="1" sz="2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p60"/>
          <p:cNvSpPr txBox="1"/>
          <p:nvPr/>
        </p:nvSpPr>
        <p:spPr>
          <a:xfrm>
            <a:off x="2941050" y="1650425"/>
            <a:ext cx="4286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Método dos 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mínimos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quadrados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60"/>
          <p:cNvSpPr txBox="1"/>
          <p:nvPr/>
        </p:nvSpPr>
        <p:spPr>
          <a:xfrm>
            <a:off x="128950" y="2391600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CINEMÁTICA</a:t>
            </a:r>
            <a:endParaRPr b="1" sz="18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0" name="Google Shape;600;p60"/>
          <p:cNvSpPr txBox="1"/>
          <p:nvPr/>
        </p:nvSpPr>
        <p:spPr>
          <a:xfrm>
            <a:off x="128950" y="3208825"/>
            <a:ext cx="2684400" cy="6027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rPr>
              <a:t>EQUAÇÕES DIFERENCIAIS</a:t>
            </a:r>
            <a:endParaRPr b="1" sz="18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60"/>
          <p:cNvSpPr txBox="1"/>
          <p:nvPr/>
        </p:nvSpPr>
        <p:spPr>
          <a:xfrm>
            <a:off x="2941050" y="2391600"/>
            <a:ext cx="4286400" cy="741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Trajetória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um 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lançamento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horizontal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60"/>
          <p:cNvSpPr txBox="1"/>
          <p:nvPr/>
        </p:nvSpPr>
        <p:spPr>
          <a:xfrm>
            <a:off x="2941050" y="3226900"/>
            <a:ext cx="4286400" cy="60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Curvas de equações </a:t>
            </a: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diferenciais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21225" y="605250"/>
            <a:ext cx="33009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INTRODUÇÃO</a:t>
            </a:r>
            <a:endParaRPr sz="3000"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1225" y="1364475"/>
            <a:ext cx="33009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MATLAB (MATrix LABoratory) trata-se de um software interativo de alta performance voltado para o cálculo numérico. </a:t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15267" l="0" r="0" t="18265"/>
          <a:stretch/>
        </p:blipFill>
        <p:spPr>
          <a:xfrm>
            <a:off x="4493400" y="562475"/>
            <a:ext cx="3995924" cy="149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600" y="1813825"/>
            <a:ext cx="4785301" cy="28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21225" y="605250"/>
            <a:ext cx="33009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INTRODUÇÃO</a:t>
            </a:r>
            <a:endParaRPr sz="3000"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721225" y="1364475"/>
            <a:ext cx="33009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É uma linguagem desenvolvida para computação matemática implementada na GNU , ou seja um software livre, e é baseado e compatível com o matlab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05250"/>
            <a:ext cx="4234475" cy="16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27800" y="612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0500"/>
            <a:ext cx="8781531" cy="369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1</a:t>
            </a:r>
            <a:r>
              <a:rPr lang="pt-BR" sz="3000"/>
              <a:t>- INTRODUÇÃO</a:t>
            </a:r>
            <a:endParaRPr sz="3000"/>
          </a:p>
        </p:txBody>
      </p:sp>
      <p:sp>
        <p:nvSpPr>
          <p:cNvPr id="156" name="Google Shape;156;p20"/>
          <p:cNvSpPr txBox="1"/>
          <p:nvPr/>
        </p:nvSpPr>
        <p:spPr>
          <a:xfrm>
            <a:off x="6543750" y="1704800"/>
            <a:ext cx="2012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1.1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543750" y="2655000"/>
            <a:ext cx="184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1.2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50075" y="1767425"/>
            <a:ext cx="3854100" cy="2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Matlab/Octave divide os programas em scripts com a extensão tipo m ou matlab file.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Outra opção é utilizar a janela de comandos para uma abordagem dinâmica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9" name="Google Shape;159;p20"/>
          <p:cNvGrpSpPr/>
          <p:nvPr/>
        </p:nvGrpSpPr>
        <p:grpSpPr>
          <a:xfrm>
            <a:off x="5530750" y="1704800"/>
            <a:ext cx="735300" cy="617700"/>
            <a:chOff x="5530750" y="1704800"/>
            <a:chExt cx="735300" cy="617700"/>
          </a:xfrm>
        </p:grpSpPr>
        <p:sp>
          <p:nvSpPr>
            <p:cNvPr id="160" name="Google Shape;160;p20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5530750" y="2525100"/>
            <a:ext cx="735300" cy="617700"/>
            <a:chOff x="5530750" y="1704800"/>
            <a:chExt cx="735300" cy="617700"/>
          </a:xfrm>
        </p:grpSpPr>
        <p:sp>
          <p:nvSpPr>
            <p:cNvPr id="163" name="Google Shape;163;p20"/>
            <p:cNvSpPr txBox="1"/>
            <p:nvPr/>
          </p:nvSpPr>
          <p:spPr>
            <a:xfrm>
              <a:off x="5530750" y="1704800"/>
              <a:ext cx="735300" cy="617700"/>
            </a:xfrm>
            <a:prstGeom prst="rect">
              <a:avLst/>
            </a:prstGeom>
            <a:gradFill>
              <a:gsLst>
                <a:gs pos="0">
                  <a:srgbClr val="575979"/>
                </a:gs>
                <a:gs pos="100000">
                  <a:srgbClr val="58616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8F8F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5661696" y="1784494"/>
              <a:ext cx="473408" cy="458312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82925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INTERFACE</a:t>
            </a:r>
            <a:endParaRPr sz="3000"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720000" y="1440000"/>
            <a:ext cx="720000" cy="7200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621925" y="1479600"/>
            <a:ext cx="3474000" cy="53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ÁREA DE TRABALHO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20000" y="2322500"/>
            <a:ext cx="720000" cy="7200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621925" y="2464400"/>
            <a:ext cx="3474000" cy="53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JANELA DE COMANDO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20000" y="3256175"/>
            <a:ext cx="720000" cy="7200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621925" y="3295775"/>
            <a:ext cx="4603200" cy="617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NAVEGADOR DE ARQUIVOS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720000" y="4189850"/>
            <a:ext cx="720000" cy="720000"/>
          </a:xfrm>
          <a:prstGeom prst="rect">
            <a:avLst/>
          </a:prstGeom>
          <a:gradFill>
            <a:gsLst>
              <a:gs pos="0">
                <a:srgbClr val="575979"/>
              </a:gs>
              <a:gs pos="100000">
                <a:srgbClr val="586160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8F8F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1621925" y="4229450"/>
            <a:ext cx="1523400" cy="53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0395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EDITOR</a:t>
            </a:r>
            <a:endParaRPr sz="2400">
              <a:solidFill>
                <a:srgbClr val="40395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