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sldIdLst>
    <p:sldId id="288" r:id="rId2"/>
    <p:sldId id="289" r:id="rId3"/>
    <p:sldId id="290" r:id="rId4"/>
    <p:sldId id="291" r:id="rId5"/>
    <p:sldId id="292" r:id="rId6"/>
    <p:sldId id="293" r:id="rId7"/>
    <p:sldId id="297" r:id="rId8"/>
    <p:sldId id="294" r:id="rId9"/>
    <p:sldId id="295" r:id="rId10"/>
    <p:sldId id="298" r:id="rId11"/>
    <p:sldId id="299" r:id="rId12"/>
    <p:sldId id="278" r:id="rId13"/>
    <p:sldId id="257" r:id="rId14"/>
    <p:sldId id="276" r:id="rId15"/>
    <p:sldId id="277" r:id="rId16"/>
    <p:sldId id="258" r:id="rId17"/>
    <p:sldId id="259" r:id="rId18"/>
    <p:sldId id="264" r:id="rId19"/>
    <p:sldId id="265" r:id="rId20"/>
    <p:sldId id="261" r:id="rId21"/>
    <p:sldId id="266" r:id="rId22"/>
    <p:sldId id="267" r:id="rId23"/>
    <p:sldId id="262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87" r:id="rId33"/>
    <p:sldId id="2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272-795A-4A13-8C9D-B4A37A2EA87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9ED6-036A-4359-A3C7-A329645BE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E9ED6-036A-4359-A3C7-A329645BE7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9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21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24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3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4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9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2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076" y="1450074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选呗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应用系统事务中心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总体设计与详细设计报告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7822" y="4941152"/>
            <a:ext cx="6527491" cy="11262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组员：王钰翔、刘雨轩、陈可心、田堃、周昊宇、元棪、</a:t>
            </a:r>
            <a:endParaRPr lang="en-US" altLang="zh-CN" dirty="0" smtClean="0"/>
          </a:p>
          <a:p>
            <a:r>
              <a:rPr lang="zh-CN" altLang="en-US" dirty="0" smtClean="0"/>
              <a:t>彭广举（演讲者），欧阳逸群（演讲者）</a:t>
            </a:r>
            <a:endParaRPr lang="en-US" altLang="zh-CN" dirty="0" smtClean="0"/>
          </a:p>
          <a:p>
            <a:r>
              <a:rPr lang="en-US" altLang="zh-CN" dirty="0" smtClean="0"/>
              <a:t>2015.04.23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7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6013" y="205010"/>
            <a:ext cx="3006187" cy="1280890"/>
          </a:xfrm>
        </p:spPr>
        <p:txBody>
          <a:bodyPr/>
          <a:lstStyle/>
          <a:p>
            <a:r>
              <a:rPr lang="zh-CN" altLang="en-US" dirty="0" smtClean="0"/>
              <a:t>数据设计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0" y="1790700"/>
            <a:ext cx="4749800" cy="4419600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采用数据库，方便管理。</a:t>
            </a:r>
          </a:p>
          <a:p>
            <a:r>
              <a:rPr lang="zh-CN" altLang="zh-CN" sz="2400" dirty="0"/>
              <a:t>分成用户存储和投票存储两个数据库。</a:t>
            </a:r>
          </a:p>
          <a:p>
            <a:pPr lvl="0"/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用户</a:t>
            </a:r>
            <a:r>
              <a:rPr lang="zh-CN" altLang="zh-CN" sz="2400" dirty="0"/>
              <a:t>存储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UsrData</a:t>
            </a:r>
            <a:endParaRPr lang="zh-CN" altLang="zh-CN" sz="2400" dirty="0"/>
          </a:p>
          <a:p>
            <a:r>
              <a:rPr lang="zh-CN" altLang="zh-CN" sz="2400" dirty="0"/>
              <a:t>用户编号</a:t>
            </a:r>
            <a:r>
              <a:rPr lang="en-US" altLang="zh-CN" sz="2400" dirty="0"/>
              <a:t>-</a:t>
            </a:r>
            <a:r>
              <a:rPr lang="zh-CN" altLang="zh-CN" sz="2400" dirty="0"/>
              <a:t>用户名</a:t>
            </a:r>
            <a:r>
              <a:rPr lang="en-US" altLang="zh-CN" sz="2400" dirty="0"/>
              <a:t>-</a:t>
            </a:r>
            <a:r>
              <a:rPr lang="zh-CN" altLang="zh-CN" sz="2400" dirty="0"/>
              <a:t>用户密码</a:t>
            </a:r>
            <a:r>
              <a:rPr lang="en-US" altLang="zh-CN" sz="2400" dirty="0"/>
              <a:t>-</a:t>
            </a:r>
            <a:r>
              <a:rPr lang="zh-CN" altLang="zh-CN" sz="2400" dirty="0"/>
              <a:t>注册时间</a:t>
            </a:r>
            <a:r>
              <a:rPr lang="en-US" altLang="zh-CN" sz="2400" dirty="0"/>
              <a:t>-</a:t>
            </a:r>
            <a:r>
              <a:rPr lang="zh-CN" altLang="zh-CN" sz="2400" dirty="0"/>
              <a:t>用户发起投票记录列表</a:t>
            </a:r>
            <a:r>
              <a:rPr lang="en-US" altLang="zh-CN" sz="2400" dirty="0"/>
              <a:t>-</a:t>
            </a:r>
            <a:r>
              <a:rPr lang="zh-CN" altLang="zh-CN" sz="2400" dirty="0"/>
              <a:t>用户关注记录列表</a:t>
            </a:r>
            <a:r>
              <a:rPr lang="en-US" altLang="zh-CN" sz="2400" dirty="0"/>
              <a:t>-</a:t>
            </a:r>
            <a:r>
              <a:rPr lang="zh-CN" altLang="zh-CN" sz="2400" dirty="0"/>
              <a:t>用户投票历史记录</a:t>
            </a:r>
            <a:r>
              <a:rPr lang="zh-CN" altLang="zh-CN" sz="2400" dirty="0" smtClean="0"/>
              <a:t>列表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2</a:t>
            </a:r>
            <a:r>
              <a:rPr lang="zh-CN" altLang="en-US" sz="2400" dirty="0"/>
              <a:t>、</a:t>
            </a:r>
            <a:r>
              <a:rPr lang="zh-CN" altLang="zh-CN" sz="2400" dirty="0" smtClean="0"/>
              <a:t>投票</a:t>
            </a:r>
            <a:r>
              <a:rPr lang="zh-CN" altLang="zh-CN" sz="2400" dirty="0"/>
              <a:t>记录</a:t>
            </a:r>
            <a:r>
              <a:rPr lang="en-US" altLang="zh-CN" sz="2400" dirty="0"/>
              <a:t> Record</a:t>
            </a:r>
            <a:endParaRPr lang="zh-CN" altLang="zh-CN" sz="2400" dirty="0"/>
          </a:p>
          <a:p>
            <a:r>
              <a:rPr lang="zh-CN" altLang="zh-CN" sz="2400" dirty="0"/>
              <a:t>投票编号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22" y="1382799"/>
            <a:ext cx="4557155" cy="53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925" y="370110"/>
            <a:ext cx="2690275" cy="1280890"/>
          </a:xfrm>
        </p:spPr>
        <p:txBody>
          <a:bodyPr/>
          <a:lstStyle/>
          <a:p>
            <a:r>
              <a:rPr lang="zh-CN" altLang="en-US" dirty="0" smtClean="0"/>
              <a:t>数据设计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2912" y="2184400"/>
            <a:ext cx="5399088" cy="226060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zh-CN" sz="2400" dirty="0"/>
              <a:t>投票存储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VoteData</a:t>
            </a:r>
            <a:endParaRPr lang="zh-CN" altLang="zh-CN" sz="2400" dirty="0"/>
          </a:p>
          <a:p>
            <a:r>
              <a:rPr lang="zh-CN" altLang="zh-CN" sz="2400" dirty="0"/>
              <a:t>投票编号</a:t>
            </a:r>
            <a:r>
              <a:rPr lang="en-US" altLang="zh-CN" sz="2400" dirty="0"/>
              <a:t>-</a:t>
            </a:r>
            <a:r>
              <a:rPr lang="zh-CN" altLang="zh-CN" sz="2400" dirty="0"/>
              <a:t>发起时间</a:t>
            </a:r>
            <a:r>
              <a:rPr lang="en-US" altLang="zh-CN" sz="2400" dirty="0"/>
              <a:t>-</a:t>
            </a:r>
            <a:r>
              <a:rPr lang="zh-CN" altLang="zh-CN" sz="2400" dirty="0"/>
              <a:t>发起用户</a:t>
            </a:r>
            <a:r>
              <a:rPr lang="en-US" altLang="zh-CN" sz="2400" dirty="0"/>
              <a:t>-</a:t>
            </a:r>
            <a:r>
              <a:rPr lang="zh-CN" altLang="zh-CN" sz="2400" dirty="0"/>
              <a:t>投票选项列表</a:t>
            </a:r>
          </a:p>
          <a:p>
            <a:pPr lvl="0"/>
            <a:r>
              <a:rPr lang="zh-CN" altLang="zh-CN" sz="2400" dirty="0"/>
              <a:t>投票选项</a:t>
            </a:r>
            <a:r>
              <a:rPr lang="en-US" altLang="zh-CN" sz="2400" dirty="0"/>
              <a:t> Choice</a:t>
            </a:r>
            <a:endParaRPr lang="zh-CN" altLang="zh-CN" sz="2400" dirty="0"/>
          </a:p>
          <a:p>
            <a:r>
              <a:rPr lang="zh-CN" altLang="zh-CN" sz="2400" dirty="0"/>
              <a:t>选项图片</a:t>
            </a:r>
            <a:r>
              <a:rPr lang="en-US" altLang="zh-CN" sz="2400" dirty="0"/>
              <a:t>-</a:t>
            </a:r>
            <a:r>
              <a:rPr lang="zh-CN" altLang="zh-CN" sz="2400" dirty="0"/>
              <a:t>选项票数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27" y="812552"/>
            <a:ext cx="3520745" cy="57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根据概要设计的信息对各模块内部的算法和数据结构进行设计</a:t>
            </a:r>
            <a:endParaRPr lang="en-US" altLang="zh-CN" dirty="0" smtClean="0"/>
          </a:p>
          <a:p>
            <a:r>
              <a:rPr lang="zh-CN" altLang="en-US" dirty="0" smtClean="0"/>
              <a:t>程序流程图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用户请求</a:t>
            </a:r>
            <a:endParaRPr lang="en-US" altLang="zh-CN" sz="2400" dirty="0" smtClean="0"/>
          </a:p>
          <a:p>
            <a:r>
              <a:rPr lang="zh-CN" altLang="en-US" sz="2400" dirty="0" smtClean="0"/>
              <a:t>管理员请求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7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用户请求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管理员请求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38" y="1595895"/>
            <a:ext cx="7117359" cy="49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用户请求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管理员请求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44" y="1571592"/>
            <a:ext cx="7087156" cy="51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注册登录信息处理</a:t>
            </a:r>
            <a:endParaRPr lang="en-US" altLang="zh-CN" sz="2400" dirty="0" smtClean="0"/>
          </a:p>
          <a:p>
            <a:r>
              <a:rPr lang="zh-CN" altLang="en-US" sz="2400" dirty="0" smtClean="0"/>
              <a:t>管理信息处理</a:t>
            </a:r>
            <a:endParaRPr lang="en-US" altLang="zh-CN" sz="2400" dirty="0" smtClean="0"/>
          </a:p>
          <a:p>
            <a:r>
              <a:rPr lang="zh-CN" altLang="en-US" sz="2400" dirty="0" smtClean="0"/>
              <a:t>投票相关处理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67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09" y="1555845"/>
            <a:ext cx="3071925" cy="5120015"/>
          </a:xfrm>
        </p:spPr>
      </p:pic>
    </p:spTree>
    <p:extLst>
      <p:ext uri="{BB962C8B-B14F-4D97-AF65-F5344CB8AC3E}">
        <p14:creationId xmlns:p14="http://schemas.microsoft.com/office/powerpoint/2010/main" val="32398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用户注册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用户管理员登录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75" y="624111"/>
            <a:ext cx="3133295" cy="6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用户注册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用户管理员登录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58" y="624111"/>
            <a:ext cx="3523733" cy="63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0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738" y="4868564"/>
            <a:ext cx="6919563" cy="1280890"/>
          </a:xfrm>
        </p:spPr>
        <p:txBody>
          <a:bodyPr/>
          <a:lstStyle/>
          <a:p>
            <a:r>
              <a:rPr lang="zh-CN" altLang="en-US" dirty="0" smtClean="0"/>
              <a:t>“选呗”是什么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前情回顾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934" y="1187353"/>
            <a:ext cx="10494678" cy="5117911"/>
          </a:xfrm>
        </p:spPr>
        <p:txBody>
          <a:bodyPr/>
          <a:lstStyle/>
          <a:p>
            <a:r>
              <a:rPr lang="zh-CN" altLang="en-US" sz="2800" dirty="0"/>
              <a:t>实现一个</a:t>
            </a:r>
            <a:r>
              <a:rPr lang="zh-CN" alt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手机应用“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选呗</a:t>
            </a:r>
            <a:r>
              <a:rPr lang="zh-CN" alt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CN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/>
              <a:t>用户可以</a:t>
            </a:r>
            <a:r>
              <a:rPr lang="zh-CN" alt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发起投票</a:t>
            </a:r>
            <a:r>
              <a:rPr lang="zh-CN" altLang="en-US" sz="2800" dirty="0"/>
              <a:t>，上传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至少两张</a:t>
            </a:r>
            <a:r>
              <a:rPr lang="zh-CN" altLang="en-US" sz="2800" dirty="0"/>
              <a:t>图片用于表达自己面对的选择</a:t>
            </a:r>
            <a:endParaRPr lang="en-US" altLang="zh-CN" sz="2800" dirty="0"/>
          </a:p>
          <a:p>
            <a:r>
              <a:rPr lang="zh-CN" altLang="en-US" sz="2800" dirty="0"/>
              <a:t>其他用户可以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参与投票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选择一张</a:t>
            </a:r>
            <a:r>
              <a:rPr lang="zh-CN" altLang="en-US" sz="2800" dirty="0"/>
              <a:t>图片作为推荐选择，并进行</a:t>
            </a:r>
            <a:r>
              <a:rPr lang="zh-CN" alt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可选的</a:t>
            </a:r>
            <a:r>
              <a:rPr lang="zh-CN" altLang="en-US" sz="2800" dirty="0"/>
              <a:t>评论</a:t>
            </a:r>
            <a:endParaRPr lang="en-US" altLang="zh-CN" sz="2800" dirty="0"/>
          </a:p>
          <a:p>
            <a:r>
              <a:rPr lang="zh-CN" altLang="en-US" sz="2800" dirty="0"/>
              <a:t>杂项功能：</a:t>
            </a:r>
            <a:endParaRPr lang="en-US" altLang="zh-CN" sz="2800" dirty="0"/>
          </a:p>
          <a:p>
            <a:pPr lvl="1"/>
            <a:r>
              <a:rPr lang="zh-CN" altLang="en-US" sz="2400" dirty="0"/>
              <a:t>注册</a:t>
            </a:r>
            <a:endParaRPr lang="en-US" altLang="zh-CN" sz="2400" dirty="0"/>
          </a:p>
          <a:p>
            <a:pPr lvl="1"/>
            <a:r>
              <a:rPr lang="zh-CN" altLang="en-US" sz="2400" dirty="0"/>
              <a:t>登录</a:t>
            </a:r>
            <a:endParaRPr lang="en-US" altLang="zh-CN" sz="2400" dirty="0"/>
          </a:p>
          <a:p>
            <a:pPr lvl="1"/>
            <a:r>
              <a:rPr lang="zh-CN" altLang="en-US" sz="2400" dirty="0"/>
              <a:t>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历史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0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管理信息处理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6" y="1644709"/>
            <a:ext cx="3033722" cy="5056342"/>
          </a:xfrm>
        </p:spPr>
      </p:pic>
    </p:spTree>
    <p:extLst>
      <p:ext uri="{BB962C8B-B14F-4D97-AF65-F5344CB8AC3E}">
        <p14:creationId xmlns:p14="http://schemas.microsoft.com/office/powerpoint/2010/main" val="405006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管理信息处理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删除账户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删除投票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33" y="624110"/>
            <a:ext cx="3760024" cy="63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管理信息处理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删除账户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删除投票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85" y="603834"/>
            <a:ext cx="3129272" cy="62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投票相关处理模块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发起投票</a:t>
            </a:r>
            <a:endParaRPr lang="en-US" altLang="zh-CN" sz="2400" dirty="0" smtClean="0"/>
          </a:p>
          <a:p>
            <a:r>
              <a:rPr lang="zh-CN" altLang="en-US" sz="2400" dirty="0" smtClean="0"/>
              <a:t>关闭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删除投票</a:t>
            </a:r>
            <a:endParaRPr lang="en-US" altLang="zh-CN" sz="2400" dirty="0" smtClean="0"/>
          </a:p>
          <a:p>
            <a:r>
              <a:rPr lang="zh-CN" altLang="en-US" sz="2400" dirty="0" smtClean="0"/>
              <a:t>查询投票</a:t>
            </a:r>
            <a:endParaRPr lang="en-US" altLang="zh-CN" sz="2400" dirty="0" smtClean="0"/>
          </a:p>
          <a:p>
            <a:r>
              <a:rPr lang="zh-CN" altLang="en-US" sz="2400" dirty="0" smtClean="0"/>
              <a:t>关注投票</a:t>
            </a:r>
            <a:endParaRPr lang="en-US" altLang="zh-CN" sz="2400" dirty="0" smtClean="0"/>
          </a:p>
          <a:p>
            <a:r>
              <a:rPr lang="zh-CN" altLang="en-US" sz="2400" dirty="0" smtClean="0"/>
              <a:t>参与投票</a:t>
            </a:r>
            <a:endParaRPr lang="en-US" altLang="zh-CN" sz="2400" dirty="0" smtClean="0"/>
          </a:p>
          <a:p>
            <a:r>
              <a:rPr lang="zh-CN" altLang="en-US" sz="2400" dirty="0" smtClean="0"/>
              <a:t>查询投票历史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41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发起投票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2" y="624110"/>
            <a:ext cx="2244477" cy="6325516"/>
          </a:xfrm>
        </p:spPr>
      </p:pic>
    </p:spTree>
    <p:extLst>
      <p:ext uri="{BB962C8B-B14F-4D97-AF65-F5344CB8AC3E}">
        <p14:creationId xmlns:p14="http://schemas.microsoft.com/office/powerpoint/2010/main" val="50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7" y="620701"/>
            <a:ext cx="3021588" cy="6237299"/>
          </a:xfrm>
        </p:spPr>
      </p:pic>
    </p:spTree>
    <p:extLst>
      <p:ext uri="{BB962C8B-B14F-4D97-AF65-F5344CB8AC3E}">
        <p14:creationId xmlns:p14="http://schemas.microsoft.com/office/powerpoint/2010/main" val="27596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83" y="624110"/>
            <a:ext cx="2346822" cy="5653860"/>
          </a:xfrm>
        </p:spPr>
      </p:pic>
    </p:spTree>
    <p:extLst>
      <p:ext uri="{BB962C8B-B14F-4D97-AF65-F5344CB8AC3E}">
        <p14:creationId xmlns:p14="http://schemas.microsoft.com/office/powerpoint/2010/main" val="9611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关注投票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39" y="624109"/>
            <a:ext cx="3064677" cy="6209873"/>
          </a:xfrm>
        </p:spPr>
      </p:pic>
    </p:spTree>
    <p:extLst>
      <p:ext uri="{BB962C8B-B14F-4D97-AF65-F5344CB8AC3E}">
        <p14:creationId xmlns:p14="http://schemas.microsoft.com/office/powerpoint/2010/main" val="23047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06" y="0"/>
            <a:ext cx="2620608" cy="6953536"/>
          </a:xfrm>
        </p:spPr>
      </p:pic>
    </p:spTree>
    <p:extLst>
      <p:ext uri="{BB962C8B-B14F-4D97-AF65-F5344CB8AC3E}">
        <p14:creationId xmlns:p14="http://schemas.microsoft.com/office/powerpoint/2010/main" val="11454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投票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/>
              <a:t>评论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842474"/>
            <a:ext cx="2244853" cy="54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根据结构化分析数据流图设计初始</a:t>
            </a:r>
            <a:r>
              <a:rPr lang="en-US" altLang="zh-CN" dirty="0" smtClean="0"/>
              <a:t>MSD</a:t>
            </a:r>
            <a:r>
              <a:rPr lang="zh-CN" altLang="en-US" dirty="0" smtClean="0"/>
              <a:t>以及其他设计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投票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评论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854206"/>
            <a:ext cx="2238258" cy="53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查询投票历史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36" y="624110"/>
            <a:ext cx="4875525" cy="6035997"/>
          </a:xfrm>
        </p:spPr>
      </p:pic>
    </p:spTree>
    <p:extLst>
      <p:ext uri="{BB962C8B-B14F-4D97-AF65-F5344CB8AC3E}">
        <p14:creationId xmlns:p14="http://schemas.microsoft.com/office/powerpoint/2010/main" val="11523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施工人员与工期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4" y="2369024"/>
            <a:ext cx="11349012" cy="2327492"/>
          </a:xfrm>
        </p:spPr>
      </p:pic>
    </p:spTree>
    <p:extLst>
      <p:ext uri="{BB962C8B-B14F-4D97-AF65-F5344CB8AC3E}">
        <p14:creationId xmlns:p14="http://schemas.microsoft.com/office/powerpoint/2010/main" val="4163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349" y="213360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 谢谢！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17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9" y="1185558"/>
            <a:ext cx="10989177" cy="5195247"/>
          </a:xfrm>
        </p:spPr>
      </p:pic>
      <p:sp>
        <p:nvSpPr>
          <p:cNvPr id="9" name="TextBox 8"/>
          <p:cNvSpPr txBox="1"/>
          <p:nvPr/>
        </p:nvSpPr>
        <p:spPr>
          <a:xfrm>
            <a:off x="1132764" y="477672"/>
            <a:ext cx="1067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初始</a:t>
            </a:r>
            <a:r>
              <a:rPr lang="en-US" altLang="zh-CN" sz="4000" dirty="0" smtClean="0"/>
              <a:t>MSD——</a:t>
            </a:r>
            <a:r>
              <a:rPr lang="zh-CN" altLang="en-US" sz="4000" dirty="0" smtClean="0"/>
              <a:t>第一次分解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604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807" y="1050878"/>
            <a:ext cx="738664" cy="5377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/>
              <a:t>输入部分第二级分解精化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37" y="209265"/>
            <a:ext cx="9432861" cy="5918579"/>
          </a:xfrm>
        </p:spPr>
      </p:pic>
    </p:spTree>
    <p:extLst>
      <p:ext uri="{BB962C8B-B14F-4D97-AF65-F5344CB8AC3E}">
        <p14:creationId xmlns:p14="http://schemas.microsoft.com/office/powerpoint/2010/main" val="27997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805" y="4553527"/>
            <a:ext cx="4271900" cy="21611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变换部分第二级分解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可供详细设计使用的</a:t>
            </a:r>
            <a:r>
              <a:rPr lang="en-US" altLang="zh-CN" dirty="0" smtClean="0"/>
              <a:t>MSD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46" y="-477672"/>
            <a:ext cx="10278679" cy="7237225"/>
          </a:xfrm>
        </p:spPr>
      </p:pic>
    </p:spTree>
    <p:extLst>
      <p:ext uri="{BB962C8B-B14F-4D97-AF65-F5344CB8AC3E}">
        <p14:creationId xmlns:p14="http://schemas.microsoft.com/office/powerpoint/2010/main" val="13728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接口设计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1112" y="17145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Demo</a:t>
            </a:r>
            <a:r>
              <a:rPr lang="zh-CN" altLang="en-US" sz="2800" dirty="0" smtClean="0"/>
              <a:t>展示：用户界面</a:t>
            </a:r>
            <a:endParaRPr lang="en-US" altLang="zh-CN" sz="2800" dirty="0" smtClean="0"/>
          </a:p>
          <a:p>
            <a:r>
              <a:rPr lang="zh-CN" altLang="en-US" sz="2800" dirty="0" smtClean="0"/>
              <a:t>用户接口：</a:t>
            </a:r>
            <a:endParaRPr lang="en-US" altLang="zh-CN" sz="2800" dirty="0" smtClean="0"/>
          </a:p>
          <a:p>
            <a:r>
              <a:rPr lang="en-US" altLang="zh-CN" sz="2800" dirty="0"/>
              <a:t>——</a:t>
            </a:r>
            <a:r>
              <a:rPr lang="zh-CN" altLang="zh-CN" sz="2800" dirty="0" smtClean="0"/>
              <a:t>说明</a:t>
            </a:r>
            <a:r>
              <a:rPr lang="zh-CN" altLang="zh-CN" sz="2800" dirty="0"/>
              <a:t>将向用户提供的命令和它们的语法结构，以及软件的回答</a:t>
            </a:r>
            <a:r>
              <a:rPr lang="zh-CN" altLang="zh-CN" sz="2800" dirty="0" smtClean="0"/>
              <a:t>信息</a:t>
            </a:r>
            <a:endParaRPr lang="en-US" altLang="zh-CN" sz="2800" dirty="0" smtClean="0"/>
          </a:p>
          <a:p>
            <a:r>
              <a:rPr lang="zh-CN" altLang="en-US" sz="2800" dirty="0" smtClean="0"/>
              <a:t>外部接口：无</a:t>
            </a:r>
            <a:endParaRPr lang="en-US" altLang="zh-CN" sz="2800" dirty="0" smtClean="0"/>
          </a:p>
          <a:p>
            <a:r>
              <a:rPr lang="zh-CN" altLang="en-US" sz="2800" dirty="0" smtClean="0"/>
              <a:t>内部接口：</a:t>
            </a:r>
            <a:endParaRPr lang="en-US" altLang="zh-CN" sz="2800" dirty="0" smtClean="0"/>
          </a:p>
          <a:p>
            <a:r>
              <a:rPr lang="en-US" altLang="zh-CN" sz="2800" dirty="0" smtClean="0"/>
              <a:t>——</a:t>
            </a:r>
            <a:r>
              <a:rPr lang="zh-CN" altLang="zh-CN" sz="2800" dirty="0"/>
              <a:t>内部接口主要是</a:t>
            </a:r>
            <a:r>
              <a:rPr lang="en-US" altLang="zh-CN" sz="2800" dirty="0"/>
              <a:t>client</a:t>
            </a:r>
            <a:r>
              <a:rPr lang="zh-CN" altLang="zh-CN" sz="2800" dirty="0"/>
              <a:t>与</a:t>
            </a:r>
            <a:r>
              <a:rPr lang="en-US" altLang="zh-CN" sz="2800" dirty="0"/>
              <a:t>sever</a:t>
            </a:r>
            <a:r>
              <a:rPr lang="zh-CN" altLang="zh-CN" sz="2800" dirty="0"/>
              <a:t>端的接口。</a:t>
            </a:r>
          </a:p>
          <a:p>
            <a:r>
              <a:rPr lang="zh-CN" altLang="zh-CN" sz="2800" dirty="0"/>
              <a:t>注：与数据库的接口由框架提供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0547350" y="1536700"/>
            <a:ext cx="952500" cy="84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9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25" y="33020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接口设计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304278"/>
              </p:ext>
            </p:extLst>
          </p:nvPr>
        </p:nvGraphicFramePr>
        <p:xfrm>
          <a:off x="1801178" y="1295402"/>
          <a:ext cx="9959022" cy="5384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0105"/>
                <a:gridCol w="1809031"/>
                <a:gridCol w="2888841"/>
                <a:gridCol w="2911045"/>
              </a:tblGrid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命令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语法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信息正确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信息错误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登陆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登陆成功，进主界面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显示错误，重新登陆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注册成功，进主界面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注册失败，重新注册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请求发布投票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显示发布界面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提交请求失败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上传图片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显示图片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显示失败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确认发送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发布成功，查看投票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发布失败，回到发布页面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投票成功，显示投票结果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投票失败，回之前页面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关闭投票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删除投票，给出删后页面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删除失败，回之前页面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关注投票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显示关注成功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显示关注失败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查看关注的投票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给出查看关注页面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查看投票历史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给出投票历史页面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9025" y="243110"/>
            <a:ext cx="8138575" cy="1280890"/>
          </a:xfrm>
        </p:spPr>
        <p:txBody>
          <a:bodyPr/>
          <a:lstStyle/>
          <a:p>
            <a:r>
              <a:rPr lang="zh-CN" altLang="en-US" dirty="0"/>
              <a:t>接口设计</a:t>
            </a:r>
            <a:r>
              <a:rPr lang="en-US" altLang="zh-CN" dirty="0" smtClean="0"/>
              <a:t>——</a:t>
            </a:r>
            <a:r>
              <a:rPr lang="zh-CN" altLang="en-US" dirty="0"/>
              <a:t>内部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91161"/>
              </p:ext>
            </p:extLst>
          </p:nvPr>
        </p:nvGraphicFramePr>
        <p:xfrm>
          <a:off x="2628900" y="1447793"/>
          <a:ext cx="9194800" cy="4597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0050"/>
                <a:gridCol w="3253545"/>
                <a:gridCol w="3641205"/>
              </a:tblGrid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函数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返回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UsrLoginCheck</a:t>
                      </a:r>
                      <a:endParaRPr lang="zh-CN" sz="1800" kern="100" dirty="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是否登陆成功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ManLoginCheck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管理员名，密码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是否登陆成功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Register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注册的用户名，密码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是否增加成功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用户名，投票编号，投票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数据是否更新成功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投票结果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DeleteVote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是否删除成功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DeleteUsr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是否删除成功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MarkVote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是否关注成功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CheckMark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用户关注列表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CheckHistory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用户投票历史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625</Words>
  <Application>Microsoft Office PowerPoint</Application>
  <PresentationFormat>自定义</PresentationFormat>
  <Paragraphs>174</Paragraphs>
  <Slides>33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丝状</vt:lpstr>
      <vt:lpstr>“选呗”应用系统事务中心 总体设计与详细设计报告</vt:lpstr>
      <vt:lpstr>“选呗”是什么——前情回顾</vt:lpstr>
      <vt:lpstr>概要设计</vt:lpstr>
      <vt:lpstr>PowerPoint 演示文稿</vt:lpstr>
      <vt:lpstr>PowerPoint 演示文稿</vt:lpstr>
      <vt:lpstr>变换部分第二级分解——可供详细设计使用的MSD</vt:lpstr>
      <vt:lpstr>接口设计</vt:lpstr>
      <vt:lpstr>接口设计——用户接口</vt:lpstr>
      <vt:lpstr>接口设计——内部接口</vt:lpstr>
      <vt:lpstr>数据设计</vt:lpstr>
      <vt:lpstr>数据设计</vt:lpstr>
      <vt:lpstr>详细设计</vt:lpstr>
      <vt:lpstr>输入部分</vt:lpstr>
      <vt:lpstr>输入部分</vt:lpstr>
      <vt:lpstr>输入部分</vt:lpstr>
      <vt:lpstr>变换部分</vt:lpstr>
      <vt:lpstr>注册登录信息处理模块</vt:lpstr>
      <vt:lpstr>注册登录信息处理模块</vt:lpstr>
      <vt:lpstr>注册登录信息处理模块</vt:lpstr>
      <vt:lpstr>     管理信息处理</vt:lpstr>
      <vt:lpstr>管理信息处理</vt:lpstr>
      <vt:lpstr>管理信息处理</vt:lpstr>
      <vt:lpstr>投票相关处理模块</vt:lpstr>
      <vt:lpstr>发起投票</vt:lpstr>
      <vt:lpstr>关闭/删除投票</vt:lpstr>
      <vt:lpstr>查询投票</vt:lpstr>
      <vt:lpstr>关注投票</vt:lpstr>
      <vt:lpstr>参与投票</vt:lpstr>
      <vt:lpstr>参与投票</vt:lpstr>
      <vt:lpstr>参与投票</vt:lpstr>
      <vt:lpstr>查询投票历史</vt:lpstr>
      <vt:lpstr>施工人员与工期</vt:lpstr>
      <vt:lpstr> 谢谢！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彭广举</dc:creator>
  <cp:lastModifiedBy>11</cp:lastModifiedBy>
  <cp:revision>27</cp:revision>
  <dcterms:created xsi:type="dcterms:W3CDTF">2015-04-21T05:18:55Z</dcterms:created>
  <dcterms:modified xsi:type="dcterms:W3CDTF">2015-04-22T11:12:21Z</dcterms:modified>
</cp:coreProperties>
</file>