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4"/>
  </p:notesMasterIdLst>
  <p:sldIdLst>
    <p:sldId id="288" r:id="rId2"/>
    <p:sldId id="289" r:id="rId3"/>
    <p:sldId id="290" r:id="rId4"/>
    <p:sldId id="291" r:id="rId5"/>
    <p:sldId id="292" r:id="rId6"/>
    <p:sldId id="293" r:id="rId7"/>
    <p:sldId id="297" r:id="rId8"/>
    <p:sldId id="294" r:id="rId9"/>
    <p:sldId id="295" r:id="rId10"/>
    <p:sldId id="298" r:id="rId11"/>
    <p:sldId id="278" r:id="rId12"/>
    <p:sldId id="257" r:id="rId13"/>
    <p:sldId id="276" r:id="rId14"/>
    <p:sldId id="277" r:id="rId15"/>
    <p:sldId id="258" r:id="rId16"/>
    <p:sldId id="259" r:id="rId17"/>
    <p:sldId id="264" r:id="rId18"/>
    <p:sldId id="265" r:id="rId19"/>
    <p:sldId id="261" r:id="rId20"/>
    <p:sldId id="266" r:id="rId21"/>
    <p:sldId id="267" r:id="rId22"/>
    <p:sldId id="262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87" r:id="rId32"/>
    <p:sldId id="286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86272-795A-4A13-8C9D-B4A37A2EA87F}" type="datetimeFigureOut">
              <a:rPr lang="zh-CN" altLang="en-US" smtClean="0"/>
              <a:t>2015/4/22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E9ED6-036A-4359-A3C7-A329645BE7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555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E9ED6-036A-4359-A3C7-A329645BE7B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40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F3BE-1CB3-4850-8A4D-C83603B310DF}" type="datetimeFigureOut">
              <a:rPr lang="zh-CN" altLang="en-US" smtClean="0"/>
              <a:t>2015/4/22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C4C44E7-C96D-434A-8032-4D8FCE46D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483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F3BE-1CB3-4850-8A4D-C83603B310DF}" type="datetimeFigureOut">
              <a:rPr lang="zh-CN" altLang="en-US" smtClean="0"/>
              <a:t>2015/4/22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4C44E7-C96D-434A-8032-4D8FCE46D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69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F3BE-1CB3-4850-8A4D-C83603B310DF}" type="datetimeFigureOut">
              <a:rPr lang="zh-CN" altLang="en-US" smtClean="0"/>
              <a:t>2015/4/22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4C44E7-C96D-434A-8032-4D8FCE46DEC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2215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F3BE-1CB3-4850-8A4D-C83603B310DF}" type="datetimeFigureOut">
              <a:rPr lang="zh-CN" altLang="en-US" smtClean="0"/>
              <a:t>2015/4/22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4C44E7-C96D-434A-8032-4D8FCE46D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279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F3BE-1CB3-4850-8A4D-C83603B310DF}" type="datetimeFigureOut">
              <a:rPr lang="zh-CN" altLang="en-US" smtClean="0"/>
              <a:t>2015/4/22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4C44E7-C96D-434A-8032-4D8FCE46DEC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0243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F3BE-1CB3-4850-8A4D-C83603B310DF}" type="datetimeFigureOut">
              <a:rPr lang="zh-CN" altLang="en-US" smtClean="0"/>
              <a:t>2015/4/22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4C44E7-C96D-434A-8032-4D8FCE46D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456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F3BE-1CB3-4850-8A4D-C83603B310DF}" type="datetimeFigureOut">
              <a:rPr lang="zh-CN" altLang="en-US" smtClean="0"/>
              <a:t>2015/4/22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C44E7-C96D-434A-8032-4D8FCE46D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731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F3BE-1CB3-4850-8A4D-C83603B310DF}" type="datetimeFigureOut">
              <a:rPr lang="zh-CN" altLang="en-US" smtClean="0"/>
              <a:t>2015/4/22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C44E7-C96D-434A-8032-4D8FCE46D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149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F3BE-1CB3-4850-8A4D-C83603B310DF}" type="datetimeFigureOut">
              <a:rPr lang="zh-CN" altLang="en-US" smtClean="0"/>
              <a:t>2015/4/22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C44E7-C96D-434A-8032-4D8FCE46D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09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F3BE-1CB3-4850-8A4D-C83603B310DF}" type="datetimeFigureOut">
              <a:rPr lang="zh-CN" altLang="en-US" smtClean="0"/>
              <a:t>2015/4/22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4C44E7-C96D-434A-8032-4D8FCE46D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344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F3BE-1CB3-4850-8A4D-C83603B310DF}" type="datetimeFigureOut">
              <a:rPr lang="zh-CN" altLang="en-US" smtClean="0"/>
              <a:t>2015/4/22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4C44E7-C96D-434A-8032-4D8FCE46D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10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F3BE-1CB3-4850-8A4D-C83603B310DF}" type="datetimeFigureOut">
              <a:rPr lang="zh-CN" altLang="en-US" smtClean="0"/>
              <a:t>2015/4/22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4C44E7-C96D-434A-8032-4D8FCE46D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646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F3BE-1CB3-4850-8A4D-C83603B310DF}" type="datetimeFigureOut">
              <a:rPr lang="zh-CN" altLang="en-US" smtClean="0"/>
              <a:t>2015/4/22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C44E7-C96D-434A-8032-4D8FCE46D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118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F3BE-1CB3-4850-8A4D-C83603B310DF}" type="datetimeFigureOut">
              <a:rPr lang="zh-CN" altLang="en-US" smtClean="0"/>
              <a:t>2015/4/22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C44E7-C96D-434A-8032-4D8FCE46D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416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F3BE-1CB3-4850-8A4D-C83603B310DF}" type="datetimeFigureOut">
              <a:rPr lang="zh-CN" altLang="en-US" smtClean="0"/>
              <a:t>2015/4/22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C44E7-C96D-434A-8032-4D8FCE46D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89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F3BE-1CB3-4850-8A4D-C83603B310DF}" type="datetimeFigureOut">
              <a:rPr lang="zh-CN" altLang="en-US" smtClean="0"/>
              <a:t>2015/4/22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4C44E7-C96D-434A-8032-4D8FCE46D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92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4F3BE-1CB3-4850-8A4D-C83603B310DF}" type="datetimeFigureOut">
              <a:rPr lang="zh-CN" altLang="en-US" smtClean="0"/>
              <a:t>2015/4/22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C4C44E7-C96D-434A-8032-4D8FCE46DE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690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07076" y="1450074"/>
            <a:ext cx="8915399" cy="2262781"/>
          </a:xfrm>
        </p:spPr>
        <p:txBody>
          <a:bodyPr/>
          <a:lstStyle/>
          <a:p>
            <a:r>
              <a:rPr lang="en-US" altLang="zh-CN" dirty="0" smtClean="0"/>
              <a:t>“</a:t>
            </a:r>
            <a:r>
              <a:rPr lang="zh-CN" altLang="en-US" dirty="0" smtClean="0"/>
              <a:t>选呗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应用系统事务中心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总体设计与详细设计报告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77822" y="4941152"/>
            <a:ext cx="6527491" cy="1126283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组员：王钰翔、刘雨轩、陈可心、田堃、周昊宇、元棪、</a:t>
            </a:r>
            <a:endParaRPr lang="en-US" altLang="zh-CN" dirty="0" smtClean="0"/>
          </a:p>
          <a:p>
            <a:r>
              <a:rPr lang="zh-CN" altLang="en-US" dirty="0" smtClean="0"/>
              <a:t>彭广举（演讲者），欧阳逸群（演讲者）</a:t>
            </a:r>
            <a:endParaRPr lang="en-US" altLang="zh-CN" dirty="0" smtClean="0"/>
          </a:p>
          <a:p>
            <a:r>
              <a:rPr lang="en-US" altLang="zh-CN" dirty="0" smtClean="0"/>
              <a:t>2015.04.23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072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用户</a:t>
            </a:r>
            <a:r>
              <a:rPr lang="zh-CN" altLang="en-US" sz="2800" dirty="0"/>
              <a:t>存储 </a:t>
            </a:r>
            <a:r>
              <a:rPr lang="zh-CN" altLang="en-US" sz="2800" dirty="0" smtClean="0"/>
              <a:t> </a:t>
            </a:r>
            <a:r>
              <a:rPr lang="en-US" altLang="zh-CN" sz="2800" dirty="0" err="1" smtClean="0"/>
              <a:t>UsrData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zh-CN" altLang="en-US" sz="2800" dirty="0"/>
              <a:t>用户编号</a:t>
            </a:r>
            <a:r>
              <a:rPr lang="en-US" altLang="zh-CN" sz="2800" dirty="0"/>
              <a:t>-</a:t>
            </a:r>
            <a:r>
              <a:rPr lang="zh-CN" altLang="en-US" sz="2800" dirty="0"/>
              <a:t>用户名</a:t>
            </a:r>
            <a:r>
              <a:rPr lang="en-US" altLang="zh-CN" sz="2800" dirty="0"/>
              <a:t>-</a:t>
            </a:r>
            <a:r>
              <a:rPr lang="zh-CN" altLang="en-US" sz="2800" dirty="0"/>
              <a:t>用户密码</a:t>
            </a:r>
            <a:r>
              <a:rPr lang="en-US" altLang="zh-CN" sz="2800" dirty="0"/>
              <a:t>-</a:t>
            </a:r>
            <a:r>
              <a:rPr lang="zh-CN" altLang="en-US" sz="2800" dirty="0"/>
              <a:t>注册时间</a:t>
            </a:r>
            <a:r>
              <a:rPr lang="en-US" altLang="zh-CN" sz="2800" dirty="0"/>
              <a:t>-</a:t>
            </a:r>
            <a:r>
              <a:rPr lang="zh-CN" altLang="en-US" sz="2800" dirty="0"/>
              <a:t>用户发起投票列表</a:t>
            </a:r>
            <a:r>
              <a:rPr lang="en-US" altLang="zh-CN" sz="2800" dirty="0"/>
              <a:t>-</a:t>
            </a:r>
            <a:r>
              <a:rPr lang="zh-CN" altLang="en-US" sz="2800" dirty="0"/>
              <a:t>用户关注列表</a:t>
            </a:r>
            <a:r>
              <a:rPr lang="en-US" altLang="zh-CN" sz="2800" dirty="0"/>
              <a:t>-</a:t>
            </a:r>
            <a:r>
              <a:rPr lang="zh-CN" altLang="en-US" sz="2800" dirty="0"/>
              <a:t>用户投票历史列表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endParaRPr lang="en-US" altLang="zh-CN" sz="2000" dirty="0" smtClean="0"/>
          </a:p>
          <a:p>
            <a:r>
              <a:rPr lang="zh-CN" altLang="en-US" sz="2800" dirty="0" smtClean="0"/>
              <a:t>投票</a:t>
            </a:r>
            <a:r>
              <a:rPr lang="zh-CN" altLang="en-US" sz="2800" dirty="0"/>
              <a:t>存储 </a:t>
            </a:r>
            <a:r>
              <a:rPr lang="zh-CN" altLang="en-US" sz="2800" dirty="0" smtClean="0"/>
              <a:t> </a:t>
            </a:r>
            <a:r>
              <a:rPr lang="en-US" altLang="zh-CN" sz="2800" dirty="0" err="1" smtClean="0"/>
              <a:t>VoteData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zh-CN" altLang="en-US" sz="2800" dirty="0"/>
              <a:t>投票编号</a:t>
            </a:r>
            <a:r>
              <a:rPr lang="en-US" altLang="zh-CN" sz="2800" dirty="0"/>
              <a:t>-</a:t>
            </a:r>
            <a:r>
              <a:rPr lang="zh-CN" altLang="en-US" sz="2800" dirty="0"/>
              <a:t>发起时间</a:t>
            </a:r>
            <a:r>
              <a:rPr lang="en-US" altLang="zh-CN" sz="2800" dirty="0"/>
              <a:t>-</a:t>
            </a:r>
            <a:r>
              <a:rPr lang="zh-CN" altLang="en-US" sz="2800" dirty="0"/>
              <a:t>发起用户</a:t>
            </a:r>
            <a:r>
              <a:rPr lang="en-US" altLang="zh-CN" sz="2800" dirty="0"/>
              <a:t>-</a:t>
            </a:r>
            <a:r>
              <a:rPr lang="zh-CN" altLang="en-US" sz="2800" dirty="0"/>
              <a:t>投票选项列表</a:t>
            </a:r>
            <a:r>
              <a:rPr lang="en-US" altLang="zh-CN" sz="2800" dirty="0"/>
              <a:t>-</a:t>
            </a:r>
            <a:r>
              <a:rPr lang="zh-CN" altLang="en-US" sz="2800" dirty="0"/>
              <a:t>投票结果列表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2392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详细设计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根据概要设计的信息对各模块内部的算法和数据结构进行设计</a:t>
            </a:r>
            <a:endParaRPr lang="en-US" altLang="zh-CN" dirty="0" smtClean="0"/>
          </a:p>
          <a:p>
            <a:r>
              <a:rPr lang="zh-CN" altLang="en-US" dirty="0" smtClean="0"/>
              <a:t>程序流程图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38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输入部分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用户请求</a:t>
            </a:r>
            <a:endParaRPr lang="en-US" altLang="zh-CN" sz="2400" dirty="0" smtClean="0"/>
          </a:p>
          <a:p>
            <a:r>
              <a:rPr lang="zh-CN" altLang="en-US" sz="2400" dirty="0" smtClean="0"/>
              <a:t>管理员请求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2172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输入部分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用户请求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/>
              <a:t>管理员请求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738" y="1595895"/>
            <a:ext cx="7117359" cy="499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输入部分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用户请求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管理员请求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844" y="1571592"/>
            <a:ext cx="7087156" cy="514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58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变换部分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注册登录信息处理</a:t>
            </a:r>
            <a:endParaRPr lang="en-US" altLang="zh-CN" sz="2400" dirty="0" smtClean="0"/>
          </a:p>
          <a:p>
            <a:r>
              <a:rPr lang="zh-CN" altLang="en-US" sz="2400" dirty="0" smtClean="0"/>
              <a:t>管理信息处理</a:t>
            </a:r>
            <a:endParaRPr lang="en-US" altLang="zh-CN" sz="2400" dirty="0" smtClean="0"/>
          </a:p>
          <a:p>
            <a:r>
              <a:rPr lang="zh-CN" altLang="en-US" sz="2400" dirty="0" smtClean="0"/>
              <a:t>投票相关处理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0677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注册登录信息处理模块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309" y="1555845"/>
            <a:ext cx="3071925" cy="5120015"/>
          </a:xfrm>
        </p:spPr>
      </p:pic>
    </p:spTree>
    <p:extLst>
      <p:ext uri="{BB962C8B-B14F-4D97-AF65-F5344CB8AC3E}">
        <p14:creationId xmlns:p14="http://schemas.microsoft.com/office/powerpoint/2010/main" val="323987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注册登录信息处理模块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用户注册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/>
              <a:t>用户管理员登录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575" y="624111"/>
            <a:ext cx="3133295" cy="623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63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注册登录信息处理模块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用户注册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用户管理员登录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558" y="624111"/>
            <a:ext cx="3523733" cy="632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60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    管理信息处理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616" y="1644709"/>
            <a:ext cx="3033722" cy="5056342"/>
          </a:xfrm>
        </p:spPr>
      </p:pic>
    </p:spTree>
    <p:extLst>
      <p:ext uri="{BB962C8B-B14F-4D97-AF65-F5344CB8AC3E}">
        <p14:creationId xmlns:p14="http://schemas.microsoft.com/office/powerpoint/2010/main" val="405006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53738" y="4868564"/>
            <a:ext cx="6919563" cy="1280890"/>
          </a:xfrm>
        </p:spPr>
        <p:txBody>
          <a:bodyPr/>
          <a:lstStyle/>
          <a:p>
            <a:r>
              <a:rPr lang="zh-CN" altLang="en-US" dirty="0" smtClean="0"/>
              <a:t>“选呗”是什么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前情回顾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9934" y="1187353"/>
            <a:ext cx="10494678" cy="5117911"/>
          </a:xfrm>
        </p:spPr>
        <p:txBody>
          <a:bodyPr/>
          <a:lstStyle/>
          <a:p>
            <a:r>
              <a:rPr lang="zh-CN" altLang="en-US" sz="2800" dirty="0"/>
              <a:t>实现一个</a:t>
            </a:r>
            <a:r>
              <a:rPr lang="zh-CN" altLang="en-US" sz="28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手机应用“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选呗</a:t>
            </a:r>
            <a:r>
              <a:rPr lang="zh-CN" altLang="en-US" sz="28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endParaRPr lang="en-US" altLang="zh-CN" sz="28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800" dirty="0"/>
              <a:t>用户可以</a:t>
            </a:r>
            <a:r>
              <a:rPr lang="zh-CN" altLang="en-US" sz="28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发起投票</a:t>
            </a:r>
            <a:r>
              <a:rPr lang="zh-CN" altLang="en-US" sz="2800" dirty="0"/>
              <a:t>，上传</a:t>
            </a:r>
            <a:r>
              <a:rPr lang="zh-CN" altLang="en-US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至少两张</a:t>
            </a:r>
            <a:r>
              <a:rPr lang="zh-CN" altLang="en-US" sz="2800" dirty="0"/>
              <a:t>图片用于表达自己面对的选择</a:t>
            </a:r>
            <a:endParaRPr lang="en-US" altLang="zh-CN" sz="2800" dirty="0"/>
          </a:p>
          <a:p>
            <a:r>
              <a:rPr lang="zh-CN" altLang="en-US" sz="2800" dirty="0"/>
              <a:t>其他用户可以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参与投票</a:t>
            </a:r>
            <a:r>
              <a:rPr lang="zh-CN" altLang="en-US" sz="2800" dirty="0"/>
              <a:t>，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选择一张</a:t>
            </a:r>
            <a:r>
              <a:rPr lang="zh-CN" altLang="en-US" sz="2800" dirty="0"/>
              <a:t>图片作为推荐选择，并进行</a:t>
            </a:r>
            <a:r>
              <a:rPr lang="zh-CN" altLang="en-US" sz="28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可选的</a:t>
            </a:r>
            <a:r>
              <a:rPr lang="zh-CN" altLang="en-US" sz="2800" dirty="0"/>
              <a:t>评论</a:t>
            </a:r>
            <a:endParaRPr lang="en-US" altLang="zh-CN" sz="2800" dirty="0"/>
          </a:p>
          <a:p>
            <a:r>
              <a:rPr lang="zh-CN" altLang="en-US" sz="2800" dirty="0"/>
              <a:t>杂项功能：</a:t>
            </a:r>
            <a:endParaRPr lang="en-US" altLang="zh-CN" sz="2800" dirty="0"/>
          </a:p>
          <a:p>
            <a:pPr lvl="1"/>
            <a:r>
              <a:rPr lang="zh-CN" altLang="en-US" sz="2400" dirty="0"/>
              <a:t>注册</a:t>
            </a:r>
            <a:endParaRPr lang="en-US" altLang="zh-CN" sz="2400" dirty="0"/>
          </a:p>
          <a:p>
            <a:pPr lvl="1"/>
            <a:r>
              <a:rPr lang="zh-CN" altLang="en-US" sz="2400" dirty="0"/>
              <a:t>登录</a:t>
            </a:r>
            <a:endParaRPr lang="en-US" altLang="zh-CN" sz="2400" dirty="0"/>
          </a:p>
          <a:p>
            <a:pPr lvl="1"/>
            <a:r>
              <a:rPr lang="zh-CN" altLang="en-US" sz="2400" dirty="0"/>
              <a:t>管理</a:t>
            </a:r>
            <a:endParaRPr lang="en-US" altLang="zh-CN" sz="2400" dirty="0"/>
          </a:p>
          <a:p>
            <a:pPr lvl="1"/>
            <a:r>
              <a:rPr lang="zh-CN" altLang="en-US" sz="2400" dirty="0"/>
              <a:t>历史</a:t>
            </a: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309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管理信息处理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删除账户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/>
              <a:t>删除投票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633" y="624110"/>
            <a:ext cx="3760024" cy="631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10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管理信息处理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删除账户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删除投票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985" y="603834"/>
            <a:ext cx="3129272" cy="625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26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投票相关处理模块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发起投票</a:t>
            </a:r>
            <a:endParaRPr lang="en-US" altLang="zh-CN" sz="2400" dirty="0" smtClean="0"/>
          </a:p>
          <a:p>
            <a:r>
              <a:rPr lang="zh-CN" altLang="en-US" sz="2400" dirty="0" smtClean="0"/>
              <a:t>关闭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删除投票</a:t>
            </a:r>
            <a:endParaRPr lang="en-US" altLang="zh-CN" sz="2400" dirty="0" smtClean="0"/>
          </a:p>
          <a:p>
            <a:r>
              <a:rPr lang="zh-CN" altLang="en-US" sz="2400" dirty="0" smtClean="0"/>
              <a:t>查询投票</a:t>
            </a:r>
            <a:endParaRPr lang="en-US" altLang="zh-CN" sz="2400" dirty="0" smtClean="0"/>
          </a:p>
          <a:p>
            <a:r>
              <a:rPr lang="zh-CN" altLang="en-US" sz="2400" dirty="0" smtClean="0"/>
              <a:t>关注投票</a:t>
            </a:r>
            <a:endParaRPr lang="en-US" altLang="zh-CN" sz="2400" dirty="0" smtClean="0"/>
          </a:p>
          <a:p>
            <a:r>
              <a:rPr lang="zh-CN" altLang="en-US" sz="2400" dirty="0" smtClean="0"/>
              <a:t>参与投票</a:t>
            </a:r>
            <a:endParaRPr lang="en-US" altLang="zh-CN" sz="2400" dirty="0" smtClean="0"/>
          </a:p>
          <a:p>
            <a:r>
              <a:rPr lang="zh-CN" altLang="en-US" sz="2400" dirty="0" smtClean="0"/>
              <a:t>查询投票历史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2418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发起投票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002" y="624110"/>
            <a:ext cx="2244477" cy="6325516"/>
          </a:xfrm>
        </p:spPr>
      </p:pic>
    </p:spTree>
    <p:extLst>
      <p:ext uri="{BB962C8B-B14F-4D97-AF65-F5344CB8AC3E}">
        <p14:creationId xmlns:p14="http://schemas.microsoft.com/office/powerpoint/2010/main" val="501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关闭</a:t>
            </a:r>
            <a:r>
              <a:rPr lang="en-US" altLang="zh-CN" dirty="0" smtClean="0"/>
              <a:t>/</a:t>
            </a:r>
            <a:r>
              <a:rPr lang="zh-CN" altLang="en-US" dirty="0" smtClean="0"/>
              <a:t>删除投票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777" y="620701"/>
            <a:ext cx="3021588" cy="6237299"/>
          </a:xfrm>
        </p:spPr>
      </p:pic>
    </p:spTree>
    <p:extLst>
      <p:ext uri="{BB962C8B-B14F-4D97-AF65-F5344CB8AC3E}">
        <p14:creationId xmlns:p14="http://schemas.microsoft.com/office/powerpoint/2010/main" val="275963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查询投票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683" y="624110"/>
            <a:ext cx="2346822" cy="5653860"/>
          </a:xfrm>
        </p:spPr>
      </p:pic>
    </p:spTree>
    <p:extLst>
      <p:ext uri="{BB962C8B-B14F-4D97-AF65-F5344CB8AC3E}">
        <p14:creationId xmlns:p14="http://schemas.microsoft.com/office/powerpoint/2010/main" val="96116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关注投票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639" y="624109"/>
            <a:ext cx="3064677" cy="6209873"/>
          </a:xfrm>
        </p:spPr>
      </p:pic>
    </p:spTree>
    <p:extLst>
      <p:ext uri="{BB962C8B-B14F-4D97-AF65-F5344CB8AC3E}">
        <p14:creationId xmlns:p14="http://schemas.microsoft.com/office/powerpoint/2010/main" val="230473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参与投票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106" y="0"/>
            <a:ext cx="2620608" cy="6953536"/>
          </a:xfrm>
        </p:spPr>
      </p:pic>
    </p:spTree>
    <p:extLst>
      <p:ext uri="{BB962C8B-B14F-4D97-AF65-F5344CB8AC3E}">
        <p14:creationId xmlns:p14="http://schemas.microsoft.com/office/powerpoint/2010/main" val="114547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参与投票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投票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/>
              <a:t>评论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912" y="842474"/>
            <a:ext cx="2244853" cy="54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40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参与投票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投票</a:t>
            </a:r>
            <a:endParaRPr lang="en-US" altLang="zh-CN" sz="2400" dirty="0" smtClean="0"/>
          </a:p>
          <a:p>
            <a:r>
              <a:rPr lang="zh-CN" altLang="en-US" sz="2400" dirty="0">
                <a:solidFill>
                  <a:srgbClr val="FF0000"/>
                </a:solidFill>
              </a:rPr>
              <a:t>评论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912" y="854206"/>
            <a:ext cx="2238258" cy="539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91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概要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根据结构化分析数据流图设计初始</a:t>
            </a:r>
            <a:r>
              <a:rPr lang="en-US" altLang="zh-CN" dirty="0" smtClean="0"/>
              <a:t>MSD</a:t>
            </a:r>
            <a:r>
              <a:rPr lang="zh-CN" altLang="en-US" dirty="0" smtClean="0"/>
              <a:t>以及其他设计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6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查询投票历史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636" y="624110"/>
            <a:ext cx="4875525" cy="6035997"/>
          </a:xfrm>
        </p:spPr>
      </p:pic>
    </p:spTree>
    <p:extLst>
      <p:ext uri="{BB962C8B-B14F-4D97-AF65-F5344CB8AC3E}">
        <p14:creationId xmlns:p14="http://schemas.microsoft.com/office/powerpoint/2010/main" val="115232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施工人员与工期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04" y="2369024"/>
            <a:ext cx="11349012" cy="2327492"/>
          </a:xfrm>
        </p:spPr>
      </p:pic>
    </p:spTree>
    <p:extLst>
      <p:ext uri="{BB962C8B-B14F-4D97-AF65-F5344CB8AC3E}">
        <p14:creationId xmlns:p14="http://schemas.microsoft.com/office/powerpoint/2010/main" val="416335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5349" y="2133600"/>
            <a:ext cx="8911687" cy="1280890"/>
          </a:xfrm>
        </p:spPr>
        <p:txBody>
          <a:bodyPr>
            <a:normAutofit/>
          </a:bodyPr>
          <a:lstStyle/>
          <a:p>
            <a:r>
              <a:rPr lang="zh-CN" altLang="en-US" sz="4400" dirty="0" smtClean="0"/>
              <a:t> 谢谢！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1173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09" y="1185558"/>
            <a:ext cx="10989177" cy="5195247"/>
          </a:xfrm>
        </p:spPr>
      </p:pic>
      <p:sp>
        <p:nvSpPr>
          <p:cNvPr id="9" name="TextBox 8"/>
          <p:cNvSpPr txBox="1"/>
          <p:nvPr/>
        </p:nvSpPr>
        <p:spPr>
          <a:xfrm>
            <a:off x="1132764" y="477672"/>
            <a:ext cx="10672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初始</a:t>
            </a:r>
            <a:r>
              <a:rPr lang="en-US" altLang="zh-CN" sz="4000" dirty="0" smtClean="0"/>
              <a:t>MSD——</a:t>
            </a:r>
            <a:r>
              <a:rPr lang="zh-CN" altLang="en-US" sz="4000" dirty="0" smtClean="0"/>
              <a:t>第一次分解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26042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67807" y="1050878"/>
            <a:ext cx="738664" cy="53772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600" dirty="0" smtClean="0"/>
              <a:t>输入部分第二级分解精化</a:t>
            </a:r>
            <a:endParaRPr lang="zh-CN" altLang="en-US" sz="3600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837" y="209265"/>
            <a:ext cx="9432861" cy="5918579"/>
          </a:xfrm>
        </p:spPr>
      </p:pic>
    </p:spTree>
    <p:extLst>
      <p:ext uri="{BB962C8B-B14F-4D97-AF65-F5344CB8AC3E}">
        <p14:creationId xmlns:p14="http://schemas.microsoft.com/office/powerpoint/2010/main" val="279978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2805" y="4553527"/>
            <a:ext cx="4271900" cy="216117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变换部分第二级分解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可供详细设计使用的</a:t>
            </a:r>
            <a:r>
              <a:rPr lang="en-US" altLang="zh-CN" dirty="0" smtClean="0"/>
              <a:t>MSD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746" y="-477672"/>
            <a:ext cx="10278679" cy="7237225"/>
          </a:xfrm>
        </p:spPr>
      </p:pic>
    </p:spTree>
    <p:extLst>
      <p:ext uri="{BB962C8B-B14F-4D97-AF65-F5344CB8AC3E}">
        <p14:creationId xmlns:p14="http://schemas.microsoft.com/office/powerpoint/2010/main" val="137288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接口设计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51112" y="1714500"/>
            <a:ext cx="8915400" cy="377762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800" dirty="0" smtClean="0"/>
              <a:t>Demo</a:t>
            </a:r>
            <a:r>
              <a:rPr lang="zh-CN" altLang="en-US" sz="2800" dirty="0" smtClean="0"/>
              <a:t>展示：用户界面</a:t>
            </a:r>
            <a:endParaRPr lang="en-US" altLang="zh-CN" sz="2800" dirty="0" smtClean="0"/>
          </a:p>
          <a:p>
            <a:r>
              <a:rPr lang="zh-CN" altLang="en-US" sz="2800" dirty="0" smtClean="0"/>
              <a:t>用户接口：</a:t>
            </a:r>
            <a:endParaRPr lang="en-US" altLang="zh-CN" sz="2800" dirty="0" smtClean="0"/>
          </a:p>
          <a:p>
            <a:r>
              <a:rPr lang="en-US" altLang="zh-CN" sz="2800" dirty="0"/>
              <a:t>——</a:t>
            </a:r>
            <a:r>
              <a:rPr lang="zh-CN" altLang="zh-CN" sz="2800" dirty="0" smtClean="0"/>
              <a:t>说明</a:t>
            </a:r>
            <a:r>
              <a:rPr lang="zh-CN" altLang="zh-CN" sz="2800" dirty="0"/>
              <a:t>将向用户提供的命令和它们的语法结构，以及软件的回答</a:t>
            </a:r>
            <a:r>
              <a:rPr lang="zh-CN" altLang="zh-CN" sz="2800" dirty="0" smtClean="0"/>
              <a:t>信息</a:t>
            </a:r>
            <a:endParaRPr lang="en-US" altLang="zh-CN" sz="2800" dirty="0" smtClean="0"/>
          </a:p>
          <a:p>
            <a:r>
              <a:rPr lang="zh-CN" altLang="en-US" sz="2800" dirty="0" smtClean="0"/>
              <a:t>外部接口：无</a:t>
            </a:r>
            <a:endParaRPr lang="en-US" altLang="zh-CN" sz="2800" dirty="0" smtClean="0"/>
          </a:p>
          <a:p>
            <a:r>
              <a:rPr lang="zh-CN" altLang="en-US" sz="2800" dirty="0" smtClean="0"/>
              <a:t>内部接口：</a:t>
            </a:r>
            <a:endParaRPr lang="en-US" altLang="zh-CN" sz="2800" dirty="0" smtClean="0"/>
          </a:p>
          <a:p>
            <a:r>
              <a:rPr lang="en-US" altLang="zh-CN" sz="2800" dirty="0" smtClean="0"/>
              <a:t>——</a:t>
            </a:r>
            <a:r>
              <a:rPr lang="zh-CN" altLang="zh-CN" sz="2800" dirty="0"/>
              <a:t>内部接口主要是</a:t>
            </a:r>
            <a:r>
              <a:rPr lang="en-US" altLang="zh-CN" sz="2800" dirty="0"/>
              <a:t>client</a:t>
            </a:r>
            <a:r>
              <a:rPr lang="zh-CN" altLang="zh-CN" sz="2800" dirty="0"/>
              <a:t>与</a:t>
            </a:r>
            <a:r>
              <a:rPr lang="en-US" altLang="zh-CN" sz="2800" dirty="0"/>
              <a:t>sever</a:t>
            </a:r>
            <a:r>
              <a:rPr lang="zh-CN" altLang="zh-CN" sz="2800" dirty="0"/>
              <a:t>端的接口。</a:t>
            </a:r>
          </a:p>
          <a:p>
            <a:r>
              <a:rPr lang="zh-CN" altLang="zh-CN" sz="2800" dirty="0"/>
              <a:t>注：与数据库的接口由框架提供</a:t>
            </a:r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10547350" y="1536700"/>
            <a:ext cx="952500" cy="844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792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7725" y="330200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接口设计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用户接口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5304278"/>
              </p:ext>
            </p:extLst>
          </p:nvPr>
        </p:nvGraphicFramePr>
        <p:xfrm>
          <a:off x="1801178" y="1295402"/>
          <a:ext cx="9959022" cy="53847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50105"/>
                <a:gridCol w="1809031"/>
                <a:gridCol w="2888841"/>
                <a:gridCol w="2911045"/>
              </a:tblGrid>
              <a:tr h="358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命令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语法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信息正确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信息错误</a:t>
                      </a:r>
                    </a:p>
                  </a:txBody>
                  <a:tcPr marL="68580" marR="68580" marT="0" marB="0" anchor="ctr"/>
                </a:tc>
              </a:tr>
              <a:tr h="358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登陆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点击事件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登陆成功，进主界面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显示错误，重新登陆</a:t>
                      </a:r>
                    </a:p>
                  </a:txBody>
                  <a:tcPr marL="68580" marR="68580" marT="0" marB="0" anchor="ctr"/>
                </a:tc>
              </a:tr>
              <a:tr h="358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注册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点击事件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注册成功，进主界面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注册失败，重新注册</a:t>
                      </a:r>
                    </a:p>
                  </a:txBody>
                  <a:tcPr marL="68580" marR="68580" marT="0" marB="0" anchor="ctr"/>
                </a:tc>
              </a:tr>
              <a:tr h="358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请求发布投票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点击事件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显示发布界面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提交请求失败</a:t>
                      </a:r>
                    </a:p>
                  </a:txBody>
                  <a:tcPr marL="68580" marR="68580" marT="0" marB="0" anchor="ctr"/>
                </a:tc>
              </a:tr>
              <a:tr h="358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上传图片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点击事件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显示图片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显示失败</a:t>
                      </a:r>
                    </a:p>
                  </a:txBody>
                  <a:tcPr marL="68580" marR="68580" marT="0" marB="0" anchor="ctr"/>
                </a:tc>
              </a:tr>
              <a:tr h="7179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确认发送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点击事件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发布成功，查看投票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发布失败，回到发布页面</a:t>
                      </a:r>
                    </a:p>
                  </a:txBody>
                  <a:tcPr marL="68580" marR="68580" marT="0" marB="0" anchor="ctr"/>
                </a:tc>
              </a:tr>
              <a:tr h="7179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投票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点击事件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投票成功，显示投票结果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投票失败，回之前页面</a:t>
                      </a:r>
                    </a:p>
                  </a:txBody>
                  <a:tcPr marL="68580" marR="68580" marT="0" marB="0" anchor="ctr"/>
                </a:tc>
              </a:tr>
              <a:tr h="358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查看投票结果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点击事件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显示投票结果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显示查看失败</a:t>
                      </a:r>
                    </a:p>
                  </a:txBody>
                  <a:tcPr marL="68580" marR="68580" marT="0" marB="0" anchor="ctr"/>
                </a:tc>
              </a:tr>
              <a:tr h="7179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关闭投票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点击事件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删除投票，给出删后页面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删除失败，回之前页面</a:t>
                      </a:r>
                    </a:p>
                  </a:txBody>
                  <a:tcPr marL="68580" marR="68580" marT="0" marB="0" anchor="ctr"/>
                </a:tc>
              </a:tr>
              <a:tr h="358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关注投票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点击事件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显示关注成功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显示关注失败</a:t>
                      </a:r>
                    </a:p>
                  </a:txBody>
                  <a:tcPr marL="68580" marR="68580" marT="0" marB="0" anchor="ctr"/>
                </a:tc>
              </a:tr>
              <a:tr h="358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查看关注的投票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点击事件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给出查看关注页面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显示查看失败</a:t>
                      </a:r>
                    </a:p>
                  </a:txBody>
                  <a:tcPr marL="68580" marR="68580" marT="0" marB="0" anchor="ctr"/>
                </a:tc>
              </a:tr>
              <a:tr h="358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查看投票历史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点击事件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给出投票历史页面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显示查看失败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127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69025" y="243110"/>
            <a:ext cx="8138575" cy="1280890"/>
          </a:xfrm>
        </p:spPr>
        <p:txBody>
          <a:bodyPr/>
          <a:lstStyle/>
          <a:p>
            <a:r>
              <a:rPr lang="zh-CN" altLang="en-US" dirty="0"/>
              <a:t>接口设计</a:t>
            </a:r>
            <a:r>
              <a:rPr lang="en-US" altLang="zh-CN" dirty="0" smtClean="0"/>
              <a:t>——</a:t>
            </a:r>
            <a:r>
              <a:rPr lang="zh-CN" altLang="en-US" dirty="0"/>
              <a:t>内部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2891161"/>
              </p:ext>
            </p:extLst>
          </p:nvPr>
        </p:nvGraphicFramePr>
        <p:xfrm>
          <a:off x="2628900" y="1447793"/>
          <a:ext cx="9194800" cy="45974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0050"/>
                <a:gridCol w="3253545"/>
                <a:gridCol w="3641205"/>
              </a:tblGrid>
              <a:tr h="417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函数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输入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返回</a:t>
                      </a:r>
                    </a:p>
                  </a:txBody>
                  <a:tcPr marL="68580" marR="68580" marT="0" marB="0" anchor="ctr"/>
                </a:tc>
              </a:tr>
              <a:tr h="417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UsrLoginCheck</a:t>
                      </a:r>
                      <a:endParaRPr lang="zh-CN" sz="1800" kern="100" dirty="0">
                        <a:effectLst/>
                        <a:latin typeface="华文宋体" panose="02010600040101010101" pitchFamily="2" charset="-122"/>
                        <a:ea typeface="华文宋体" panose="0201060004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用户名，密码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是否登陆成功</a:t>
                      </a:r>
                    </a:p>
                  </a:txBody>
                  <a:tcPr marL="68580" marR="68580" marT="0" marB="0" anchor="ctr"/>
                </a:tc>
              </a:tr>
              <a:tr h="417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ManLoginCheck</a:t>
                      </a:r>
                      <a:endParaRPr lang="zh-CN" sz="1800" kern="100">
                        <a:effectLst/>
                        <a:latin typeface="华文宋体" panose="02010600040101010101" pitchFamily="2" charset="-122"/>
                        <a:ea typeface="华文宋体" panose="0201060004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管理员名，密码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是否登陆成功</a:t>
                      </a:r>
                    </a:p>
                  </a:txBody>
                  <a:tcPr marL="68580" marR="68580" marT="0" marB="0" anchor="ctr"/>
                </a:tc>
              </a:tr>
              <a:tr h="417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Register</a:t>
                      </a:r>
                      <a:endParaRPr lang="zh-CN" sz="1800" kern="100">
                        <a:effectLst/>
                        <a:latin typeface="华文宋体" panose="02010600040101010101" pitchFamily="2" charset="-122"/>
                        <a:ea typeface="华文宋体" panose="0201060004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注册的用户名，密码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是否增加成功</a:t>
                      </a:r>
                    </a:p>
                  </a:txBody>
                  <a:tcPr marL="68580" marR="68580" marT="0" marB="0" anchor="ctr"/>
                </a:tc>
              </a:tr>
              <a:tr h="417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Vote</a:t>
                      </a:r>
                      <a:endParaRPr lang="zh-CN" sz="1800" kern="100">
                        <a:effectLst/>
                        <a:latin typeface="华文宋体" panose="02010600040101010101" pitchFamily="2" charset="-122"/>
                        <a:ea typeface="华文宋体" panose="0201060004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用户名，投票编号，投票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数据是否更新成功</a:t>
                      </a:r>
                    </a:p>
                  </a:txBody>
                  <a:tcPr marL="68580" marR="68580" marT="0" marB="0" anchor="ctr"/>
                </a:tc>
              </a:tr>
              <a:tr h="417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CheckVote</a:t>
                      </a:r>
                      <a:endParaRPr lang="zh-CN" sz="1800" kern="100">
                        <a:effectLst/>
                        <a:latin typeface="华文宋体" panose="02010600040101010101" pitchFamily="2" charset="-122"/>
                        <a:ea typeface="华文宋体" panose="0201060004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投票编号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投票结果</a:t>
                      </a:r>
                    </a:p>
                  </a:txBody>
                  <a:tcPr marL="68580" marR="68580" marT="0" marB="0" anchor="ctr"/>
                </a:tc>
              </a:tr>
              <a:tr h="417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DeleteVote</a:t>
                      </a:r>
                      <a:endParaRPr lang="zh-CN" sz="1800" kern="100">
                        <a:effectLst/>
                        <a:latin typeface="华文宋体" panose="02010600040101010101" pitchFamily="2" charset="-122"/>
                        <a:ea typeface="华文宋体" panose="0201060004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用户名，投票编号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是否删除成功</a:t>
                      </a:r>
                    </a:p>
                  </a:txBody>
                  <a:tcPr marL="68580" marR="68580" marT="0" marB="0" anchor="ctr"/>
                </a:tc>
              </a:tr>
              <a:tr h="417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DeleteUsr</a:t>
                      </a:r>
                      <a:endParaRPr lang="zh-CN" sz="1800" kern="100">
                        <a:effectLst/>
                        <a:latin typeface="华文宋体" panose="02010600040101010101" pitchFamily="2" charset="-122"/>
                        <a:ea typeface="华文宋体" panose="0201060004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用户名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是否删除成功</a:t>
                      </a:r>
                    </a:p>
                  </a:txBody>
                  <a:tcPr marL="68580" marR="68580" marT="0" marB="0" anchor="ctr"/>
                </a:tc>
              </a:tr>
              <a:tr h="417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MarkVote</a:t>
                      </a:r>
                      <a:endParaRPr lang="zh-CN" sz="1800" kern="100">
                        <a:effectLst/>
                        <a:latin typeface="华文宋体" panose="02010600040101010101" pitchFamily="2" charset="-122"/>
                        <a:ea typeface="华文宋体" panose="0201060004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用户名，投票编号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是否关注成功</a:t>
                      </a:r>
                    </a:p>
                  </a:txBody>
                  <a:tcPr marL="68580" marR="68580" marT="0" marB="0" anchor="ctr"/>
                </a:tc>
              </a:tr>
              <a:tr h="417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CheckMark</a:t>
                      </a:r>
                      <a:endParaRPr lang="zh-CN" sz="1800" kern="100">
                        <a:effectLst/>
                        <a:latin typeface="华文宋体" panose="02010600040101010101" pitchFamily="2" charset="-122"/>
                        <a:ea typeface="华文宋体" panose="0201060004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用户名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用户关注列表</a:t>
                      </a:r>
                    </a:p>
                  </a:txBody>
                  <a:tcPr marL="68580" marR="68580" marT="0" marB="0" anchor="ctr"/>
                </a:tc>
              </a:tr>
              <a:tr h="417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CheckHistory</a:t>
                      </a:r>
                      <a:endParaRPr lang="zh-CN" sz="1800" kern="100">
                        <a:effectLst/>
                        <a:latin typeface="华文宋体" panose="02010600040101010101" pitchFamily="2" charset="-122"/>
                        <a:ea typeface="华文宋体" panose="0201060004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用户名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用户投票历史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597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380</TotalTime>
  <Words>547</Words>
  <Application>Microsoft Office PowerPoint</Application>
  <PresentationFormat>宽屏</PresentationFormat>
  <Paragraphs>165</Paragraphs>
  <Slides>32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0" baseType="lpstr">
      <vt:lpstr>华文宋体</vt:lpstr>
      <vt:lpstr>宋体</vt:lpstr>
      <vt:lpstr>幼圆</vt:lpstr>
      <vt:lpstr>Arial</vt:lpstr>
      <vt:lpstr>Calibri</vt:lpstr>
      <vt:lpstr>Century Gothic</vt:lpstr>
      <vt:lpstr>Wingdings 3</vt:lpstr>
      <vt:lpstr>丝状</vt:lpstr>
      <vt:lpstr>“选呗”应用系统事务中心 总体设计与详细设计报告</vt:lpstr>
      <vt:lpstr>“选呗”是什么——前情回顾</vt:lpstr>
      <vt:lpstr>概要设计</vt:lpstr>
      <vt:lpstr>PowerPoint 演示文稿</vt:lpstr>
      <vt:lpstr>PowerPoint 演示文稿</vt:lpstr>
      <vt:lpstr>变换部分第二级分解——可供详细设计使用的MSD</vt:lpstr>
      <vt:lpstr>接口设计</vt:lpstr>
      <vt:lpstr>接口设计——用户接口</vt:lpstr>
      <vt:lpstr>接口设计——内部接口</vt:lpstr>
      <vt:lpstr>数据设计</vt:lpstr>
      <vt:lpstr>详细设计</vt:lpstr>
      <vt:lpstr>输入部分</vt:lpstr>
      <vt:lpstr>输入部分</vt:lpstr>
      <vt:lpstr>输入部分</vt:lpstr>
      <vt:lpstr>变换部分</vt:lpstr>
      <vt:lpstr>注册登录信息处理模块</vt:lpstr>
      <vt:lpstr>注册登录信息处理模块</vt:lpstr>
      <vt:lpstr>注册登录信息处理模块</vt:lpstr>
      <vt:lpstr>     管理信息处理</vt:lpstr>
      <vt:lpstr>管理信息处理</vt:lpstr>
      <vt:lpstr>管理信息处理</vt:lpstr>
      <vt:lpstr>投票相关处理模块</vt:lpstr>
      <vt:lpstr>发起投票</vt:lpstr>
      <vt:lpstr>关闭/删除投票</vt:lpstr>
      <vt:lpstr>查询投票</vt:lpstr>
      <vt:lpstr>关注投票</vt:lpstr>
      <vt:lpstr>参与投票</vt:lpstr>
      <vt:lpstr>参与投票</vt:lpstr>
      <vt:lpstr>参与投票</vt:lpstr>
      <vt:lpstr>查询投票历史</vt:lpstr>
      <vt:lpstr>施工人员与工期</vt:lpstr>
      <vt:lpstr> 谢谢！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彭广举</dc:creator>
  <cp:lastModifiedBy>彭广举</cp:lastModifiedBy>
  <cp:revision>27</cp:revision>
  <dcterms:created xsi:type="dcterms:W3CDTF">2015-04-21T05:18:55Z</dcterms:created>
  <dcterms:modified xsi:type="dcterms:W3CDTF">2015-04-22T09:10:26Z</dcterms:modified>
</cp:coreProperties>
</file>