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2"/>
  </p:sldMasterIdLst>
  <p:notesMasterIdLst>
    <p:notesMasterId r:id="rId13"/>
  </p:notesMasterIdLst>
  <p:handoutMasterIdLst>
    <p:handoutMasterId r:id="rId14"/>
  </p:handoutMasterIdLst>
  <p:sldIdLst>
    <p:sldId id="267" r:id="rId3"/>
    <p:sldId id="283" r:id="rId4"/>
    <p:sldId id="284" r:id="rId5"/>
    <p:sldId id="281" r:id="rId6"/>
    <p:sldId id="282" r:id="rId7"/>
    <p:sldId id="285" r:id="rId8"/>
    <p:sldId id="286" r:id="rId9"/>
    <p:sldId id="287" r:id="rId10"/>
    <p:sldId id="288" r:id="rId11"/>
    <p:sldId id="280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15">
          <p15:clr>
            <a:srgbClr val="A4A3A4"/>
          </p15:clr>
        </p15:guide>
        <p15:guide id="3" orient="horz" pos="274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39">
          <p15:clr>
            <a:srgbClr val="A4A3A4"/>
          </p15:clr>
        </p15:guide>
        <p15:guide id="6" pos="6911">
          <p15:clr>
            <a:srgbClr val="A4A3A4"/>
          </p15:clr>
        </p15:guide>
        <p15:guide id="7" pos="7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>
      <p:cViewPr varScale="1">
        <p:scale>
          <a:sx n="48" d="100"/>
          <a:sy n="48" d="100"/>
        </p:scale>
        <p:origin x="56" y="528"/>
      </p:cViewPr>
      <p:guideLst>
        <p:guide orient="horz" pos="2160"/>
        <p:guide orient="horz" pos="1015"/>
        <p:guide orient="horz" pos="274"/>
        <p:guide orient="horz" pos="3840"/>
        <p:guide pos="3839"/>
        <p:guide pos="6911"/>
        <p:guide pos="76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1" d="100"/>
          <a:sy n="71" d="100"/>
        </p:scale>
        <p:origin x="-219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30E6E22E-288A-414B-A8DE-E4DBD03D5FC0}" type="datetimeFigureOut">
              <a:rPr lang="en-US" altLang="zh-CN"/>
              <a:t>4/1/2015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114579-D02A-4B51-B5DF-8EC449F77AC7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39A9AE7E-E0F9-4C51-AD9A-F4C3A6E23BBF}" type="datetimeFigureOut">
              <a:t>2015/4/1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6074690-7256-4BB9-AC0F-97AEAE8CDEC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 latinLnBrk="0">
              <a:lnSpc>
                <a:spcPct val="90000"/>
              </a:lnSpc>
              <a:defRPr lang="zh-CN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tx2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pPr/>
              <a:t>2015/4/1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pPr/>
              <a:t>‹#›</a:t>
            </a:fld>
            <a:endParaRPr lang="zh-CN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线连接线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连接线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5" name="椭圆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线连接线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线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2015/4/1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2015/4/1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2015/4/1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>
        <p:tmplLst>
          <p:tmpl lvl="1">
            <p:tnLst>
              <p:par>
                <p:cTn presetID="2" presetClass="entr" presetSubtype="8" de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de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 latinLnBrk="0">
              <a:lnSpc>
                <a:spcPct val="90000"/>
              </a:lnSpc>
              <a:defRPr lang="zh-CN"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2015/4/1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线连接线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线连接线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2015/4/1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0"/>
              </a:spcBef>
              <a:buNone/>
              <a:defRPr lang="zh-CN" sz="20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 latinLnBrk="0">
              <a:spcBef>
                <a:spcPts val="1600"/>
              </a:spcBef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0"/>
              </a:spcBef>
              <a:buNone/>
              <a:defRPr lang="zh-CN" sz="20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 latinLnBrk="0">
              <a:spcBef>
                <a:spcPts val="1600"/>
              </a:spcBef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2015/4/1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2015/4/1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2015/4/1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 anchor="b">
            <a:norm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 latinLnBrk="0">
              <a:spcBef>
                <a:spcPts val="1600"/>
              </a:spcBef>
              <a:buNone/>
              <a:defRPr lang="zh-CN" sz="20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2015/4/1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 anchor="b">
            <a:norm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 latinLnBrk="0">
              <a:spcBef>
                <a:spcPts val="1600"/>
              </a:spcBef>
              <a:buNone/>
              <a:defRPr lang="zh-CN" sz="20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2015/4/1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8E36636D-D922-432D-A958-524484B5923D}" type="datetimeFigureOut">
              <a:rPr lang="en-US" altLang="zh-CN" smtClean="0"/>
              <a:pPr/>
              <a:t>4/1/2015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zh-CN"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CN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pn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软件工程课程实践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第一阶段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陈可心 刘雨轩 欧阳逸群 彭广举 田堃 王钰翔 元棪 周昊宇</a:t>
            </a:r>
            <a:endParaRPr lang="en-US" altLang="zh-CN" dirty="0" smtClean="0"/>
          </a:p>
          <a:p>
            <a:r>
              <a:rPr lang="zh-CN" altLang="en-US" dirty="0" smtClean="0"/>
              <a:t>（音序）</a:t>
            </a:r>
            <a:endParaRPr lang="en-US" altLang="zh-CN" dirty="0"/>
          </a:p>
          <a:p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33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项目选题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生活中的两难境地</a:t>
            </a:r>
            <a:endParaRPr lang="en-US" altLang="zh-CN" dirty="0" smtClean="0"/>
          </a:p>
          <a:p>
            <a:r>
              <a:rPr lang="zh-CN" altLang="en-US" dirty="0" smtClean="0"/>
              <a:t>抉择时的犹豫不定</a:t>
            </a:r>
            <a:endParaRPr lang="en-US" altLang="zh-CN" dirty="0" smtClean="0"/>
          </a:p>
          <a:p>
            <a:r>
              <a:rPr lang="zh-CN" altLang="en-US" dirty="0"/>
              <a:t>究竟</a:t>
            </a:r>
            <a:r>
              <a:rPr lang="zh-CN" altLang="en-US" dirty="0" smtClean="0"/>
              <a:t>是这般为好，还是那般更佳？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209" y="2343926"/>
            <a:ext cx="2794000" cy="20269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9" y="1853854"/>
            <a:ext cx="3851207" cy="342115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393" y="2264300"/>
            <a:ext cx="2743200" cy="279806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911" y="2128663"/>
            <a:ext cx="3138272" cy="28621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393" y="1999007"/>
            <a:ext cx="3277900" cy="3277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625" y="2681113"/>
            <a:ext cx="2578584" cy="19100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00" y="1574198"/>
            <a:ext cx="3992893" cy="356637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08" y="1424370"/>
            <a:ext cx="3866033" cy="38660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1728614"/>
            <a:ext cx="3810000" cy="381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00" y="2204864"/>
            <a:ext cx="5715000" cy="28575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00" y="2728738"/>
            <a:ext cx="5124450" cy="18097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750" y="2128663"/>
            <a:ext cx="5143500" cy="245745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2503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32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32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32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32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32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项目选题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实现一个</a:t>
            </a:r>
            <a:r>
              <a:rPr lang="zh-CN" alt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手机应用“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选呗</a:t>
            </a:r>
            <a:r>
              <a:rPr lang="zh-CN" alt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en-US" altLang="zh-CN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 smtClean="0"/>
              <a:t>用户可以</a:t>
            </a:r>
            <a:r>
              <a:rPr lang="zh-CN" alt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发起投票</a:t>
            </a:r>
            <a:r>
              <a:rPr lang="zh-CN" altLang="en-US" dirty="0" smtClean="0"/>
              <a:t>，上传</a:t>
            </a:r>
            <a:r>
              <a:rPr lang="zh-CN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至少两张</a:t>
            </a:r>
            <a:r>
              <a:rPr lang="zh-CN" altLang="en-US" dirty="0" smtClean="0"/>
              <a:t>图片用于表达自己面对的选择</a:t>
            </a:r>
            <a:endParaRPr lang="en-US" altLang="zh-CN" dirty="0" smtClean="0"/>
          </a:p>
          <a:p>
            <a:r>
              <a:rPr lang="zh-CN" altLang="en-US" dirty="0" smtClean="0"/>
              <a:t>其他用户可以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参与投票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选择一张</a:t>
            </a:r>
            <a:r>
              <a:rPr lang="zh-CN" altLang="en-US" dirty="0" smtClean="0"/>
              <a:t>图片作为推荐选择，并进行</a:t>
            </a:r>
            <a:r>
              <a:rPr lang="zh-CN" alt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可选的</a:t>
            </a:r>
            <a:r>
              <a:rPr lang="zh-CN" altLang="en-US" dirty="0" smtClean="0"/>
              <a:t>评论</a:t>
            </a:r>
            <a:endParaRPr lang="en-US" altLang="zh-CN" dirty="0" smtClean="0"/>
          </a:p>
          <a:p>
            <a:r>
              <a:rPr lang="zh-CN" altLang="en-US" dirty="0" smtClean="0"/>
              <a:t>杂项功能：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登录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</a:t>
            </a:r>
            <a:endParaRPr lang="en-US" altLang="zh-CN" dirty="0" smtClean="0"/>
          </a:p>
          <a:p>
            <a:pPr lvl="1"/>
            <a:r>
              <a:rPr lang="zh-CN" altLang="en-US" dirty="0"/>
              <a:t>历史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703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人员分工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和项目划分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600" y="836712"/>
            <a:ext cx="7882379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6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用况图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5179" y="1196752"/>
            <a:ext cx="10585176" cy="537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5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结构化分析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数据流图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顶层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942284" y="2276872"/>
            <a:ext cx="4464496" cy="288032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“选呗”</a:t>
            </a:r>
            <a:endParaRPr lang="en-US" altLang="zh-CN" sz="2400" b="1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24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软件应用系统</a:t>
            </a:r>
            <a:endParaRPr lang="zh-CN" altLang="en-US" sz="24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8883" y="2204864"/>
            <a:ext cx="1635169" cy="8640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用户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9982844" y="5415198"/>
            <a:ext cx="1635169" cy="8640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管理员</a:t>
            </a:r>
            <a:endParaRPr lang="zh-CN" altLang="en-US" sz="2400" dirty="0"/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>
            <a:off x="2854052" y="2636912"/>
            <a:ext cx="2337732" cy="34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170996" y="2618417"/>
            <a:ext cx="1800200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查询投票请求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2" name="直接箭头连接符 11"/>
          <p:cNvCxnSpPr>
            <a:endCxn id="4" idx="2"/>
          </p:cNvCxnSpPr>
          <p:nvPr/>
        </p:nvCxnSpPr>
        <p:spPr>
          <a:xfrm>
            <a:off x="2854052" y="3050014"/>
            <a:ext cx="2088232" cy="667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926060" y="3226653"/>
            <a:ext cx="1800200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执行投票请求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854052" y="2199692"/>
            <a:ext cx="3240360" cy="249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430116" y="2136818"/>
            <a:ext cx="1800200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查询历史请求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1" name="直接箭头连接符 20"/>
          <p:cNvCxnSpPr>
            <a:stCxn id="5" idx="2"/>
            <a:endCxn id="4" idx="3"/>
          </p:cNvCxnSpPr>
          <p:nvPr/>
        </p:nvCxnSpPr>
        <p:spPr>
          <a:xfrm>
            <a:off x="2036468" y="3068960"/>
            <a:ext cx="3559626" cy="1666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854052" y="3820172"/>
            <a:ext cx="1800200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关注投票请求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rot="10800000">
            <a:off x="1736598" y="3105608"/>
            <a:ext cx="4483887" cy="1907566"/>
          </a:xfrm>
          <a:prstGeom prst="curvedConnector3">
            <a:avLst>
              <a:gd name="adj1" fmla="val 10030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036467" y="4465249"/>
            <a:ext cx="1249633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投票信息</a:t>
            </a:r>
            <a:endParaRPr lang="zh-CN" altLang="en-US" sz="20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33" name="直接箭头连接符 32"/>
          <p:cNvCxnSpPr>
            <a:stCxn id="6" idx="1"/>
            <a:endCxn id="4" idx="5"/>
          </p:cNvCxnSpPr>
          <p:nvPr/>
        </p:nvCxnSpPr>
        <p:spPr>
          <a:xfrm flipH="1" flipV="1">
            <a:off x="8752970" y="4735379"/>
            <a:ext cx="1229874" cy="111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686700" y="5045866"/>
            <a:ext cx="1225655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管理请求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72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3" grpId="0" animBg="1"/>
      <p:bldP spid="17" grpId="0" animBg="1"/>
      <p:bldP spid="22" grpId="0" animBg="1"/>
      <p:bldP spid="27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结构化分析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数据流图 </a:t>
            </a:r>
            <a:r>
              <a:rPr lang="en-US" altLang="zh-CN" dirty="0" smtClean="0"/>
              <a:t>– 0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7693897" y="2236793"/>
            <a:ext cx="2664296" cy="136815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处理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投票相关请求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7" name="直接箭头连接符 6"/>
          <p:cNvCxnSpPr>
            <a:endCxn id="4" idx="2"/>
          </p:cNvCxnSpPr>
          <p:nvPr/>
        </p:nvCxnSpPr>
        <p:spPr>
          <a:xfrm flipV="1">
            <a:off x="4392591" y="2920869"/>
            <a:ext cx="3301306" cy="679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4" idx="1"/>
          </p:cNvCxnSpPr>
          <p:nvPr/>
        </p:nvCxnSpPr>
        <p:spPr>
          <a:xfrm flipV="1">
            <a:off x="450906" y="2437154"/>
            <a:ext cx="7633168" cy="409400"/>
          </a:xfrm>
          <a:prstGeom prst="curvedConnector4">
            <a:avLst>
              <a:gd name="adj1" fmla="val 47444"/>
              <a:gd name="adj2" fmla="val 20477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513867" y="3005099"/>
            <a:ext cx="1800200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执行投票请求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6" name="直接箭头连接符 15"/>
          <p:cNvCxnSpPr>
            <a:stCxn id="35" idx="5"/>
            <a:endCxn id="32" idx="2"/>
          </p:cNvCxnSpPr>
          <p:nvPr/>
        </p:nvCxnSpPr>
        <p:spPr>
          <a:xfrm flipV="1">
            <a:off x="4801607" y="4631297"/>
            <a:ext cx="2828017" cy="70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315515" y="4539627"/>
            <a:ext cx="1800200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查询历史请求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1" name="直接箭头连接符 20"/>
          <p:cNvCxnSpPr>
            <a:stCxn id="35" idx="6"/>
            <a:endCxn id="32" idx="1"/>
          </p:cNvCxnSpPr>
          <p:nvPr/>
        </p:nvCxnSpPr>
        <p:spPr>
          <a:xfrm flipV="1">
            <a:off x="5191784" y="4147582"/>
            <a:ext cx="2828017" cy="70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549263" y="3998182"/>
            <a:ext cx="1800200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关注投票请求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rot="16200000" flipV="1">
            <a:off x="7032117" y="733753"/>
            <a:ext cx="1890025" cy="11731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314067" y="1202686"/>
            <a:ext cx="1249633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投票信息</a:t>
            </a:r>
            <a:endParaRPr lang="zh-CN" altLang="en-US" sz="20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33" name="直接箭头连接符 32"/>
          <p:cNvCxnSpPr>
            <a:endCxn id="4" idx="3"/>
          </p:cNvCxnSpPr>
          <p:nvPr/>
        </p:nvCxnSpPr>
        <p:spPr>
          <a:xfrm flipV="1">
            <a:off x="5081538" y="3404584"/>
            <a:ext cx="3002536" cy="561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471716" y="3463434"/>
            <a:ext cx="2670240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投票和评论管理请求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524841" y="439507"/>
            <a:ext cx="1872211" cy="955567"/>
          </a:xfrm>
          <a:prstGeom prst="rect">
            <a:avLst/>
          </a:prstGeom>
          <a:noFill/>
          <a:ln w="165100" cmpd="dbl"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00B050"/>
                </a:solidFill>
                <a:uFill>
                  <a:solidFill>
                    <a:schemeClr val="bg1"/>
                  </a:solidFill>
                </a:uFill>
                <a:latin typeface="华文中宋" panose="02010600040101010101" pitchFamily="2" charset="-122"/>
                <a:ea typeface="华文中宋" panose="02010600040101010101" pitchFamily="2" charset="-122"/>
              </a:rPr>
              <a:t>投票文件</a:t>
            </a:r>
            <a:endParaRPr lang="en-US" altLang="zh-CN" sz="2400" b="1" dirty="0" smtClean="0">
              <a:solidFill>
                <a:srgbClr val="00B050"/>
              </a:solidFill>
              <a:uFill>
                <a:solidFill>
                  <a:schemeClr val="bg1"/>
                </a:solidFill>
              </a:u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en-US" altLang="zh-CN" sz="2400" dirty="0" smtClean="0">
                <a:solidFill>
                  <a:srgbClr val="00B050"/>
                </a:solidFill>
                <a:uFill>
                  <a:solidFill>
                    <a:schemeClr val="bg1"/>
                  </a:solidFill>
                </a:uFill>
                <a:latin typeface="华文中宋" panose="02010600040101010101" pitchFamily="2" charset="-122"/>
                <a:ea typeface="华文中宋" panose="02010600040101010101" pitchFamily="2" charset="-122"/>
              </a:rPr>
              <a:t>=======</a:t>
            </a:r>
            <a:endParaRPr lang="zh-CN" altLang="en-US" sz="2400" dirty="0">
              <a:solidFill>
                <a:srgbClr val="00B050"/>
              </a:solidFill>
              <a:uFill>
                <a:solidFill>
                  <a:schemeClr val="bg1"/>
                </a:solidFill>
              </a:u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29624" y="5548410"/>
            <a:ext cx="1872211" cy="955567"/>
          </a:xfrm>
          <a:prstGeom prst="rect">
            <a:avLst/>
          </a:prstGeom>
          <a:noFill/>
          <a:ln w="165100" cmpd="dbl"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uFill>
                  <a:solidFill>
                    <a:schemeClr val="bg1"/>
                  </a:solidFill>
                </a:uFill>
                <a:latin typeface="华文中宋" panose="02010600040101010101" pitchFamily="2" charset="-122"/>
                <a:ea typeface="华文中宋" panose="02010600040101010101" pitchFamily="2" charset="-122"/>
              </a:rPr>
              <a:t>用户文件</a:t>
            </a:r>
            <a:endParaRPr lang="en-US" altLang="zh-CN" sz="2400" b="1" dirty="0" smtClean="0">
              <a:solidFill>
                <a:srgbClr val="FF0000"/>
              </a:solidFill>
              <a:uFill>
                <a:solidFill>
                  <a:schemeClr val="bg1"/>
                </a:solidFill>
              </a:u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en-US" altLang="zh-CN" sz="2400" dirty="0" smtClean="0">
                <a:solidFill>
                  <a:srgbClr val="FF0000"/>
                </a:solidFill>
                <a:uFill>
                  <a:solidFill>
                    <a:schemeClr val="bg1"/>
                  </a:solidFill>
                </a:uFill>
                <a:latin typeface="华文中宋" panose="02010600040101010101" pitchFamily="2" charset="-122"/>
                <a:ea typeface="华文中宋" panose="02010600040101010101" pitchFamily="2" charset="-122"/>
              </a:rPr>
              <a:t>=======</a:t>
            </a:r>
            <a:endParaRPr lang="zh-CN" altLang="en-US" sz="2400" dirty="0">
              <a:solidFill>
                <a:srgbClr val="FF0000"/>
              </a:solidFill>
              <a:uFill>
                <a:solidFill>
                  <a:schemeClr val="bg1"/>
                </a:solidFill>
              </a:u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629624" y="3947221"/>
            <a:ext cx="2664296" cy="136815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处理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用户相关请求</a:t>
            </a:r>
          </a:p>
        </p:txBody>
      </p:sp>
      <p:sp>
        <p:nvSpPr>
          <p:cNvPr id="35" name="椭圆 34"/>
          <p:cNvSpPr/>
          <p:nvPr/>
        </p:nvSpPr>
        <p:spPr>
          <a:xfrm>
            <a:off x="2527488" y="3534038"/>
            <a:ext cx="2664296" cy="136815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0.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鉴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83903" y="2186263"/>
            <a:ext cx="1800200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查询投票请求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46" name="直接箭头连接符 45"/>
          <p:cNvCxnSpPr>
            <a:stCxn id="4" idx="0"/>
            <a:endCxn id="28" idx="2"/>
          </p:cNvCxnSpPr>
          <p:nvPr/>
        </p:nvCxnSpPr>
        <p:spPr>
          <a:xfrm flipV="1">
            <a:off x="9026045" y="1395074"/>
            <a:ext cx="434902" cy="8417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2" idx="4"/>
            <a:endCxn id="31" idx="0"/>
          </p:cNvCxnSpPr>
          <p:nvPr/>
        </p:nvCxnSpPr>
        <p:spPr>
          <a:xfrm flipH="1">
            <a:off x="8565730" y="5315373"/>
            <a:ext cx="396042" cy="2330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右箭头 54"/>
          <p:cNvSpPr/>
          <p:nvPr/>
        </p:nvSpPr>
        <p:spPr>
          <a:xfrm>
            <a:off x="405138" y="3469354"/>
            <a:ext cx="2092192" cy="154944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（所有其他请求）</a:t>
            </a:r>
            <a:endParaRPr lang="zh-CN" altLang="en-US" sz="2400" dirty="0"/>
          </a:p>
        </p:txBody>
      </p:sp>
      <p:cxnSp>
        <p:nvCxnSpPr>
          <p:cNvPr id="74" name="直接箭头连接符 73"/>
          <p:cNvCxnSpPr>
            <a:stCxn id="35" idx="4"/>
            <a:endCxn id="32" idx="3"/>
          </p:cNvCxnSpPr>
          <p:nvPr/>
        </p:nvCxnSpPr>
        <p:spPr>
          <a:xfrm rot="16200000" flipH="1">
            <a:off x="5833307" y="2928518"/>
            <a:ext cx="212822" cy="4160165"/>
          </a:xfrm>
          <a:prstGeom prst="curvedConnector3">
            <a:avLst>
              <a:gd name="adj1" fmla="val 30155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975308" y="5363744"/>
            <a:ext cx="1876970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用户管理请求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99" name="直接箭头连接符 98"/>
          <p:cNvCxnSpPr>
            <a:stCxn id="35" idx="0"/>
          </p:cNvCxnSpPr>
          <p:nvPr/>
        </p:nvCxnSpPr>
        <p:spPr>
          <a:xfrm rot="5400000" flipH="1" flipV="1">
            <a:off x="5377134" y="1081858"/>
            <a:ext cx="934682" cy="396967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3451004" y="2965611"/>
            <a:ext cx="1800200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发起投票请求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736499" y="1195350"/>
            <a:ext cx="2367727" cy="955567"/>
          </a:xfrm>
          <a:prstGeom prst="rect">
            <a:avLst/>
          </a:prstGeom>
          <a:noFill/>
          <a:ln w="165100" cmpd="dbl"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B0F0"/>
                </a:solidFill>
                <a:uFill>
                  <a:solidFill>
                    <a:schemeClr val="bg1"/>
                  </a:solidFill>
                </a:uFill>
                <a:latin typeface="华文中宋" panose="02010600040101010101" pitchFamily="2" charset="-122"/>
                <a:ea typeface="华文中宋" panose="02010600040101010101" pitchFamily="2" charset="-122"/>
              </a:rPr>
              <a:t>投票</a:t>
            </a:r>
            <a:r>
              <a:rPr lang="zh-CN" altLang="en-US" sz="2400" b="1" dirty="0" smtClean="0">
                <a:solidFill>
                  <a:srgbClr val="00B0F0"/>
                </a:solidFill>
                <a:uFill>
                  <a:solidFill>
                    <a:schemeClr val="bg1"/>
                  </a:solidFill>
                </a:uFill>
                <a:latin typeface="华文中宋" panose="02010600040101010101" pitchFamily="2" charset="-122"/>
                <a:ea typeface="华文中宋" panose="02010600040101010101" pitchFamily="2" charset="-122"/>
              </a:rPr>
              <a:t>结果和评论</a:t>
            </a:r>
            <a:r>
              <a:rPr lang="en-US" altLang="zh-CN" sz="2400" dirty="0" smtClean="0">
                <a:solidFill>
                  <a:srgbClr val="00B0F0"/>
                </a:solidFill>
                <a:uFill>
                  <a:solidFill>
                    <a:schemeClr val="bg1"/>
                  </a:solidFill>
                </a:uFill>
                <a:latin typeface="华文中宋" panose="02010600040101010101" pitchFamily="2" charset="-122"/>
                <a:ea typeface="华文中宋" panose="02010600040101010101" pitchFamily="2" charset="-122"/>
              </a:rPr>
              <a:t>===========</a:t>
            </a:r>
            <a:endParaRPr lang="zh-CN" altLang="en-US" sz="2400" dirty="0">
              <a:solidFill>
                <a:srgbClr val="00B0F0"/>
              </a:solidFill>
              <a:uFill>
                <a:solidFill>
                  <a:schemeClr val="bg1"/>
                </a:solidFill>
              </a:u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37" name="直接箭头连接符 36"/>
          <p:cNvCxnSpPr>
            <a:endCxn id="36" idx="1"/>
          </p:cNvCxnSpPr>
          <p:nvPr/>
        </p:nvCxnSpPr>
        <p:spPr>
          <a:xfrm flipV="1">
            <a:off x="9460946" y="1673134"/>
            <a:ext cx="275553" cy="5791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" idx="6"/>
            <a:endCxn id="31" idx="3"/>
          </p:cNvCxnSpPr>
          <p:nvPr/>
        </p:nvCxnSpPr>
        <p:spPr>
          <a:xfrm flipH="1">
            <a:off x="9501835" y="2920869"/>
            <a:ext cx="856358" cy="3105325"/>
          </a:xfrm>
          <a:prstGeom prst="curvedConnector3">
            <a:avLst>
              <a:gd name="adj1" fmla="val -8008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直接箭头连接符 40"/>
          <p:cNvCxnSpPr>
            <a:stCxn id="36" idx="2"/>
            <a:endCxn id="32" idx="6"/>
          </p:cNvCxnSpPr>
          <p:nvPr/>
        </p:nvCxnSpPr>
        <p:spPr>
          <a:xfrm rot="5400000">
            <a:off x="9366952" y="3077886"/>
            <a:ext cx="2480380" cy="62644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直接箭头连接符 40"/>
          <p:cNvCxnSpPr>
            <a:stCxn id="28" idx="3"/>
            <a:endCxn id="32" idx="7"/>
          </p:cNvCxnSpPr>
          <p:nvPr/>
        </p:nvCxnSpPr>
        <p:spPr>
          <a:xfrm flipH="1">
            <a:off x="9903743" y="917291"/>
            <a:ext cx="493309" cy="3230291"/>
          </a:xfrm>
          <a:prstGeom prst="curvedConnector4">
            <a:avLst>
              <a:gd name="adj1" fmla="val -46340"/>
              <a:gd name="adj2" fmla="val 8075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直接箭头连接符 25"/>
          <p:cNvCxnSpPr/>
          <p:nvPr/>
        </p:nvCxnSpPr>
        <p:spPr>
          <a:xfrm rot="10800000" flipV="1">
            <a:off x="4458914" y="5237877"/>
            <a:ext cx="3939754" cy="897236"/>
          </a:xfrm>
          <a:prstGeom prst="curvedConnector3">
            <a:avLst>
              <a:gd name="adj1" fmla="val 1089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4975309" y="5861259"/>
            <a:ext cx="1759468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历史投票</a:t>
            </a:r>
            <a:r>
              <a:rPr lang="zh-CN" altLang="en-US" sz="20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信息</a:t>
            </a:r>
            <a:endParaRPr lang="zh-CN" altLang="en-US" sz="20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272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1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4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7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0" dur="indefinite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3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6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8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9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1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2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4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5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7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8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0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1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3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4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mph" presetSubtype="0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8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9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5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7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8" dur="indefinite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6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64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67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9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70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2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73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5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76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8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79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1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82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5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6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8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9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1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2" dur="indefinite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8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4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6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7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9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0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2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3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6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3" grpId="0" animBg="1"/>
      <p:bldP spid="13" grpId="1" animBg="1"/>
      <p:bldP spid="17" grpId="0" animBg="1"/>
      <p:bldP spid="17" grpId="1" animBg="1"/>
      <p:bldP spid="17" grpId="2" animBg="1"/>
      <p:bldP spid="22" grpId="0" animBg="1"/>
      <p:bldP spid="22" grpId="1" animBg="1"/>
      <p:bldP spid="22" grpId="2" animBg="1"/>
      <p:bldP spid="27" grpId="0" animBg="1"/>
      <p:bldP spid="27" grpId="1" animBg="1"/>
      <p:bldP spid="34" grpId="0" animBg="1"/>
      <p:bldP spid="34" grpId="1" animBg="1"/>
      <p:bldP spid="28" grpId="0"/>
      <p:bldP spid="31" grpId="0"/>
      <p:bldP spid="32" grpId="0" animBg="1"/>
      <p:bldP spid="32" grpId="2" animBg="1"/>
      <p:bldP spid="32" grpId="3" animBg="1"/>
      <p:bldP spid="35" grpId="0" animBg="1"/>
      <p:bldP spid="8" grpId="0" animBg="1"/>
      <p:bldP spid="8" grpId="1" animBg="1"/>
      <p:bldP spid="55" grpId="0" animBg="1"/>
      <p:bldP spid="77" grpId="0" animBg="1"/>
      <p:bldP spid="77" grpId="1" animBg="1"/>
      <p:bldP spid="77" grpId="2" animBg="1"/>
      <p:bldP spid="102" grpId="0" animBg="1"/>
      <p:bldP spid="102" grpId="1" animBg="1"/>
      <p:bldP spid="36" grpId="0"/>
      <p:bldP spid="75" grpId="0" animBg="1"/>
      <p:bldP spid="75" grpId="1" animBg="1"/>
      <p:bldP spid="75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结构化分析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数据流图 </a:t>
            </a:r>
            <a:r>
              <a:rPr lang="en-US" altLang="zh-CN" dirty="0" smtClean="0"/>
              <a:t>– 1</a:t>
            </a:r>
            <a:r>
              <a:rPr lang="zh-CN" altLang="en-US" dirty="0" smtClean="0"/>
              <a:t>层</a:t>
            </a:r>
            <a:r>
              <a:rPr lang="en-US" altLang="zh-CN" dirty="0" smtClean="0"/>
              <a:t>·1</a:t>
            </a:r>
            <a:r>
              <a:rPr lang="zh-CN" altLang="en-US" dirty="0" smtClean="0"/>
              <a:t>（投票相关）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8121601" y="1803752"/>
            <a:ext cx="2664296" cy="136815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增加投票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7" name="直接箭头连接符 6"/>
          <p:cNvCxnSpPr>
            <a:endCxn id="36" idx="3"/>
          </p:cNvCxnSpPr>
          <p:nvPr/>
        </p:nvCxnSpPr>
        <p:spPr>
          <a:xfrm flipV="1">
            <a:off x="481477" y="5461691"/>
            <a:ext cx="1872274" cy="947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4" idx="7"/>
          </p:cNvCxnSpPr>
          <p:nvPr/>
        </p:nvCxnSpPr>
        <p:spPr>
          <a:xfrm rot="5400000">
            <a:off x="10150607" y="947739"/>
            <a:ext cx="1301487" cy="8112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1477" y="5791615"/>
            <a:ext cx="1800200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执行投票请求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6" name="直接箭头连接符 15"/>
          <p:cNvCxnSpPr>
            <a:endCxn id="37" idx="1"/>
          </p:cNvCxnSpPr>
          <p:nvPr/>
        </p:nvCxnSpPr>
        <p:spPr>
          <a:xfrm>
            <a:off x="385327" y="1607301"/>
            <a:ext cx="2049567" cy="432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3"/>
            <a:endCxn id="31" idx="3"/>
          </p:cNvCxnSpPr>
          <p:nvPr/>
        </p:nvCxnSpPr>
        <p:spPr>
          <a:xfrm rot="5400000">
            <a:off x="7099736" y="3517211"/>
            <a:ext cx="1957710" cy="86637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655182" y="2200710"/>
            <a:ext cx="1872211" cy="955567"/>
          </a:xfrm>
          <a:prstGeom prst="rect">
            <a:avLst/>
          </a:prstGeom>
          <a:noFill/>
          <a:ln w="165100" cmpd="dbl"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00B050"/>
                </a:solidFill>
                <a:uFill>
                  <a:solidFill>
                    <a:schemeClr val="bg1"/>
                  </a:solidFill>
                </a:uFill>
                <a:latin typeface="华文中宋" panose="02010600040101010101" pitchFamily="2" charset="-122"/>
                <a:ea typeface="华文中宋" panose="02010600040101010101" pitchFamily="2" charset="-122"/>
              </a:rPr>
              <a:t>投票文件</a:t>
            </a:r>
            <a:endParaRPr lang="en-US" altLang="zh-CN" sz="2400" b="1" dirty="0" smtClean="0">
              <a:solidFill>
                <a:srgbClr val="00B050"/>
              </a:solidFill>
              <a:uFill>
                <a:solidFill>
                  <a:schemeClr val="bg1"/>
                </a:solidFill>
              </a:u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en-US" altLang="zh-CN" sz="2400" dirty="0" smtClean="0">
                <a:solidFill>
                  <a:srgbClr val="00B050"/>
                </a:solidFill>
                <a:uFill>
                  <a:solidFill>
                    <a:schemeClr val="bg1"/>
                  </a:solidFill>
                </a:uFill>
                <a:latin typeface="华文中宋" panose="02010600040101010101" pitchFamily="2" charset="-122"/>
                <a:ea typeface="华文中宋" panose="02010600040101010101" pitchFamily="2" charset="-122"/>
              </a:rPr>
              <a:t>=======</a:t>
            </a:r>
            <a:endParaRPr lang="zh-CN" altLang="en-US" sz="2400" dirty="0">
              <a:solidFill>
                <a:srgbClr val="00B050"/>
              </a:solidFill>
              <a:uFill>
                <a:solidFill>
                  <a:schemeClr val="bg1"/>
                </a:solidFill>
              </a:u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73192" y="4451469"/>
            <a:ext cx="1872211" cy="955567"/>
          </a:xfrm>
          <a:prstGeom prst="rect">
            <a:avLst/>
          </a:prstGeom>
          <a:noFill/>
          <a:ln w="165100" cmpd="dbl"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uFill>
                  <a:solidFill>
                    <a:schemeClr val="bg1"/>
                  </a:solidFill>
                </a:uFill>
                <a:latin typeface="华文中宋" panose="02010600040101010101" pitchFamily="2" charset="-122"/>
                <a:ea typeface="华文中宋" panose="02010600040101010101" pitchFamily="2" charset="-122"/>
              </a:rPr>
              <a:t>用户文件</a:t>
            </a:r>
            <a:endParaRPr lang="en-US" altLang="zh-CN" sz="2400" b="1" dirty="0" smtClean="0">
              <a:solidFill>
                <a:srgbClr val="FF0000"/>
              </a:solidFill>
              <a:uFill>
                <a:solidFill>
                  <a:schemeClr val="bg1"/>
                </a:solidFill>
              </a:u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en-US" altLang="zh-CN" sz="2400" dirty="0" smtClean="0">
                <a:solidFill>
                  <a:srgbClr val="FF0000"/>
                </a:solidFill>
                <a:uFill>
                  <a:solidFill>
                    <a:schemeClr val="bg1"/>
                  </a:solidFill>
                </a:uFill>
                <a:latin typeface="华文中宋" panose="02010600040101010101" pitchFamily="2" charset="-122"/>
                <a:ea typeface="华文中宋" panose="02010600040101010101" pitchFamily="2" charset="-122"/>
              </a:rPr>
              <a:t>=======</a:t>
            </a:r>
            <a:endParaRPr lang="zh-CN" altLang="en-US" sz="2400" dirty="0">
              <a:solidFill>
                <a:srgbClr val="FF0000"/>
              </a:solidFill>
              <a:uFill>
                <a:solidFill>
                  <a:schemeClr val="bg1"/>
                </a:solidFill>
              </a:u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107464" y="4623824"/>
            <a:ext cx="2664296" cy="136815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删除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投票和评论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52193" y="1125209"/>
            <a:ext cx="1800200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发起投票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请求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74" name="直接箭头连接符 73"/>
          <p:cNvCxnSpPr>
            <a:endCxn id="32" idx="5"/>
          </p:cNvCxnSpPr>
          <p:nvPr/>
        </p:nvCxnSpPr>
        <p:spPr>
          <a:xfrm rot="10800000">
            <a:off x="10381584" y="5791616"/>
            <a:ext cx="1041421" cy="61741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9262764" y="6140317"/>
            <a:ext cx="2483005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投票和评论管理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请求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99" name="直接箭头连接符 98"/>
          <p:cNvCxnSpPr>
            <a:stCxn id="36" idx="7"/>
            <a:endCxn id="35" idx="1"/>
          </p:cNvCxnSpPr>
          <p:nvPr/>
        </p:nvCxnSpPr>
        <p:spPr>
          <a:xfrm rot="5400000" flipH="1" flipV="1">
            <a:off x="4543059" y="3489883"/>
            <a:ext cx="699013" cy="130974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1963574" y="4293900"/>
            <a:ext cx="2664296" cy="136815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投票和发表评论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044717" y="1839614"/>
            <a:ext cx="2664296" cy="13681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查询投票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547437" y="3317464"/>
            <a:ext cx="2367727" cy="955567"/>
          </a:xfrm>
          <a:prstGeom prst="rect">
            <a:avLst/>
          </a:prstGeom>
          <a:noFill/>
          <a:ln w="165100" cmpd="dbl"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B0F0"/>
                </a:solidFill>
                <a:uFill>
                  <a:solidFill>
                    <a:schemeClr val="bg1"/>
                  </a:solidFill>
                </a:uFill>
                <a:latin typeface="华文中宋" panose="02010600040101010101" pitchFamily="2" charset="-122"/>
                <a:ea typeface="华文中宋" panose="02010600040101010101" pitchFamily="2" charset="-122"/>
              </a:rPr>
              <a:t>投票</a:t>
            </a:r>
            <a:r>
              <a:rPr lang="zh-CN" altLang="en-US" sz="2400" b="1" dirty="0" smtClean="0">
                <a:solidFill>
                  <a:srgbClr val="00B0F0"/>
                </a:solidFill>
                <a:uFill>
                  <a:solidFill>
                    <a:schemeClr val="bg1"/>
                  </a:solidFill>
                </a:uFill>
                <a:latin typeface="华文中宋" panose="02010600040101010101" pitchFamily="2" charset="-122"/>
                <a:ea typeface="华文中宋" panose="02010600040101010101" pitchFamily="2" charset="-122"/>
              </a:rPr>
              <a:t>结果和评论</a:t>
            </a:r>
            <a:r>
              <a:rPr lang="en-US" altLang="zh-CN" sz="2400" dirty="0" smtClean="0">
                <a:solidFill>
                  <a:srgbClr val="00B0F0"/>
                </a:solidFill>
                <a:uFill>
                  <a:solidFill>
                    <a:schemeClr val="bg1"/>
                  </a:solidFill>
                </a:uFill>
                <a:latin typeface="华文中宋" panose="02010600040101010101" pitchFamily="2" charset="-122"/>
                <a:ea typeface="华文中宋" panose="02010600040101010101" pitchFamily="2" charset="-122"/>
              </a:rPr>
              <a:t>===========</a:t>
            </a:r>
            <a:endParaRPr lang="zh-CN" altLang="en-US" sz="2400" dirty="0">
              <a:solidFill>
                <a:srgbClr val="00B0F0"/>
              </a:solidFill>
              <a:uFill>
                <a:solidFill>
                  <a:schemeClr val="bg1"/>
                </a:solidFill>
              </a:u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43" name="直接箭头连接符 42"/>
          <p:cNvCxnSpPr>
            <a:stCxn id="4" idx="2"/>
            <a:endCxn id="28" idx="3"/>
          </p:cNvCxnSpPr>
          <p:nvPr/>
        </p:nvCxnSpPr>
        <p:spPr>
          <a:xfrm flipH="1">
            <a:off x="7527393" y="2487828"/>
            <a:ext cx="594208" cy="190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6200000" flipV="1">
            <a:off x="7349402" y="3123791"/>
            <a:ext cx="1722010" cy="1369904"/>
          </a:xfrm>
          <a:prstGeom prst="curvedConnector3">
            <a:avLst>
              <a:gd name="adj1" fmla="val 3685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2" idx="1"/>
            <a:endCxn id="35" idx="2"/>
          </p:cNvCxnSpPr>
          <p:nvPr/>
        </p:nvCxnSpPr>
        <p:spPr>
          <a:xfrm rot="16200000" flipV="1">
            <a:off x="7338894" y="3665438"/>
            <a:ext cx="551154" cy="17663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481477" y="1689450"/>
            <a:ext cx="1800200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查询投票请求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64" name="直接箭头连接符 25"/>
          <p:cNvCxnSpPr>
            <a:stCxn id="36" idx="6"/>
            <a:endCxn id="31" idx="1"/>
          </p:cNvCxnSpPr>
          <p:nvPr/>
        </p:nvCxnSpPr>
        <p:spPr>
          <a:xfrm flipV="1">
            <a:off x="4627870" y="4929253"/>
            <a:ext cx="1145322" cy="487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4222291" y="4669748"/>
            <a:ext cx="1482006" cy="64633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用户参与的</a:t>
            </a:r>
            <a:endParaRPr lang="en-US" altLang="zh-CN" sz="2000" dirty="0" smtClean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投票序号</a:t>
            </a:r>
            <a:endParaRPr lang="zh-CN" altLang="en-US" sz="2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459508" y="3151086"/>
            <a:ext cx="1474878" cy="64633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用户发起的</a:t>
            </a:r>
            <a:endParaRPr lang="en-US" altLang="zh-CN" sz="2000" dirty="0" smtClean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投票序号</a:t>
            </a:r>
            <a:endParaRPr lang="zh-CN" altLang="en-US" sz="2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58" name="直接箭头连接符 57"/>
          <p:cNvCxnSpPr>
            <a:stCxn id="32" idx="2"/>
          </p:cNvCxnSpPr>
          <p:nvPr/>
        </p:nvCxnSpPr>
        <p:spPr>
          <a:xfrm flipH="1" flipV="1">
            <a:off x="7645403" y="5195703"/>
            <a:ext cx="462061" cy="112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37" idx="2"/>
          </p:cNvCxnSpPr>
          <p:nvPr/>
        </p:nvCxnSpPr>
        <p:spPr>
          <a:xfrm flipH="1" flipV="1">
            <a:off x="411363" y="2487828"/>
            <a:ext cx="1633354" cy="35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13941" y="2359234"/>
            <a:ext cx="1249633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投票信息</a:t>
            </a:r>
            <a:endParaRPr lang="zh-CN" altLang="en-US" sz="20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7597869" y="5314561"/>
            <a:ext cx="722565" cy="64633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投票序号</a:t>
            </a:r>
            <a:endParaRPr lang="zh-CN" altLang="en-US" sz="2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86" name="直接箭头连接符 85"/>
          <p:cNvCxnSpPr>
            <a:stCxn id="28" idx="1"/>
            <a:endCxn id="37" idx="6"/>
          </p:cNvCxnSpPr>
          <p:nvPr/>
        </p:nvCxnSpPr>
        <p:spPr>
          <a:xfrm flipH="1" flipV="1">
            <a:off x="4709013" y="2523690"/>
            <a:ext cx="946169" cy="154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4094260" y="2339024"/>
            <a:ext cx="1249633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投票信息</a:t>
            </a:r>
            <a:endParaRPr lang="zh-CN" altLang="en-US" sz="20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92" name="直接箭头连接符 91"/>
          <p:cNvCxnSpPr>
            <a:endCxn id="37" idx="5"/>
          </p:cNvCxnSpPr>
          <p:nvPr/>
        </p:nvCxnSpPr>
        <p:spPr>
          <a:xfrm flipH="1" flipV="1">
            <a:off x="4318836" y="3007405"/>
            <a:ext cx="1228601" cy="31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3964554" y="2960061"/>
            <a:ext cx="1249633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结果信息</a:t>
            </a:r>
            <a:endParaRPr lang="zh-CN" altLang="en-US" sz="20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00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28" grpId="0"/>
      <p:bldP spid="31" grpId="0"/>
      <p:bldP spid="32" grpId="0" animBg="1"/>
      <p:bldP spid="8" grpId="0" animBg="1"/>
      <p:bldP spid="77" grpId="0" animBg="1"/>
      <p:bldP spid="36" grpId="0" animBg="1"/>
      <p:bldP spid="37" grpId="0" animBg="1"/>
      <p:bldP spid="35" grpId="0"/>
      <p:bldP spid="60" grpId="0" animBg="1"/>
      <p:bldP spid="68" grpId="0" animBg="1"/>
      <p:bldP spid="69" grpId="0" animBg="1"/>
      <p:bldP spid="27" grpId="0" animBg="1"/>
      <p:bldP spid="72" grpId="0" animBg="1"/>
      <p:bldP spid="91" grpId="0" animBg="1"/>
      <p:bldP spid="9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结构化分析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数据流图 </a:t>
            </a:r>
            <a:r>
              <a:rPr lang="en-US" altLang="zh-CN" dirty="0" smtClean="0"/>
              <a:t>– 1</a:t>
            </a:r>
            <a:r>
              <a:rPr lang="zh-CN" altLang="en-US" dirty="0" smtClean="0"/>
              <a:t>层</a:t>
            </a:r>
            <a:r>
              <a:rPr lang="en-US" altLang="zh-CN" dirty="0" smtClean="0"/>
              <a:t>·2</a:t>
            </a:r>
            <a:r>
              <a:rPr lang="zh-CN" altLang="en-US" dirty="0" smtClean="0"/>
              <a:t>（用户相关）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endCxn id="36" idx="3"/>
          </p:cNvCxnSpPr>
          <p:nvPr/>
        </p:nvCxnSpPr>
        <p:spPr>
          <a:xfrm flipV="1">
            <a:off x="481477" y="5461691"/>
            <a:ext cx="1872274" cy="947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1477" y="5791615"/>
            <a:ext cx="1800200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用户管理请求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6" name="直接箭头连接符 15"/>
          <p:cNvCxnSpPr>
            <a:endCxn id="37" idx="1"/>
          </p:cNvCxnSpPr>
          <p:nvPr/>
        </p:nvCxnSpPr>
        <p:spPr>
          <a:xfrm>
            <a:off x="473933" y="2018557"/>
            <a:ext cx="2049567" cy="432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655182" y="2200710"/>
            <a:ext cx="1872211" cy="955567"/>
          </a:xfrm>
          <a:prstGeom prst="rect">
            <a:avLst/>
          </a:prstGeom>
          <a:noFill/>
          <a:ln w="165100" cmpd="dbl"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00B050"/>
                </a:solidFill>
                <a:uFill>
                  <a:solidFill>
                    <a:schemeClr val="bg1"/>
                  </a:solidFill>
                </a:uFill>
                <a:latin typeface="华文中宋" panose="02010600040101010101" pitchFamily="2" charset="-122"/>
                <a:ea typeface="华文中宋" panose="02010600040101010101" pitchFamily="2" charset="-122"/>
              </a:rPr>
              <a:t>投票文件</a:t>
            </a:r>
            <a:endParaRPr lang="en-US" altLang="zh-CN" sz="2400" b="1" dirty="0" smtClean="0">
              <a:solidFill>
                <a:srgbClr val="00B050"/>
              </a:solidFill>
              <a:uFill>
                <a:solidFill>
                  <a:schemeClr val="bg1"/>
                </a:solidFill>
              </a:u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en-US" altLang="zh-CN" sz="2400" dirty="0" smtClean="0">
                <a:solidFill>
                  <a:srgbClr val="00B050"/>
                </a:solidFill>
                <a:uFill>
                  <a:solidFill>
                    <a:schemeClr val="bg1"/>
                  </a:solidFill>
                </a:uFill>
                <a:latin typeface="华文中宋" panose="02010600040101010101" pitchFamily="2" charset="-122"/>
                <a:ea typeface="华文中宋" panose="02010600040101010101" pitchFamily="2" charset="-122"/>
              </a:rPr>
              <a:t>=======</a:t>
            </a:r>
            <a:endParaRPr lang="zh-CN" altLang="en-US" sz="2400" dirty="0">
              <a:solidFill>
                <a:srgbClr val="00B050"/>
              </a:solidFill>
              <a:uFill>
                <a:solidFill>
                  <a:schemeClr val="bg1"/>
                </a:solidFill>
              </a:u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73192" y="4451469"/>
            <a:ext cx="1872211" cy="955567"/>
          </a:xfrm>
          <a:prstGeom prst="rect">
            <a:avLst/>
          </a:prstGeom>
          <a:noFill/>
          <a:ln w="165100" cmpd="dbl"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uFill>
                  <a:solidFill>
                    <a:schemeClr val="bg1"/>
                  </a:solidFill>
                </a:uFill>
                <a:latin typeface="华文中宋" panose="02010600040101010101" pitchFamily="2" charset="-122"/>
                <a:ea typeface="华文中宋" panose="02010600040101010101" pitchFamily="2" charset="-122"/>
              </a:rPr>
              <a:t>用户文件</a:t>
            </a:r>
            <a:endParaRPr lang="en-US" altLang="zh-CN" sz="2400" b="1" dirty="0" smtClean="0">
              <a:solidFill>
                <a:srgbClr val="FF0000"/>
              </a:solidFill>
              <a:uFill>
                <a:solidFill>
                  <a:schemeClr val="bg1"/>
                </a:solidFill>
              </a:u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en-US" altLang="zh-CN" sz="2400" dirty="0" smtClean="0">
                <a:solidFill>
                  <a:srgbClr val="FF0000"/>
                </a:solidFill>
                <a:uFill>
                  <a:solidFill>
                    <a:schemeClr val="bg1"/>
                  </a:solidFill>
                </a:uFill>
                <a:latin typeface="华文中宋" panose="02010600040101010101" pitchFamily="2" charset="-122"/>
                <a:ea typeface="华文中宋" panose="02010600040101010101" pitchFamily="2" charset="-122"/>
              </a:rPr>
              <a:t>=======</a:t>
            </a:r>
            <a:endParaRPr lang="zh-CN" altLang="en-US" sz="2400" dirty="0">
              <a:solidFill>
                <a:srgbClr val="FF0000"/>
              </a:solidFill>
              <a:uFill>
                <a:solidFill>
                  <a:schemeClr val="bg1"/>
                </a:solidFill>
              </a:u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393069" y="3874445"/>
            <a:ext cx="2664296" cy="136815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查询历史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74" name="直接箭头连接符 73"/>
          <p:cNvCxnSpPr>
            <a:endCxn id="32" idx="5"/>
          </p:cNvCxnSpPr>
          <p:nvPr/>
        </p:nvCxnSpPr>
        <p:spPr>
          <a:xfrm rot="10800000">
            <a:off x="10667189" y="5042237"/>
            <a:ext cx="1041421" cy="61741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10000114" y="5407036"/>
            <a:ext cx="1707179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查询历史请求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99" name="直接箭头连接符 98"/>
          <p:cNvCxnSpPr>
            <a:stCxn id="37" idx="5"/>
          </p:cNvCxnSpPr>
          <p:nvPr/>
        </p:nvCxnSpPr>
        <p:spPr>
          <a:xfrm rot="16200000" flipH="1">
            <a:off x="4533390" y="3292713"/>
            <a:ext cx="1097233" cy="134912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1963574" y="4293900"/>
            <a:ext cx="2664296" cy="136815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管理用户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133323" y="2250870"/>
            <a:ext cx="2664296" cy="13681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关注投票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547437" y="3317464"/>
            <a:ext cx="2367727" cy="955567"/>
          </a:xfrm>
          <a:prstGeom prst="rect">
            <a:avLst/>
          </a:prstGeom>
          <a:noFill/>
          <a:ln w="165100" cmpd="dbl"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B0F0"/>
                </a:solidFill>
                <a:uFill>
                  <a:solidFill>
                    <a:schemeClr val="bg1"/>
                  </a:solidFill>
                </a:uFill>
                <a:latin typeface="华文中宋" panose="02010600040101010101" pitchFamily="2" charset="-122"/>
                <a:ea typeface="华文中宋" panose="02010600040101010101" pitchFamily="2" charset="-122"/>
              </a:rPr>
              <a:t>投票</a:t>
            </a:r>
            <a:r>
              <a:rPr lang="zh-CN" altLang="en-US" sz="2400" b="1" dirty="0" smtClean="0">
                <a:solidFill>
                  <a:srgbClr val="00B0F0"/>
                </a:solidFill>
                <a:uFill>
                  <a:solidFill>
                    <a:schemeClr val="bg1"/>
                  </a:solidFill>
                </a:uFill>
                <a:latin typeface="华文中宋" panose="02010600040101010101" pitchFamily="2" charset="-122"/>
                <a:ea typeface="华文中宋" panose="02010600040101010101" pitchFamily="2" charset="-122"/>
              </a:rPr>
              <a:t>结果和评论</a:t>
            </a:r>
            <a:r>
              <a:rPr lang="en-US" altLang="zh-CN" sz="2400" dirty="0" smtClean="0">
                <a:solidFill>
                  <a:srgbClr val="00B0F0"/>
                </a:solidFill>
                <a:uFill>
                  <a:solidFill>
                    <a:schemeClr val="bg1"/>
                  </a:solidFill>
                </a:uFill>
                <a:latin typeface="华文中宋" panose="02010600040101010101" pitchFamily="2" charset="-122"/>
                <a:ea typeface="华文中宋" panose="02010600040101010101" pitchFamily="2" charset="-122"/>
              </a:rPr>
              <a:t>===========</a:t>
            </a:r>
            <a:endParaRPr lang="zh-CN" altLang="en-US" sz="2400" dirty="0">
              <a:solidFill>
                <a:srgbClr val="00B0F0"/>
              </a:solidFill>
              <a:uFill>
                <a:solidFill>
                  <a:schemeClr val="bg1"/>
                </a:solidFill>
              </a:u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45" name="直接箭头连接符 44"/>
          <p:cNvCxnSpPr>
            <a:stCxn id="28" idx="3"/>
            <a:endCxn id="32" idx="0"/>
          </p:cNvCxnSpPr>
          <p:nvPr/>
        </p:nvCxnSpPr>
        <p:spPr>
          <a:xfrm>
            <a:off x="7527393" y="2678494"/>
            <a:ext cx="2197824" cy="119595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5" idx="3"/>
            <a:endCxn id="32" idx="1"/>
          </p:cNvCxnSpPr>
          <p:nvPr/>
        </p:nvCxnSpPr>
        <p:spPr>
          <a:xfrm>
            <a:off x="7915164" y="3795248"/>
            <a:ext cx="868082" cy="27955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61861" y="2055612"/>
            <a:ext cx="1800200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关注投票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请求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64" name="直接箭头连接符 25"/>
          <p:cNvCxnSpPr>
            <a:stCxn id="36" idx="6"/>
            <a:endCxn id="31" idx="1"/>
          </p:cNvCxnSpPr>
          <p:nvPr/>
        </p:nvCxnSpPr>
        <p:spPr>
          <a:xfrm flipV="1">
            <a:off x="4627870" y="4929253"/>
            <a:ext cx="1145322" cy="487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1" idx="3"/>
          </p:cNvCxnSpPr>
          <p:nvPr/>
        </p:nvCxnSpPr>
        <p:spPr>
          <a:xfrm flipV="1">
            <a:off x="7645403" y="4552332"/>
            <a:ext cx="747666" cy="376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32" idx="7"/>
          </p:cNvCxnSpPr>
          <p:nvPr/>
        </p:nvCxnSpPr>
        <p:spPr>
          <a:xfrm flipV="1">
            <a:off x="10667188" y="2200710"/>
            <a:ext cx="302755" cy="1874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579641" y="3970734"/>
            <a:ext cx="722565" cy="64633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投票序号</a:t>
            </a:r>
            <a:endParaRPr lang="zh-CN" altLang="en-US" sz="2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0053499" y="3089269"/>
            <a:ext cx="1249633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投票信息</a:t>
            </a:r>
            <a:endParaRPr lang="zh-CN" altLang="en-US" sz="20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960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8" grpId="0"/>
      <p:bldP spid="31" grpId="0"/>
      <p:bldP spid="32" grpId="0" animBg="1"/>
      <p:bldP spid="77" grpId="0" animBg="1"/>
      <p:bldP spid="36" grpId="0" animBg="1"/>
      <p:bldP spid="37" grpId="0" animBg="1"/>
      <p:bldP spid="35" grpId="0"/>
      <p:bldP spid="60" grpId="0" animBg="1"/>
      <p:bldP spid="72" grpId="0" animBg="1"/>
      <p:bldP spid="9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Classic_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BooksClassic_16x9">
      <a:majorFont>
        <a:latin typeface="Constantia"/>
        <a:ea typeface=""/>
        <a:cs typeface=""/>
      </a:majorFont>
      <a:minorFont>
        <a:latin typeface="Constantia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BooksClassic_16x9">
      <a:majorFont>
        <a:latin typeface="Constantia"/>
        <a:ea typeface=""/>
        <a:cs typeface=""/>
      </a:majorFont>
      <a:minorFont>
        <a:latin typeface="Constantia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BooksClassic_16x9">
      <a:majorFont>
        <a:latin typeface="Constantia"/>
        <a:ea typeface=""/>
        <a:cs typeface=""/>
      </a:majorFont>
      <a:minorFont>
        <a:latin typeface="Constantia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5770035-53AD-43BC-9BF9-4253FE0A4B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经典书本演示（宽屏）</Template>
  <TotalTime>0</TotalTime>
  <Words>308</Words>
  <Application>Microsoft Office PowerPoint</Application>
  <PresentationFormat>自定义</PresentationFormat>
  <Paragraphs>86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华文细黑</vt:lpstr>
      <vt:lpstr>华文中宋</vt:lpstr>
      <vt:lpstr>微软雅黑</vt:lpstr>
      <vt:lpstr>幼圆</vt:lpstr>
      <vt:lpstr>Arial</vt:lpstr>
      <vt:lpstr>Constantia</vt:lpstr>
      <vt:lpstr>BooksClassic_16x9</vt:lpstr>
      <vt:lpstr>软件工程课程实践 – 第一阶段</vt:lpstr>
      <vt:lpstr>项目选题</vt:lpstr>
      <vt:lpstr>项目选题</vt:lpstr>
      <vt:lpstr>人员分工 和项目划分</vt:lpstr>
      <vt:lpstr>用况图</vt:lpstr>
      <vt:lpstr>结构化分析 - 数据流图 – 顶层</vt:lpstr>
      <vt:lpstr>结构化分析 - 数据流图 – 0层</vt:lpstr>
      <vt:lpstr>结构化分析 - 数据流图 – 1层·1（投票相关）</vt:lpstr>
      <vt:lpstr>结构化分析 - 数据流图 – 1层·2（用户相关）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2014-12-02T10:32:04Z</dcterms:created>
  <dcterms:modified xsi:type="dcterms:W3CDTF">2015-04-01T15:53:20Z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TC028010599991</vt:lpwstr>
  </property>
</Properties>
</file>