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04" autoAdjust="0"/>
  </p:normalViewPr>
  <p:slideViewPr>
    <p:cSldViewPr snapToGrid="0" snapToObjects="1">
      <p:cViewPr varScale="1">
        <p:scale>
          <a:sx n="92" d="100"/>
          <a:sy n="92" d="100"/>
        </p:scale>
        <p:origin x="-2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52C95-C9CC-1D47-B530-32F178967BBE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01591-9338-6C46-AA48-5BE9CCA4F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36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Lina will discuss how to perform a basic "16S </a:t>
            </a:r>
            <a:r>
              <a:rPr lang="en-US" dirty="0" err="1" smtClean="0"/>
              <a:t>metagenomics</a:t>
            </a:r>
            <a:r>
              <a:rPr lang="en-US" dirty="0" smtClean="0"/>
              <a:t>" experiment that can tell you about microbial abundances in a clinical or environmental sample. She will expand on her experiences with two of the most commonly used tools in the field, </a:t>
            </a:r>
            <a:r>
              <a:rPr lang="en-US" dirty="0" err="1" smtClean="0"/>
              <a:t>qiime</a:t>
            </a:r>
            <a:r>
              <a:rPr lang="en-US" dirty="0" smtClean="0"/>
              <a:t> and </a:t>
            </a:r>
            <a:r>
              <a:rPr lang="en-US" dirty="0" err="1" smtClean="0"/>
              <a:t>mothur</a:t>
            </a:r>
            <a:r>
              <a:rPr lang="en-US" dirty="0" smtClean="0"/>
              <a:t>. If time permits, she will also touch briefly on how to perform functional </a:t>
            </a:r>
            <a:r>
              <a:rPr lang="en-US" dirty="0" err="1" smtClean="0"/>
              <a:t>metagenomics</a:t>
            </a:r>
            <a:r>
              <a:rPr lang="en-US" dirty="0" smtClean="0"/>
              <a:t> studies, i.e. determining not just who is there but also what the bacteria in the community are doing.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01591-9338-6C46-AA48-5BE9CCA4F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12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01591-9338-6C46-AA48-5BE9CCA4F4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62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01591-9338-6C46-AA48-5BE9CCA4F4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80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3607-A52C-9C48-8F74-A4B48580A616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5724-8D26-3B46-A9ED-E3203D88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7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3607-A52C-9C48-8F74-A4B48580A616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5724-8D26-3B46-A9ED-E3203D88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3607-A52C-9C48-8F74-A4B48580A616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5724-8D26-3B46-A9ED-E3203D88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9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3607-A52C-9C48-8F74-A4B48580A616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5724-8D26-3B46-A9ED-E3203D88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6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3607-A52C-9C48-8F74-A4B48580A616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5724-8D26-3B46-A9ED-E3203D88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7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3607-A52C-9C48-8F74-A4B48580A616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5724-8D26-3B46-A9ED-E3203D88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9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3607-A52C-9C48-8F74-A4B48580A616}" type="datetimeFigureOut">
              <a:rPr lang="en-US" smtClean="0"/>
              <a:t>9/17/15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5724-8D26-3B46-A9ED-E3203D88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5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3607-A52C-9C48-8F74-A4B48580A616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5724-8D26-3B46-A9ED-E3203D88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0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3607-A52C-9C48-8F74-A4B48580A616}" type="datetimeFigureOut">
              <a:rPr lang="en-US" smtClean="0"/>
              <a:t>9/17/15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5724-8D26-3B46-A9ED-E3203D88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2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3607-A52C-9C48-8F74-A4B48580A616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5724-8D26-3B46-A9ED-E3203D88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9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3607-A52C-9C48-8F74-A4B48580A616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5724-8D26-3B46-A9ED-E3203D88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9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A3607-A52C-9C48-8F74-A4B48580A616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65724-8D26-3B46-A9ED-E3203D889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8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qiime.org/tutorials/otu_picking.html" TargetMode="External"/><Relationship Id="rId3" Type="http://schemas.openxmlformats.org/officeDocument/2006/relationships/hyperlink" Target="http://qiime.org/tutorials/denoising_and_chimera_detection_usage_comparison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16S </a:t>
            </a:r>
            <a:r>
              <a:rPr lang="en-US" dirty="0" err="1" smtClean="0"/>
              <a:t>metagenomics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/>
          <a:p>
            <a:r>
              <a:rPr lang="en-US" dirty="0" smtClean="0"/>
              <a:t>Lina L. Faller</a:t>
            </a:r>
          </a:p>
          <a:p>
            <a:r>
              <a:rPr lang="en-US" dirty="0" smtClean="0"/>
              <a:t>Forsyth 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5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Microbes live in communities</a:t>
            </a:r>
          </a:p>
          <a:p>
            <a:r>
              <a:rPr lang="en-US" dirty="0" smtClean="0"/>
              <a:t>Why do a </a:t>
            </a:r>
            <a:r>
              <a:rPr lang="en-US" dirty="0" err="1" smtClean="0"/>
              <a:t>metagenomics</a:t>
            </a:r>
            <a:r>
              <a:rPr lang="en-US" dirty="0" smtClean="0"/>
              <a:t> experiment?</a:t>
            </a:r>
          </a:p>
          <a:p>
            <a:r>
              <a:rPr lang="en-US" dirty="0" smtClean="0"/>
              <a:t>16S</a:t>
            </a:r>
          </a:p>
          <a:p>
            <a:pPr lvl="1"/>
            <a:r>
              <a:rPr lang="en-US" dirty="0" err="1" smtClean="0"/>
              <a:t>Qiime</a:t>
            </a:r>
            <a:endParaRPr lang="en-US" dirty="0" smtClean="0"/>
          </a:p>
          <a:p>
            <a:pPr lvl="1"/>
            <a:r>
              <a:rPr lang="en-US" dirty="0" err="1" smtClean="0"/>
              <a:t>Mothur</a:t>
            </a:r>
            <a:endParaRPr lang="en-US" dirty="0" smtClean="0"/>
          </a:p>
          <a:p>
            <a:r>
              <a:rPr lang="en-US" dirty="0" smtClean="0"/>
              <a:t>Functional </a:t>
            </a:r>
            <a:r>
              <a:rPr lang="en-US" dirty="0" err="1" smtClean="0"/>
              <a:t>metagenomics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5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Microbes live in 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Single-celled organisms with short, often circular genomes</a:t>
            </a:r>
          </a:p>
          <a:p>
            <a:pPr lvl="1"/>
            <a:r>
              <a:rPr lang="en-US" dirty="0" smtClean="0"/>
              <a:t>E. coli is ~ 5Mb long</a:t>
            </a:r>
          </a:p>
          <a:p>
            <a:pPr lvl="1"/>
            <a:r>
              <a:rPr lang="en-US" dirty="0" smtClean="0"/>
              <a:t>Computationally often easier to deal with than large eukaryotic or plant genomes ;-)</a:t>
            </a:r>
          </a:p>
          <a:p>
            <a:r>
              <a:rPr lang="en-US" dirty="0" smtClean="0"/>
              <a:t>Live in often complex communities on many surfaces</a:t>
            </a:r>
          </a:p>
          <a:p>
            <a:pPr lvl="1"/>
            <a:r>
              <a:rPr lang="en-US" dirty="0" smtClean="0"/>
              <a:t>Environmental: soil, ocean, ice,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Human body</a:t>
            </a:r>
          </a:p>
          <a:p>
            <a:pPr lvl="2"/>
            <a:r>
              <a:rPr lang="en-US" dirty="0" smtClean="0"/>
              <a:t>Do they play a role in human disease??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EscherichiaColi_NIAI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653" y="4542088"/>
            <a:ext cx="2754347" cy="23159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0277" y="6488668"/>
            <a:ext cx="526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Source: 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Escherichia_coli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8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566730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Multiprobe</a:t>
            </a:r>
            <a:r>
              <a:rPr lang="en-US" dirty="0" smtClean="0"/>
              <a:t> spectral images of FISH-targeted bacterial groups (40×). </a:t>
            </a:r>
            <a:r>
              <a:rPr lang="en-US" dirty="0" err="1" smtClean="0"/>
              <a:t>Bacteroidetes</a:t>
            </a:r>
            <a:r>
              <a:rPr lang="en-US" dirty="0" smtClean="0"/>
              <a:t> (green), </a:t>
            </a:r>
            <a:r>
              <a:rPr lang="en-US" dirty="0" err="1" smtClean="0"/>
              <a:t>Lachnospiraceae</a:t>
            </a:r>
            <a:r>
              <a:rPr lang="en-US" dirty="0" smtClean="0"/>
              <a:t> (magenta), </a:t>
            </a:r>
            <a:r>
              <a:rPr lang="en-US" dirty="0" err="1" smtClean="0"/>
              <a:t>Fusobacteria</a:t>
            </a:r>
            <a:r>
              <a:rPr lang="en-US" dirty="0" smtClean="0"/>
              <a:t> (cyan), </a:t>
            </a:r>
            <a:r>
              <a:rPr lang="en-US" dirty="0" err="1" smtClean="0"/>
              <a:t>Enterobacteriaceae</a:t>
            </a:r>
            <a:r>
              <a:rPr lang="en-US" dirty="0" smtClean="0"/>
              <a:t> (orange), </a:t>
            </a:r>
            <a:r>
              <a:rPr lang="en-US" dirty="0" err="1" smtClean="0"/>
              <a:t>Bacteroides</a:t>
            </a:r>
            <a:r>
              <a:rPr lang="en-US" dirty="0" smtClean="0"/>
              <a:t> </a:t>
            </a:r>
            <a:r>
              <a:rPr lang="en-US" dirty="0" err="1" smtClean="0"/>
              <a:t>fragilis</a:t>
            </a:r>
            <a:r>
              <a:rPr lang="en-US" dirty="0" smtClean="0"/>
              <a:t> (red) are represented within the biofilms, and tissue </a:t>
            </a:r>
            <a:r>
              <a:rPr lang="en-US" dirty="0" err="1" smtClean="0"/>
              <a:t>autofluorescence</a:t>
            </a:r>
            <a:r>
              <a:rPr lang="en-US" dirty="0" smtClean="0"/>
              <a:t> is white.</a:t>
            </a:r>
          </a:p>
          <a:p>
            <a:r>
              <a:rPr lang="fr-FR" dirty="0" smtClean="0"/>
              <a:t>Source: </a:t>
            </a:r>
            <a:r>
              <a:rPr lang="fr-FR" dirty="0" err="1" smtClean="0"/>
              <a:t>Dejea</a:t>
            </a:r>
            <a:r>
              <a:rPr lang="fr-FR" dirty="0" smtClean="0"/>
              <a:t> et al. 2015. PNAS. </a:t>
            </a:r>
            <a:r>
              <a:rPr lang="fr-FR" dirty="0"/>
              <a:t>d</a:t>
            </a:r>
            <a:r>
              <a:rPr lang="fr-FR" dirty="0" smtClean="0"/>
              <a:t>oi:10.1073/pnas.1406199111</a:t>
            </a:r>
            <a:endParaRPr lang="en-US" dirty="0"/>
          </a:p>
        </p:txBody>
      </p:sp>
      <p:pic>
        <p:nvPicPr>
          <p:cNvPr id="6" name="Picture 5" descr="Screen Shot 2015-09-17 at 9.48.3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" b="1"/>
          <a:stretch/>
        </p:blipFill>
        <p:spPr>
          <a:xfrm>
            <a:off x="0" y="1159704"/>
            <a:ext cx="8610600" cy="421217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Microbes have been implicated in human diseases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1395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849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know a lot about some microbes (E. coli </a:t>
            </a:r>
            <a:r>
              <a:rPr lang="en-US" dirty="0" err="1" smtClean="0"/>
              <a:t>etc</a:t>
            </a:r>
            <a:r>
              <a:rPr lang="en-US" dirty="0" smtClean="0"/>
              <a:t>) but about most of them we have no clue</a:t>
            </a:r>
          </a:p>
          <a:p>
            <a:pPr lvl="1"/>
            <a:r>
              <a:rPr lang="en-US" dirty="0" smtClean="0"/>
              <a:t>What do they need to live? </a:t>
            </a:r>
          </a:p>
          <a:p>
            <a:pPr lvl="1"/>
            <a:r>
              <a:rPr lang="en-US" dirty="0" smtClean="0"/>
              <a:t>What can they produce? i.e. metabolites</a:t>
            </a:r>
          </a:p>
          <a:p>
            <a:pPr lvl="1"/>
            <a:r>
              <a:rPr lang="en-US" dirty="0" smtClean="0"/>
              <a:t>How do they influence their environment?</a:t>
            </a:r>
          </a:p>
          <a:p>
            <a:pPr lvl="1"/>
            <a:r>
              <a:rPr lang="en-US" dirty="0" smtClean="0"/>
              <a:t>Who are the good guys, who are the bad guys?</a:t>
            </a:r>
          </a:p>
          <a:p>
            <a:pPr lvl="1"/>
            <a:r>
              <a:rPr lang="en-US" dirty="0" smtClean="0"/>
              <a:t>Who is the boss in a microbial community? Is there just one, or many?</a:t>
            </a:r>
          </a:p>
          <a:p>
            <a:r>
              <a:rPr lang="en-US" dirty="0" smtClean="0"/>
              <a:t>Need to answer these questions to find out how they affect human health.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6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24"/>
            <a:ext cx="8229600" cy="1143000"/>
          </a:xfrm>
        </p:spPr>
        <p:txBody>
          <a:bodyPr/>
          <a:lstStyle/>
          <a:p>
            <a:r>
              <a:rPr lang="en-US" dirty="0" smtClean="0"/>
              <a:t>16S ribosomal RNA gene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49700" cy="491610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component of the 30S small subunit of prokaryotic ribosomes</a:t>
            </a:r>
          </a:p>
          <a:p>
            <a:endParaRPr lang="en-US" dirty="0" smtClean="0"/>
          </a:p>
          <a:p>
            <a:r>
              <a:rPr lang="en-US" dirty="0" smtClean="0"/>
              <a:t>Virtually every bacterium has it</a:t>
            </a:r>
          </a:p>
          <a:p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ariable regions can distinguish between different genera or even species</a:t>
            </a:r>
          </a:p>
          <a:p>
            <a:endParaRPr lang="en-US" dirty="0" smtClean="0"/>
          </a:p>
          <a:p>
            <a:r>
              <a:rPr lang="en-US" dirty="0" smtClean="0"/>
              <a:t>Can design primers for variable regions and sequence those to get an idea of which microbes are present</a:t>
            </a:r>
            <a:endParaRPr lang="en-US" dirty="0"/>
          </a:p>
        </p:txBody>
      </p:sp>
      <p:pic>
        <p:nvPicPr>
          <p:cNvPr id="4" name="Picture 3" descr="Screen Shot 2015-09-17 at 10.06.24 A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1028700"/>
            <a:ext cx="4737100" cy="5829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46328" y="6550223"/>
            <a:ext cx="34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de-DE" sz="1400" dirty="0" err="1" smtClean="0"/>
              <a:t>Tung</a:t>
            </a:r>
            <a:r>
              <a:rPr lang="de-DE" sz="1400" dirty="0" smtClean="0"/>
              <a:t> et al. 2002. doi:10.1038/nsb841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887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Basic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6041"/>
            <a:ext cx="8229600" cy="498316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universal primers for your favorite variable region, pull out DNA, sequence it</a:t>
            </a:r>
          </a:p>
          <a:p>
            <a:pPr lvl="1"/>
            <a:r>
              <a:rPr lang="en-US" dirty="0" smtClean="0"/>
              <a:t>We use </a:t>
            </a:r>
            <a:r>
              <a:rPr lang="en-US" dirty="0" err="1" smtClean="0"/>
              <a:t>Illumina</a:t>
            </a:r>
            <a:r>
              <a:rPr lang="en-US" dirty="0" smtClean="0"/>
              <a:t> </a:t>
            </a:r>
            <a:r>
              <a:rPr lang="en-US" dirty="0" err="1" smtClean="0"/>
              <a:t>MiSeq</a:t>
            </a:r>
            <a:r>
              <a:rPr lang="en-US" dirty="0" smtClean="0"/>
              <a:t> machines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paired-end reads if you have them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Pick OTUs (operational taxonomic units)</a:t>
            </a:r>
          </a:p>
          <a:p>
            <a:pPr lvl="1"/>
            <a:r>
              <a:rPr lang="en-US" dirty="0" smtClean="0"/>
              <a:t>Can use a reference database</a:t>
            </a:r>
          </a:p>
          <a:p>
            <a:pPr lvl="1"/>
            <a:r>
              <a:rPr lang="en-US" dirty="0" smtClean="0"/>
              <a:t>Or use “de novo” OTU picking</a:t>
            </a:r>
          </a:p>
          <a:p>
            <a:pPr lvl="2"/>
            <a:r>
              <a:rPr lang="en-US" dirty="0" smtClean="0"/>
              <a:t>We use ref database first, then do “de novo” on any leftovers</a:t>
            </a:r>
          </a:p>
          <a:p>
            <a:pPr lvl="2"/>
            <a:r>
              <a:rPr lang="en-US" dirty="0" smtClean="0"/>
              <a:t>A good overview: </a:t>
            </a:r>
            <a:r>
              <a:rPr lang="en-US" dirty="0" smtClean="0">
                <a:hlinkClick r:id="rId2"/>
              </a:rPr>
              <a:t>http://qiime.org/tutorials/otu_picking.html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Remove chimeras</a:t>
            </a:r>
          </a:p>
          <a:p>
            <a:pPr lvl="1"/>
            <a:r>
              <a:rPr lang="en-US" dirty="0" smtClean="0"/>
              <a:t>Sequences that have more than one parent; artifact of PCR step</a:t>
            </a:r>
          </a:p>
          <a:p>
            <a:pPr lvl="1"/>
            <a:r>
              <a:rPr lang="en-US" dirty="0" smtClean="0">
                <a:hlinkClick r:id="rId3"/>
              </a:rPr>
              <a:t>http://qiime.org/tutorials/denoising_and_chimera_detection_usage_comparison.html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Map OTUs to taxonomy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Result: abundance table (counts)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882669"/>
              </p:ext>
            </p:extLst>
          </p:nvPr>
        </p:nvGraphicFramePr>
        <p:xfrm>
          <a:off x="5773953" y="4960994"/>
          <a:ext cx="331296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8345"/>
                <a:gridCol w="804572"/>
                <a:gridCol w="805180"/>
                <a:gridCol w="305638"/>
                <a:gridCol w="829228"/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Sample1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Sample2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SampleN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Org1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53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Org2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1277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189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OrgN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876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7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Bioinformatics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8497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Qiime</a:t>
            </a:r>
            <a:endParaRPr lang="en-US" dirty="0" smtClean="0"/>
          </a:p>
          <a:p>
            <a:pPr lvl="1"/>
            <a:r>
              <a:rPr lang="en-US" dirty="0" smtClean="0"/>
              <a:t>Developed by Knight Lab (</a:t>
            </a:r>
            <a:r>
              <a:rPr lang="en-US" dirty="0" err="1" smtClean="0"/>
              <a:t>Univ</a:t>
            </a:r>
            <a:r>
              <a:rPr lang="en-US" dirty="0" smtClean="0"/>
              <a:t> of Colorado)</a:t>
            </a:r>
          </a:p>
          <a:p>
            <a:pPr lvl="1"/>
            <a:r>
              <a:rPr lang="en-US" dirty="0" smtClean="0"/>
              <a:t>Collection of python scripts, plus some 3</a:t>
            </a:r>
            <a:r>
              <a:rPr lang="en-US" baseline="30000" dirty="0" smtClean="0"/>
              <a:t>rd</a:t>
            </a:r>
            <a:r>
              <a:rPr lang="en-US" dirty="0" smtClean="0"/>
              <a:t> party tools</a:t>
            </a:r>
          </a:p>
          <a:p>
            <a:pPr lvl="1"/>
            <a:r>
              <a:rPr lang="en-US" dirty="0" smtClean="0"/>
              <a:t>Has some useful visualizations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qiime.org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err="1" smtClean="0"/>
              <a:t>mothur</a:t>
            </a:r>
            <a:endParaRPr lang="en-US" dirty="0" smtClean="0"/>
          </a:p>
          <a:p>
            <a:pPr lvl="1"/>
            <a:r>
              <a:rPr lang="en-US" dirty="0" smtClean="0"/>
              <a:t>Developed by </a:t>
            </a:r>
            <a:r>
              <a:rPr lang="en-US" dirty="0" err="1" smtClean="0"/>
              <a:t>Schloss</a:t>
            </a:r>
            <a:r>
              <a:rPr lang="en-US" dirty="0" smtClean="0"/>
              <a:t> Lab (</a:t>
            </a:r>
            <a:r>
              <a:rPr lang="en-US" dirty="0" err="1" smtClean="0"/>
              <a:t>Univ</a:t>
            </a:r>
            <a:r>
              <a:rPr lang="en-US" dirty="0" smtClean="0"/>
              <a:t> of Michigan)</a:t>
            </a:r>
          </a:p>
          <a:p>
            <a:pPr lvl="1"/>
            <a:r>
              <a:rPr lang="en-US" dirty="0" smtClean="0"/>
              <a:t>Written in C++, takes advantage of </a:t>
            </a:r>
            <a:r>
              <a:rPr lang="en-US" smtClean="0"/>
              <a:t>parallel processors</a:t>
            </a:r>
            <a:endParaRPr lang="en-US" dirty="0" smtClean="0"/>
          </a:p>
          <a:p>
            <a:pPr lvl="1"/>
            <a:r>
              <a:rPr lang="en-US" dirty="0" smtClean="0"/>
              <a:t>Little visualization built-in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www.mothur.org</a:t>
            </a:r>
            <a:r>
              <a:rPr lang="en-US" dirty="0" smtClean="0"/>
              <a:t>/wiki/</a:t>
            </a:r>
            <a:r>
              <a:rPr lang="en-US" dirty="0" err="1" smtClean="0"/>
              <a:t>Main_Page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Both tools have tons of tutorials, are open-source, and have an active, supportive community</a:t>
            </a:r>
          </a:p>
        </p:txBody>
      </p:sp>
    </p:spTree>
    <p:extLst>
      <p:ext uri="{BB962C8B-B14F-4D97-AF65-F5344CB8AC3E}">
        <p14:creationId xmlns:p14="http://schemas.microsoft.com/office/powerpoint/2010/main" val="34208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7324</TotalTime>
  <Words>634</Words>
  <Application>Microsoft Macintosh PowerPoint</Application>
  <PresentationFormat>On-screen Show (4:3)</PresentationFormat>
  <Paragraphs>95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16S metagenomics</vt:lpstr>
      <vt:lpstr>Overview</vt:lpstr>
      <vt:lpstr>Microbes live in communities</vt:lpstr>
      <vt:lpstr>Microbes have been implicated in human diseases</vt:lpstr>
      <vt:lpstr>Challenges</vt:lpstr>
      <vt:lpstr>16S ribosomal RNA gene</vt:lpstr>
      <vt:lpstr>Basic workflow</vt:lpstr>
      <vt:lpstr>Bioinformatics solutions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16S metagenomics</dc:title>
  <dc:creator>Lina Faller</dc:creator>
  <cp:lastModifiedBy>Lina Faller</cp:lastModifiedBy>
  <cp:revision>10</cp:revision>
  <dcterms:created xsi:type="dcterms:W3CDTF">2015-09-17T13:16:33Z</dcterms:created>
  <dcterms:modified xsi:type="dcterms:W3CDTF">2015-09-22T15:21:19Z</dcterms:modified>
</cp:coreProperties>
</file>