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82ce284f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2ce284f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82ce284f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2ce284f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82ce284f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82ce284f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82ce284f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2ce284f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82ce284f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2ce284f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82ce284f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2ce284f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82ce284f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2ce284f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Toxicity of reddit comments in sports and esports communities</a:t>
            </a:r>
            <a:endParaRPr sz="36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By:Logan Pappas and Reese Pearsall </a:t>
            </a:r>
            <a:endParaRPr/>
          </a:p>
          <a:p>
            <a:pPr indent="0" lvl="0" marL="0" rtl="0" algn="l">
              <a:spcBef>
                <a:spcPts val="0"/>
              </a:spcBef>
              <a:spcAft>
                <a:spcPts val="0"/>
              </a:spcAft>
              <a:buNone/>
            </a:pPr>
            <a:r>
              <a:rPr lang="en"/>
              <a:t>Section 05- Group 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research</a:t>
            </a:r>
            <a:endParaRPr/>
          </a:p>
        </p:txBody>
      </p:sp>
      <p:sp>
        <p:nvSpPr>
          <p:cNvPr id="141" name="Google Shape;141;p14"/>
          <p:cNvSpPr txBox="1"/>
          <p:nvPr>
            <p:ph idx="1" type="body"/>
          </p:nvPr>
        </p:nvSpPr>
        <p:spPr>
          <a:xfrm>
            <a:off x="1220300" y="1230725"/>
            <a:ext cx="70389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focus of our study is observing comments from different reddit communities and determining if the comment is “toxic” or not and then comparing the communities to determine which groups have the most toxic communities. Our two research questions are:</a:t>
            </a:r>
            <a:endParaRPr/>
          </a:p>
          <a:p>
            <a:pPr indent="-311150" lvl="0" marL="457200" rtl="0" algn="l">
              <a:spcBef>
                <a:spcPts val="1600"/>
              </a:spcBef>
              <a:spcAft>
                <a:spcPts val="0"/>
              </a:spcAft>
              <a:buSzPts val="1300"/>
              <a:buAutoNum type="arabicPeriod"/>
            </a:pPr>
            <a:r>
              <a:rPr lang="en"/>
              <a:t>Is the proportion of toxic comments for NFL online communities different compared to other professional traditional sports such as soccer, basketball, baseball, and hockey?</a:t>
            </a:r>
            <a:endParaRPr/>
          </a:p>
          <a:p>
            <a:pPr indent="-311150" lvl="0" marL="457200" rtl="0" algn="l">
              <a:spcBef>
                <a:spcPts val="0"/>
              </a:spcBef>
              <a:spcAft>
                <a:spcPts val="0"/>
              </a:spcAft>
              <a:buSzPts val="1300"/>
              <a:buAutoNum type="arabicPeriod"/>
            </a:pPr>
            <a:r>
              <a:rPr lang="en"/>
              <a:t>Is the proportion of toxic comments for traditional sports online communities different compared to esport online communities?</a:t>
            </a:r>
            <a:endParaRPr/>
          </a:p>
          <a:p>
            <a:pPr indent="0" lvl="0" marL="0" rtl="0" algn="l">
              <a:spcBef>
                <a:spcPts val="1600"/>
              </a:spcBef>
              <a:spcAft>
                <a:spcPts val="0"/>
              </a:spcAft>
              <a:buNone/>
            </a:pPr>
            <a:r>
              <a:rPr lang="en"/>
              <a:t>- What is an esport?</a:t>
            </a:r>
            <a:endParaRPr/>
          </a:p>
          <a:p>
            <a:pPr indent="0" lvl="0" marL="0" rtl="0" algn="l">
              <a:spcBef>
                <a:spcPts val="1600"/>
              </a:spcBef>
              <a:spcAft>
                <a:spcPts val="0"/>
              </a:spcAft>
              <a:buNone/>
            </a:pPr>
            <a:r>
              <a:rPr lang="en"/>
              <a:t>This study is interesting because we are not taking a direct survey of people but instead we are taking a sample of comments from the internet and using those to determine our results. This study is interesting to us since we are combining our major study at MSU to help determine our results.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47" name="Google Shape;147;p15"/>
          <p:cNvSpPr txBox="1"/>
          <p:nvPr>
            <p:ph idx="1" type="body"/>
          </p:nvPr>
        </p:nvSpPr>
        <p:spPr>
          <a:xfrm>
            <a:off x="1199250" y="1307850"/>
            <a:ext cx="52494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study, we used comments from reddit.com</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Wrote code that webscraps (collects) 5000 comments**  from 5 sport subreddits and 5 esport subreddits</a:t>
            </a:r>
            <a:endParaRPr/>
          </a:p>
          <a:p>
            <a:pPr indent="0" lvl="0" marL="457200" rtl="0" algn="l">
              <a:spcBef>
                <a:spcPts val="1600"/>
              </a:spcBef>
              <a:spcAft>
                <a:spcPts val="0"/>
              </a:spcAft>
              <a:buNone/>
            </a:pPr>
            <a:r>
              <a:rPr lang="en"/>
              <a:t>Comments were base comments, replies, and replies to replies</a:t>
            </a:r>
            <a:endParaRPr/>
          </a:p>
          <a:p>
            <a:pPr indent="0" lvl="0" marL="457200" rtl="0" algn="l">
              <a:spcBef>
                <a:spcPts val="1600"/>
              </a:spcBef>
              <a:spcAft>
                <a:spcPts val="0"/>
              </a:spcAft>
              <a:buNone/>
            </a:pPr>
            <a:r>
              <a:rPr lang="en"/>
              <a:t>Sports -&gt; [nfl, baseball, nba, hockey, soccer]</a:t>
            </a:r>
            <a:endParaRPr/>
          </a:p>
          <a:p>
            <a:pPr indent="0" lvl="0" marL="457200" rtl="0" algn="l">
              <a:spcBef>
                <a:spcPts val="1600"/>
              </a:spcBef>
              <a:spcAft>
                <a:spcPts val="0"/>
              </a:spcAft>
              <a:buNone/>
            </a:pPr>
            <a:r>
              <a:rPr lang="en"/>
              <a:t>Esport -&gt; [leagueoflegends, GlobalOffensive, Competitiveoverwatch, DotA2, Rainbow6] </a:t>
            </a:r>
            <a:endParaRPr/>
          </a:p>
          <a:p>
            <a:pPr indent="0" lvl="0" marL="45720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5330098" y="805972"/>
            <a:ext cx="954682" cy="1328230"/>
          </a:xfrm>
          <a:prstGeom prst="rect">
            <a:avLst/>
          </a:prstGeom>
          <a:noFill/>
          <a:ln>
            <a:noFill/>
          </a:ln>
        </p:spPr>
      </p:pic>
      <p:pic>
        <p:nvPicPr>
          <p:cNvPr id="149" name="Google Shape;149;p15"/>
          <p:cNvPicPr preferRelativeResize="0"/>
          <p:nvPr/>
        </p:nvPicPr>
        <p:blipFill rotWithShape="1">
          <a:blip r:embed="rId4">
            <a:alphaModFix/>
          </a:blip>
          <a:srcRect b="0" l="0" r="0" t="2515"/>
          <a:stretch/>
        </p:blipFill>
        <p:spPr>
          <a:xfrm>
            <a:off x="6750400" y="491200"/>
            <a:ext cx="2183600" cy="3770350"/>
          </a:xfrm>
          <a:prstGeom prst="rect">
            <a:avLst/>
          </a:prstGeom>
          <a:noFill/>
          <a:ln>
            <a:noFill/>
          </a:ln>
        </p:spPr>
      </p:pic>
      <p:sp>
        <p:nvSpPr>
          <p:cNvPr id="150" name="Google Shape;150;p15"/>
          <p:cNvSpPr txBox="1"/>
          <p:nvPr/>
        </p:nvSpPr>
        <p:spPr>
          <a:xfrm>
            <a:off x="6876700" y="4196200"/>
            <a:ext cx="40419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Lato"/>
                <a:ea typeface="Lato"/>
                <a:cs typeface="Lato"/>
                <a:sym typeface="Lato"/>
              </a:rPr>
              <a:t>Closer look at our python script</a:t>
            </a:r>
            <a:endParaRPr sz="900">
              <a:solidFill>
                <a:srgbClr val="FFFFFF"/>
              </a:solidFill>
              <a:latin typeface="Lato"/>
              <a:ea typeface="Lato"/>
              <a:cs typeface="Lato"/>
              <a:sym typeface="Lato"/>
            </a:endParaRPr>
          </a:p>
        </p:txBody>
      </p:sp>
      <p:sp>
        <p:nvSpPr>
          <p:cNvPr id="151" name="Google Shape;151;p15"/>
          <p:cNvSpPr txBox="1"/>
          <p:nvPr/>
        </p:nvSpPr>
        <p:spPr>
          <a:xfrm>
            <a:off x="2687450" y="4614250"/>
            <a:ext cx="3684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**not completely random </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57" name="Google Shape;157;p16"/>
          <p:cNvSpPr txBox="1"/>
          <p:nvPr>
            <p:ph idx="1" type="body"/>
          </p:nvPr>
        </p:nvSpPr>
        <p:spPr>
          <a:xfrm>
            <a:off x="1037875" y="1574575"/>
            <a:ext cx="5866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all 50,000 comments, we went through each individual comment and marked it “toxic” or “not toxic” (using more python shenanigans)</a:t>
            </a:r>
            <a:endParaRPr/>
          </a:p>
          <a:p>
            <a:pPr indent="457200" lvl="0" marL="457200" rtl="0" algn="l">
              <a:spcBef>
                <a:spcPts val="1600"/>
              </a:spcBef>
              <a:spcAft>
                <a:spcPts val="0"/>
              </a:spcAft>
              <a:buNone/>
            </a:pPr>
            <a:r>
              <a:rPr lang="en"/>
              <a:t>But how do we define what is “toxic” comment is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Calculated the </a:t>
            </a:r>
            <a:r>
              <a:rPr b="1" lang="en" u="sng"/>
              <a:t>proportion</a:t>
            </a:r>
            <a:r>
              <a:rPr lang="en"/>
              <a:t> of toxic comments for each subreddit/discussion board</a:t>
            </a:r>
            <a:endParaRPr/>
          </a:p>
          <a:p>
            <a:pPr indent="0" lvl="0" marL="0" rtl="0" algn="l">
              <a:spcBef>
                <a:spcPts val="1600"/>
              </a:spcBef>
              <a:spcAft>
                <a:spcPts val="1600"/>
              </a:spcAft>
              <a:buNone/>
            </a:pPr>
            <a:r>
              <a:t/>
            </a:r>
            <a:endParaRPr/>
          </a:p>
        </p:txBody>
      </p:sp>
      <p:pic>
        <p:nvPicPr>
          <p:cNvPr id="158" name="Google Shape;158;p16"/>
          <p:cNvPicPr preferRelativeResize="0"/>
          <p:nvPr/>
        </p:nvPicPr>
        <p:blipFill>
          <a:blip r:embed="rId3">
            <a:alphaModFix/>
          </a:blip>
          <a:stretch>
            <a:fillRect/>
          </a:stretch>
        </p:blipFill>
        <p:spPr>
          <a:xfrm>
            <a:off x="7311775" y="553000"/>
            <a:ext cx="1256175" cy="4145400"/>
          </a:xfrm>
          <a:prstGeom prst="rect">
            <a:avLst/>
          </a:prstGeom>
          <a:noFill/>
          <a:ln>
            <a:noFill/>
          </a:ln>
        </p:spPr>
      </p:pic>
      <p:sp>
        <p:nvSpPr>
          <p:cNvPr id="159" name="Google Shape;159;p16"/>
          <p:cNvSpPr txBox="1"/>
          <p:nvPr/>
        </p:nvSpPr>
        <p:spPr>
          <a:xfrm>
            <a:off x="6375463" y="4663350"/>
            <a:ext cx="2890200" cy="3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A short look at our list of bad words</a:t>
            </a:r>
            <a:endParaRPr sz="900">
              <a:solidFill>
                <a:srgbClr val="FFFFFF"/>
              </a:solidFill>
              <a:latin typeface="Lato"/>
              <a:ea typeface="Lato"/>
              <a:cs typeface="Lato"/>
              <a:sym typeface="Lato"/>
            </a:endParaRPr>
          </a:p>
          <a:p>
            <a:pPr indent="0" lvl="0" marL="0" rtl="0" algn="ctr">
              <a:spcBef>
                <a:spcPts val="0"/>
              </a:spcBef>
              <a:spcAft>
                <a:spcPts val="0"/>
              </a:spcAft>
              <a:buNone/>
            </a:pPr>
            <a:r>
              <a:rPr lang="en" sz="900">
                <a:solidFill>
                  <a:srgbClr val="FFFFFF"/>
                </a:solidFill>
                <a:latin typeface="Lato"/>
                <a:ea typeface="Lato"/>
                <a:cs typeface="Lato"/>
                <a:sym typeface="Lato"/>
              </a:rPr>
              <a:t>(we came up 108 swear/offensive words in total)</a:t>
            </a:r>
            <a:endParaRPr sz="9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5" name="Google Shape;165;p17"/>
          <p:cNvSpPr txBox="1"/>
          <p:nvPr>
            <p:ph idx="1" type="body"/>
          </p:nvPr>
        </p:nvSpPr>
        <p:spPr>
          <a:xfrm>
            <a:off x="438900" y="1474525"/>
            <a:ext cx="3726600" cy="300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Sports Subreddit Results</a:t>
            </a:r>
            <a:endParaRPr u="sng"/>
          </a:p>
          <a:p>
            <a:pPr indent="-311150" lvl="0" marL="457200" rtl="0" algn="l">
              <a:spcBef>
                <a:spcPts val="1600"/>
              </a:spcBef>
              <a:spcAft>
                <a:spcPts val="0"/>
              </a:spcAft>
              <a:buSzPts val="1300"/>
              <a:buChar char="●"/>
            </a:pPr>
            <a:r>
              <a:rPr lang="en"/>
              <a:t>NFL has the highest </a:t>
            </a:r>
            <a:r>
              <a:rPr lang="en"/>
              <a:t>proportion</a:t>
            </a:r>
            <a:r>
              <a:rPr lang="en"/>
              <a:t> of toxic comments out of the sports communities sampled.</a:t>
            </a:r>
            <a:endParaRPr/>
          </a:p>
          <a:p>
            <a:pPr indent="-311150" lvl="0" marL="457200" rtl="0" algn="l">
              <a:spcBef>
                <a:spcPts val="0"/>
              </a:spcBef>
              <a:spcAft>
                <a:spcPts val="0"/>
              </a:spcAft>
              <a:buSzPts val="1300"/>
              <a:buChar char="●"/>
            </a:pPr>
            <a:r>
              <a:rPr lang="en"/>
              <a:t>P-Value of 0</a:t>
            </a:r>
            <a:endParaRPr/>
          </a:p>
          <a:p>
            <a:pPr indent="-311150" lvl="0" marL="457200" rtl="0" algn="l">
              <a:spcBef>
                <a:spcPts val="0"/>
              </a:spcBef>
              <a:spcAft>
                <a:spcPts val="0"/>
              </a:spcAft>
              <a:buSzPts val="1300"/>
              <a:buChar char="●"/>
            </a:pPr>
            <a:r>
              <a:rPr lang="en"/>
              <a:t>Non-Causal relationship</a:t>
            </a:r>
            <a:endParaRPr/>
          </a:p>
        </p:txBody>
      </p:sp>
      <p:pic>
        <p:nvPicPr>
          <p:cNvPr id="166" name="Google Shape;166;p17"/>
          <p:cNvPicPr preferRelativeResize="0"/>
          <p:nvPr/>
        </p:nvPicPr>
        <p:blipFill>
          <a:blip r:embed="rId3">
            <a:alphaModFix/>
          </a:blip>
          <a:stretch>
            <a:fillRect/>
          </a:stretch>
        </p:blipFill>
        <p:spPr>
          <a:xfrm>
            <a:off x="4317900" y="1460250"/>
            <a:ext cx="4673701" cy="27038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72" name="Google Shape;172;p18"/>
          <p:cNvSpPr txBox="1"/>
          <p:nvPr>
            <p:ph idx="1" type="body"/>
          </p:nvPr>
        </p:nvSpPr>
        <p:spPr>
          <a:xfrm>
            <a:off x="438900" y="1474525"/>
            <a:ext cx="3562200" cy="300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Traditional Sports vs. Esports Results</a:t>
            </a:r>
            <a:endParaRPr u="sng"/>
          </a:p>
          <a:p>
            <a:pPr indent="-311150" lvl="0" marL="457200" rtl="0" algn="l">
              <a:spcBef>
                <a:spcPts val="1600"/>
              </a:spcBef>
              <a:spcAft>
                <a:spcPts val="0"/>
              </a:spcAft>
              <a:buSzPts val="1300"/>
              <a:buChar char="●"/>
            </a:pPr>
            <a:r>
              <a:rPr lang="en"/>
              <a:t>Traditional sports are slightly more toxic than esports from the communities observed.</a:t>
            </a:r>
            <a:endParaRPr/>
          </a:p>
          <a:p>
            <a:pPr indent="-311150" lvl="0" marL="457200" rtl="0" algn="l">
              <a:spcBef>
                <a:spcPts val="0"/>
              </a:spcBef>
              <a:spcAft>
                <a:spcPts val="0"/>
              </a:spcAft>
              <a:buSzPts val="1300"/>
              <a:buChar char="●"/>
            </a:pPr>
            <a:r>
              <a:rPr lang="en"/>
              <a:t>P-Value of 0</a:t>
            </a:r>
            <a:endParaRPr/>
          </a:p>
          <a:p>
            <a:pPr indent="-311150" lvl="0" marL="457200" rtl="0" algn="l">
              <a:spcBef>
                <a:spcPts val="0"/>
              </a:spcBef>
              <a:spcAft>
                <a:spcPts val="0"/>
              </a:spcAft>
              <a:buSzPts val="1300"/>
              <a:buChar char="●"/>
            </a:pPr>
            <a:r>
              <a:rPr lang="en"/>
              <a:t>Non-Causal relationship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3" name="Google Shape;173;p18"/>
          <p:cNvPicPr preferRelativeResize="0"/>
          <p:nvPr/>
        </p:nvPicPr>
        <p:blipFill>
          <a:blip r:embed="rId3">
            <a:alphaModFix/>
          </a:blip>
          <a:stretch>
            <a:fillRect/>
          </a:stretch>
        </p:blipFill>
        <p:spPr>
          <a:xfrm>
            <a:off x="4153500" y="1460250"/>
            <a:ext cx="4838100" cy="29988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conclusion</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research, we also found that online traditional sports communities were slightly more toxic than online esport communities.</a:t>
            </a:r>
            <a:endParaRPr/>
          </a:p>
          <a:p>
            <a:pPr indent="0" lvl="0" marL="0" rtl="0" algn="l">
              <a:spcBef>
                <a:spcPts val="1600"/>
              </a:spcBef>
              <a:spcAft>
                <a:spcPts val="0"/>
              </a:spcAft>
              <a:buNone/>
            </a:pPr>
            <a:r>
              <a:rPr lang="en"/>
              <a:t>We can base this off of our p-value of 0 that we got from a simulation from the applets. This means that the probability of observing a difference in toxic comment proportions between esport online communities and traditional sport online communities that is greater or lower than what we observed in our study (0.01405) assuming our null hypothesis is true is 0 or 0%.</a:t>
            </a:r>
            <a:endParaRPr/>
          </a:p>
          <a:p>
            <a:pPr indent="0" lvl="0" marL="0" rtl="0" algn="l">
              <a:spcBef>
                <a:spcPts val="1600"/>
              </a:spcBef>
              <a:spcAft>
                <a:spcPts val="1600"/>
              </a:spcAft>
              <a:buNone/>
            </a:pPr>
            <a:r>
              <a:rPr lang="en"/>
              <a:t>Because our p-value was incredibly small, this provides us very strong evidence that our null hypotheses of the proportion of toxic comments in traditional sport communities and esport online communities being equal is false.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conclusion</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of all of the sports communities analyzed we conclude that the NFL subreddit has the largest proportion of “Toxic” fans. </a:t>
            </a:r>
            <a:endParaRPr/>
          </a:p>
          <a:p>
            <a:pPr indent="0" lvl="0" marL="0" rtl="0" algn="l">
              <a:spcBef>
                <a:spcPts val="1600"/>
              </a:spcBef>
              <a:spcAft>
                <a:spcPts val="0"/>
              </a:spcAft>
              <a:buNone/>
            </a:pPr>
            <a:r>
              <a:rPr lang="en"/>
              <a:t>We got a p-value of 0 from this portion of our study. This means that the probability of observing a difference in toxic comment proportions between the football online community and other traditional sport online communities that is greater or lower than what we observed in our study (0.017688) assuming our null hypothesis is true is 0 or 0%.</a:t>
            </a:r>
            <a:endParaRPr/>
          </a:p>
          <a:p>
            <a:pPr indent="0" lvl="0" marL="0" rtl="0" algn="l">
              <a:spcBef>
                <a:spcPts val="1600"/>
              </a:spcBef>
              <a:spcAft>
                <a:spcPts val="1600"/>
              </a:spcAft>
              <a:buNone/>
            </a:pPr>
            <a:r>
              <a:rPr lang="en"/>
              <a:t>This tells us that there is very strong evidence that our null hypothesis of the proportion of toxic comments in the football subreddit being equal to the proportion of toxic comments in similar traditional sport subreddits is false.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