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68" r:id="rId6"/>
    <p:sldId id="273" r:id="rId7"/>
    <p:sldId id="269" r:id="rId8"/>
    <p:sldId id="270" r:id="rId9"/>
    <p:sldId id="271" r:id="rId10"/>
    <p:sldId id="272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6A0A"/>
    <a:srgbClr val="0D812B"/>
    <a:srgbClr val="283F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14" autoAdjust="0"/>
    <p:restoredTop sz="94660"/>
  </p:normalViewPr>
  <p:slideViewPr>
    <p:cSldViewPr snapToGrid="0">
      <p:cViewPr>
        <p:scale>
          <a:sx n="50" d="100"/>
          <a:sy n="50" d="100"/>
        </p:scale>
        <p:origin x="133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B66F-D21B-4274-A633-8C3DC127D520}" type="datetimeFigureOut">
              <a:rPr lang="bg-BG" smtClean="0"/>
              <a:t>3.11.2016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4CE7-302C-4D14-9F15-C24C2735AF6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9842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B66F-D21B-4274-A633-8C3DC127D520}" type="datetimeFigureOut">
              <a:rPr lang="bg-BG" smtClean="0"/>
              <a:t>3.11.2016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4CE7-302C-4D14-9F15-C24C2735AF6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45646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B66F-D21B-4274-A633-8C3DC127D520}" type="datetimeFigureOut">
              <a:rPr lang="bg-BG" smtClean="0"/>
              <a:t>3.11.2016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4CE7-302C-4D14-9F15-C24C2735AF6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4650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B66F-D21B-4274-A633-8C3DC127D520}" type="datetimeFigureOut">
              <a:rPr lang="bg-BG" smtClean="0"/>
              <a:t>3.11.2016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4CE7-302C-4D14-9F15-C24C2735AF6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5920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B66F-D21B-4274-A633-8C3DC127D520}" type="datetimeFigureOut">
              <a:rPr lang="bg-BG" smtClean="0"/>
              <a:t>3.11.2016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4CE7-302C-4D14-9F15-C24C2735AF6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1135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B66F-D21B-4274-A633-8C3DC127D520}" type="datetimeFigureOut">
              <a:rPr lang="bg-BG" smtClean="0"/>
              <a:t>3.11.2016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4CE7-302C-4D14-9F15-C24C2735AF6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600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B66F-D21B-4274-A633-8C3DC127D520}" type="datetimeFigureOut">
              <a:rPr lang="bg-BG" smtClean="0"/>
              <a:t>3.11.2016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4CE7-302C-4D14-9F15-C24C2735AF6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9041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B66F-D21B-4274-A633-8C3DC127D520}" type="datetimeFigureOut">
              <a:rPr lang="bg-BG" smtClean="0"/>
              <a:t>3.11.2016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4CE7-302C-4D14-9F15-C24C2735AF6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951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B66F-D21B-4274-A633-8C3DC127D520}" type="datetimeFigureOut">
              <a:rPr lang="bg-BG" smtClean="0"/>
              <a:t>3.11.2016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4CE7-302C-4D14-9F15-C24C2735AF6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6659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B66F-D21B-4274-A633-8C3DC127D520}" type="datetimeFigureOut">
              <a:rPr lang="bg-BG" smtClean="0"/>
              <a:t>3.11.2016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4CE7-302C-4D14-9F15-C24C2735AF6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7699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B66F-D21B-4274-A633-8C3DC127D520}" type="datetimeFigureOut">
              <a:rPr lang="bg-BG" smtClean="0"/>
              <a:t>3.11.2016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4CE7-302C-4D14-9F15-C24C2735AF6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192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0B66F-D21B-4274-A633-8C3DC127D520}" type="datetimeFigureOut">
              <a:rPr lang="bg-BG" smtClean="0"/>
              <a:t>3.11.2016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74CE7-302C-4D14-9F15-C24C2735AF6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5335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3673"/>
            <a:ext cx="9144000" cy="2387600"/>
          </a:xfrm>
        </p:spPr>
        <p:txBody>
          <a:bodyPr>
            <a:normAutofit/>
          </a:bodyPr>
          <a:lstStyle/>
          <a:p>
            <a:r>
              <a:rPr lang="ru-RU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Дипломна работа (презентация)</a:t>
            </a:r>
            <a:endParaRPr lang="bg-BG" sz="4800" b="1" u="sng" dirty="0">
              <a:solidFill>
                <a:srgbClr val="3F6A0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99118"/>
            <a:ext cx="9144000" cy="1655762"/>
          </a:xfrm>
          <a:solidFill>
            <a:schemeClr val="tx1">
              <a:alpha val="41000"/>
            </a:schemeClr>
          </a:solidFill>
          <a:ln>
            <a:noFill/>
          </a:ln>
        </p:spPr>
        <p:txBody>
          <a:bodyPr>
            <a:normAutofit lnSpcReduction="10000"/>
          </a:bodyPr>
          <a:lstStyle/>
          <a:p>
            <a:r>
              <a:rPr lang="bg-BG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Тема:</a:t>
            </a:r>
            <a:r>
              <a:rPr lang="ru-RU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Уеб-базирано приложение за обработка и съхранение на данни за учителска и ученическа дейност в учебно заведение.</a:t>
            </a:r>
            <a:endParaRPr lang="ru-RU" sz="3200" b="1" dirty="0" smtClean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075170" y="6053693"/>
            <a:ext cx="5025390" cy="489744"/>
          </a:xfrm>
          <a:prstGeom prst="rect">
            <a:avLst/>
          </a:prstGeom>
          <a:solidFill>
            <a:schemeClr val="accent4">
              <a:lumMod val="50000"/>
              <a:alpha val="36000"/>
            </a:schemeClr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Изработил:Георги Георгиев</a:t>
            </a:r>
            <a:endParaRPr lang="ru-RU" sz="32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287973"/>
            <a:ext cx="9144000" cy="8321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bg-BG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Програмна реализация</a:t>
            </a:r>
            <a:endParaRPr lang="ru-RU" b="1" u="sng" dirty="0" smtClean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hidden">
          <a:xfrm>
            <a:off x="1007292" y="1120140"/>
            <a:ext cx="10424160" cy="1206409"/>
          </a:xfrm>
          <a:solidFill>
            <a:schemeClr val="tx1">
              <a:alpha val="43000"/>
            </a:schemeClr>
          </a:solidFill>
        </p:spPr>
        <p:txBody>
          <a:bodyPr>
            <a:normAutofit fontScale="85000" lnSpcReduction="20000"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bg-BG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Вход и разпределение на потребителите</a:t>
            </a:r>
            <a: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bg-BG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действие </a:t>
            </a:r>
            <a: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 </a:t>
            </a:r>
            <a:r>
              <a:rPr lang="bg-BG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контолера</a:t>
            </a:r>
            <a: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UsersController.php</a:t>
            </a:r>
            <a:endParaRPr lang="en-US" sz="32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bg-BG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hidden">
          <a:xfrm>
            <a:off x="885372" y="2287269"/>
            <a:ext cx="10668000" cy="4570731"/>
          </a:xfrm>
          <a:prstGeom prst="rect">
            <a:avLst/>
          </a:prstGeom>
          <a:solidFill>
            <a:schemeClr val="tx1">
              <a:lumMod val="95000"/>
              <a:lumOff val="5000"/>
              <a:alpha val="39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if($this-&gt;</a:t>
            </a:r>
            <a:r>
              <a:rPr lang="en-US" sz="1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isPost</a:t>
            </a: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pPr lvl="2" algn="l">
              <a:lnSpc>
                <a:spcPct val="100000"/>
              </a:lnSpc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$username = $_POST['username']; </a:t>
            </a:r>
            <a:endParaRPr lang="bg-BG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l">
              <a:lnSpc>
                <a:spcPct val="100000"/>
              </a:lnSpc>
            </a:pPr>
            <a:r>
              <a:rPr lang="bg-BG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 = $_POST['password'];</a:t>
            </a:r>
          </a:p>
          <a:p>
            <a:pPr lvl="2" algn="l">
              <a:lnSpc>
                <a:spcPct val="100000"/>
              </a:lnSpc>
            </a:pPr>
            <a:r>
              <a:rPr lang="bg-BG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loggedUserId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$this-&gt;model-&gt;login($username, $password);</a:t>
            </a:r>
            <a:endParaRPr lang="bg-BG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l">
              <a:lnSpc>
                <a:spcPct val="100000"/>
              </a:lnSpc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if($</a:t>
            </a:r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loggedUserId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  <a:endParaRPr lang="bg-BG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l">
              <a:lnSpc>
                <a:spcPct val="100000"/>
              </a:lnSpc>
            </a:pPr>
            <a:r>
              <a:rPr lang="bg-BG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$_SESSION['username'] = $username;</a:t>
            </a:r>
          </a:p>
          <a:p>
            <a:pPr lvl="2" algn="l">
              <a:lnSpc>
                <a:spcPct val="100000"/>
              </a:lnSpc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$_SESSION['</a:t>
            </a:r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user_id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'] = $</a:t>
            </a:r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loggedUserId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2" algn="l">
              <a:lnSpc>
                <a:spcPct val="100000"/>
              </a:lnSpc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</a:t>
            </a:r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chekStatPosition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$this-&gt;model-&gt;</a:t>
            </a:r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getPositionById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loggedUserId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lvl="2" algn="l">
              <a:lnSpc>
                <a:spcPct val="100000"/>
              </a:lnSpc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$_SESSION['</a:t>
            </a:r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positionID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'] = $</a:t>
            </a:r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chekStatPosition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</a:t>
            </a:r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positionID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'];</a:t>
            </a:r>
          </a:p>
          <a:p>
            <a:pPr lvl="2" algn="l">
              <a:lnSpc>
                <a:spcPct val="100000"/>
              </a:lnSpc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</a:t>
            </a:r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profileBy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= $this-&gt;model-&gt;</a:t>
            </a:r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getProfileById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loggedUserId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lvl="2" algn="l">
              <a:lnSpc>
                <a:spcPct val="100000"/>
              </a:lnSpc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</a:t>
            </a:r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profileID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$</a:t>
            </a:r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profileBy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</a:t>
            </a:r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pid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'];</a:t>
            </a:r>
          </a:p>
          <a:p>
            <a:pPr lvl="2" algn="l">
              <a:lnSpc>
                <a:spcPct val="100000"/>
              </a:lnSpc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$_SESSION['</a:t>
            </a:r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profileID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'] = $</a:t>
            </a:r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profileBy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</a:t>
            </a:r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pid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'];</a:t>
            </a:r>
          </a:p>
          <a:p>
            <a:pPr lvl="2" algn="l">
              <a:lnSpc>
                <a:spcPct val="100000"/>
              </a:lnSpc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$_SESSION['</a:t>
            </a:r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pstatus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'] = $</a:t>
            </a:r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profileBy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</a:t>
            </a:r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pstatus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'];</a:t>
            </a:r>
            <a:endParaRPr lang="bg-BG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l">
              <a:lnSpc>
                <a:spcPct val="100000"/>
              </a:lnSpc>
            </a:pPr>
            <a:r>
              <a:rPr lang="bg-BG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32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Notched Right Arrow 6"/>
          <p:cNvSpPr/>
          <p:nvPr/>
        </p:nvSpPr>
        <p:spPr>
          <a:xfrm>
            <a:off x="190047" y="2691991"/>
            <a:ext cx="1390650" cy="933450"/>
          </a:xfrm>
          <a:prstGeom prst="notch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Notched Right Arrow 7"/>
          <p:cNvSpPr/>
          <p:nvPr/>
        </p:nvSpPr>
        <p:spPr>
          <a:xfrm>
            <a:off x="1180647" y="4125549"/>
            <a:ext cx="1390650" cy="933450"/>
          </a:xfrm>
          <a:prstGeom prst="notch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Notched Right Arrow 8"/>
          <p:cNvSpPr/>
          <p:nvPr/>
        </p:nvSpPr>
        <p:spPr>
          <a:xfrm rot="12876836">
            <a:off x="8096075" y="5612186"/>
            <a:ext cx="1390650" cy="933450"/>
          </a:xfrm>
          <a:prstGeom prst="notch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383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287973"/>
            <a:ext cx="9144000" cy="8321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bg-BG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Програмна реализация</a:t>
            </a:r>
            <a:endParaRPr lang="ru-RU" b="1" u="sng" dirty="0" smtClean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hidden">
          <a:xfrm>
            <a:off x="478972" y="1120140"/>
            <a:ext cx="11437258" cy="5614489"/>
          </a:xfrm>
          <a:prstGeom prst="rect">
            <a:avLst/>
          </a:prstGeom>
          <a:solidFill>
            <a:schemeClr val="tx1">
              <a:lumMod val="95000"/>
              <a:lumOff val="5000"/>
              <a:alpha val="39000"/>
            </a:schemeClr>
          </a:solidFill>
        </p:spPr>
        <p:txBody>
          <a:bodyPr vert="horz" lIns="91440" tIns="45720" rIns="91440" bIns="45720" numCol="2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(!$</a:t>
            </a:r>
            <a:r>
              <a:rPr lang="en-US" sz="1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chekStatPosition</a:t>
            </a: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</a:t>
            </a:r>
            <a:r>
              <a:rPr lang="en-US" sz="1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positionID</a:t>
            </a: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']) {</a:t>
            </a:r>
          </a:p>
          <a:p>
            <a:pPr algn="l">
              <a:lnSpc>
                <a:spcPct val="100000"/>
              </a:lnSpc>
            </a:pP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$this-&gt;</a:t>
            </a:r>
            <a:r>
              <a:rPr lang="en-US" sz="1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addErrorMessage</a:t>
            </a: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bg-BG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Моля изчакайте </a:t>
            </a:r>
            <a:endParaRPr lang="en-US" sz="1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bg-BG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одобрение от администратора");</a:t>
            </a:r>
          </a:p>
          <a:p>
            <a:pPr algn="l">
              <a:lnSpc>
                <a:spcPct val="100000"/>
              </a:lnSpc>
            </a:pP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bg-BG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this-&gt;</a:t>
            </a:r>
            <a:r>
              <a:rPr lang="en-US" sz="1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redirectToUrl</a:t>
            </a: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("../profile/create");}</a:t>
            </a:r>
          </a:p>
          <a:p>
            <a:pPr algn="l">
              <a:lnSpc>
                <a:spcPct val="100000"/>
              </a:lnSpc>
            </a:pP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else{</a:t>
            </a:r>
          </a:p>
          <a:p>
            <a:pPr algn="l">
              <a:lnSpc>
                <a:spcPct val="100000"/>
              </a:lnSpc>
            </a:pP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if($</a:t>
            </a:r>
            <a:r>
              <a:rPr lang="en-US" sz="1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chekStatPosition</a:t>
            </a: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</a:t>
            </a:r>
            <a:r>
              <a:rPr lang="en-US" sz="1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positionID</a:t>
            </a: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'] == 1){</a:t>
            </a:r>
          </a:p>
          <a:p>
            <a:pPr algn="l">
              <a:lnSpc>
                <a:spcPct val="100000"/>
              </a:lnSpc>
            </a:pP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$this-&gt;</a:t>
            </a:r>
            <a:r>
              <a:rPr lang="en-US" sz="1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addInfoMessage</a:t>
            </a: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bg-BG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Добре дошъл Администратор</a:t>
            </a: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pPr algn="l">
              <a:lnSpc>
                <a:spcPct val="100000"/>
              </a:lnSpc>
            </a:pP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bg-BG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this-&gt;redirect("");</a:t>
            </a:r>
          </a:p>
          <a:p>
            <a:pPr algn="l">
              <a:lnSpc>
                <a:spcPct val="100000"/>
              </a:lnSpc>
            </a:pP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}if($</a:t>
            </a:r>
            <a:r>
              <a:rPr lang="en-US" sz="1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chekStatPosition</a:t>
            </a: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</a:t>
            </a:r>
            <a:r>
              <a:rPr lang="en-US" sz="1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positionID</a:t>
            </a: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'] == 2){</a:t>
            </a:r>
          </a:p>
          <a:p>
            <a:pPr algn="l">
              <a:lnSpc>
                <a:spcPct val="100000"/>
              </a:lnSpc>
            </a:pP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$</a:t>
            </a:r>
            <a:r>
              <a:rPr lang="en-US" sz="1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personsid</a:t>
            </a: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$</a:t>
            </a:r>
            <a:r>
              <a:rPr lang="en-US" sz="1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profileBy</a:t>
            </a: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</a:t>
            </a:r>
            <a:r>
              <a:rPr lang="en-US" sz="1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pid</a:t>
            </a: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'];</a:t>
            </a:r>
          </a:p>
          <a:p>
            <a:pPr algn="l">
              <a:lnSpc>
                <a:spcPct val="100000"/>
              </a:lnSpc>
            </a:pP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$</a:t>
            </a:r>
            <a:r>
              <a:rPr lang="en-US" sz="1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classgrpstp</a:t>
            </a: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$this-&gt;model-&gt;		</a:t>
            </a:r>
            <a:r>
              <a:rPr lang="en-US" sz="1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getClsGrpStpBy</a:t>
            </a: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en-US" sz="1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personsid</a:t>
            </a: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$_SESSION['</a:t>
            </a:r>
            <a:r>
              <a:rPr lang="en-US" sz="1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classgrp</a:t>
            </a: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'] =              	$</a:t>
            </a:r>
            <a:r>
              <a:rPr lang="en-US" sz="1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classgrpstp</a:t>
            </a: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</a:t>
            </a:r>
            <a:r>
              <a:rPr lang="en-US" sz="1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classgroupID</a:t>
            </a: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'];</a:t>
            </a:r>
          </a:p>
          <a:p>
            <a:pPr algn="l">
              <a:lnSpc>
                <a:spcPct val="100000"/>
              </a:lnSpc>
            </a:pP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$_SESSION['</a:t>
            </a:r>
            <a:r>
              <a:rPr lang="en-US" sz="1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classstp</a:t>
            </a: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'] = $</a:t>
            </a:r>
            <a:r>
              <a:rPr lang="en-US" sz="1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classgrpstp</a:t>
            </a: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</a:t>
            </a:r>
            <a:r>
              <a:rPr lang="en-US" sz="1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studyperiodID</a:t>
            </a: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'];</a:t>
            </a:r>
          </a:p>
          <a:p>
            <a:pPr algn="l">
              <a:lnSpc>
                <a:spcPct val="100000"/>
              </a:lnSpc>
            </a:pP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$position = "students";</a:t>
            </a:r>
          </a:p>
          <a:p>
            <a:pPr algn="l">
              <a:lnSpc>
                <a:spcPct val="100000"/>
              </a:lnSpc>
            </a:pP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studentID</a:t>
            </a: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$this-&gt;model-&gt; 	</a:t>
            </a:r>
            <a:r>
              <a:rPr lang="en-US" sz="1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setPosition</a:t>
            </a: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en-US" sz="1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profileID</a:t>
            </a: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,$position);</a:t>
            </a:r>
          </a:p>
          <a:p>
            <a:pPr algn="l">
              <a:lnSpc>
                <a:spcPct val="100000"/>
              </a:lnSpc>
            </a:pP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$_SESSION['</a:t>
            </a:r>
            <a:r>
              <a:rPr lang="en-US" sz="1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studentID</a:t>
            </a: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'] = $</a:t>
            </a:r>
            <a:r>
              <a:rPr lang="en-US" sz="1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studentID</a:t>
            </a: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$this-&gt;</a:t>
            </a:r>
            <a:r>
              <a:rPr lang="en-US" sz="1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addInfoMessage</a:t>
            </a: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bg-BG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Здравей “</a:t>
            </a: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.$</a:t>
            </a:r>
            <a:r>
              <a:rPr lang="en-US" sz="1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profileBy</a:t>
            </a: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</a:t>
            </a:r>
            <a:r>
              <a:rPr lang="en-US" sz="1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']</a:t>
            </a:r>
            <a:r>
              <a:rPr lang="bg-BG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bg-BG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bg-BG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Вие сте</a:t>
            </a: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ученик");</a:t>
            </a:r>
          </a:p>
          <a:p>
            <a:pPr algn="l">
              <a:lnSpc>
                <a:spcPct val="100000"/>
              </a:lnSpc>
            </a:pPr>
            <a:r>
              <a:rPr lang="bg-BG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this-&gt;</a:t>
            </a:r>
            <a:endParaRPr lang="bg-BG" sz="1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bg-BG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redirectToUrl</a:t>
            </a: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("../profile/</a:t>
            </a:r>
            <a:r>
              <a:rPr lang="en-US" sz="1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studentProfile</a:t>
            </a: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/".</a:t>
            </a:r>
            <a:r>
              <a:rPr lang="bg-BG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                         </a:t>
            </a: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profileBy</a:t>
            </a: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</a:t>
            </a:r>
            <a:r>
              <a:rPr lang="en-US" sz="1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pid</a:t>
            </a: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']);</a:t>
            </a:r>
            <a:endParaRPr lang="bg-BG" sz="1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}…</a:t>
            </a:r>
          </a:p>
        </p:txBody>
      </p:sp>
      <p:sp>
        <p:nvSpPr>
          <p:cNvPr id="7" name="Notched Right Arrow 6"/>
          <p:cNvSpPr/>
          <p:nvPr/>
        </p:nvSpPr>
        <p:spPr>
          <a:xfrm rot="11171596">
            <a:off x="5045076" y="1815691"/>
            <a:ext cx="1390650" cy="933450"/>
          </a:xfrm>
          <a:prstGeom prst="notch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Notched Right Arrow 7"/>
          <p:cNvSpPr/>
          <p:nvPr/>
        </p:nvSpPr>
        <p:spPr>
          <a:xfrm rot="13097840">
            <a:off x="4532058" y="3938940"/>
            <a:ext cx="1390650" cy="933450"/>
          </a:xfrm>
          <a:prstGeom prst="notch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Notched Right Arrow 8"/>
          <p:cNvSpPr/>
          <p:nvPr/>
        </p:nvSpPr>
        <p:spPr>
          <a:xfrm rot="10800000">
            <a:off x="4806951" y="5202876"/>
            <a:ext cx="1390650" cy="933450"/>
          </a:xfrm>
          <a:prstGeom prst="notch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Notched Right Arrow 9"/>
          <p:cNvSpPr/>
          <p:nvPr/>
        </p:nvSpPr>
        <p:spPr>
          <a:xfrm rot="9195940">
            <a:off x="10306505" y="1743401"/>
            <a:ext cx="1390650" cy="933450"/>
          </a:xfrm>
          <a:prstGeom prst="notch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3770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287973"/>
            <a:ext cx="9144000" cy="8321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bg-BG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Програмна реализация</a:t>
            </a:r>
            <a:endParaRPr lang="ru-RU" b="1" u="sng" dirty="0" smtClean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hidden">
          <a:xfrm>
            <a:off x="478972" y="1120140"/>
            <a:ext cx="11437258" cy="5614489"/>
          </a:xfrm>
          <a:prstGeom prst="rect">
            <a:avLst/>
          </a:prstGeom>
          <a:solidFill>
            <a:schemeClr val="tx1">
              <a:lumMod val="95000"/>
              <a:lumOff val="5000"/>
              <a:alpha val="39000"/>
            </a:schemeClr>
          </a:solidFill>
        </p:spPr>
        <p:txBody>
          <a:bodyPr vert="horz" lIns="91440" tIns="45720" rIns="91440" bIns="45720" numCol="1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if($</a:t>
            </a:r>
            <a:r>
              <a:rPr lang="en-US" sz="19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chekStatPosition</a:t>
            </a:r>
            <a:r>
              <a:rPr lang="en-US" sz="1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</a:t>
            </a:r>
            <a:r>
              <a:rPr lang="en-US" sz="19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positionID</a:t>
            </a:r>
            <a:r>
              <a:rPr lang="en-US" sz="1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'] == 3){</a:t>
            </a:r>
            <a:endParaRPr lang="bg-BG" sz="19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bg-BG" sz="1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$position = "teachers";</a:t>
            </a:r>
          </a:p>
          <a:p>
            <a:pPr algn="l">
              <a:lnSpc>
                <a:spcPct val="100000"/>
              </a:lnSpc>
            </a:pPr>
            <a:r>
              <a:rPr lang="en-US" sz="1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</a:t>
            </a:r>
            <a:r>
              <a:rPr lang="en-US" sz="19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teacherID</a:t>
            </a:r>
            <a:r>
              <a:rPr lang="en-US" sz="1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$this-&gt;model-&gt;</a:t>
            </a:r>
            <a:r>
              <a:rPr lang="en-US" sz="19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setPosition</a:t>
            </a:r>
            <a:r>
              <a:rPr lang="en-US" sz="1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en-US" sz="19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profileID</a:t>
            </a:r>
            <a:r>
              <a:rPr lang="en-US" sz="1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,$position);</a:t>
            </a:r>
          </a:p>
          <a:p>
            <a:pPr algn="l">
              <a:lnSpc>
                <a:spcPct val="100000"/>
              </a:lnSpc>
            </a:pPr>
            <a:r>
              <a:rPr lang="en-US" sz="1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$_SESSION['</a:t>
            </a:r>
            <a:r>
              <a:rPr lang="en-US" sz="19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teacherID</a:t>
            </a:r>
            <a:r>
              <a:rPr lang="en-US" sz="1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'] = $</a:t>
            </a:r>
            <a:r>
              <a:rPr lang="en-US" sz="19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teacherID</a:t>
            </a:r>
            <a:r>
              <a:rPr lang="en-US" sz="1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$this-&gt;</a:t>
            </a:r>
            <a:r>
              <a:rPr lang="en-US" sz="19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addInfoMessage</a:t>
            </a:r>
            <a:r>
              <a:rPr lang="en-US" sz="1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bg-BG" sz="1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Добър деннннн учителю");</a:t>
            </a:r>
          </a:p>
          <a:p>
            <a:pPr algn="l">
              <a:lnSpc>
                <a:spcPct val="100000"/>
              </a:lnSpc>
            </a:pPr>
            <a:r>
              <a:rPr lang="bg-BG" sz="1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</a:t>
            </a:r>
            <a:r>
              <a:rPr lang="en-US" sz="1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this-&gt;</a:t>
            </a:r>
            <a:r>
              <a:rPr lang="en-US" sz="19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redirectToUrl</a:t>
            </a:r>
            <a:r>
              <a:rPr lang="en-US" sz="1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("../profile/");</a:t>
            </a:r>
          </a:p>
          <a:p>
            <a:pPr algn="l">
              <a:lnSpc>
                <a:spcPct val="100000"/>
              </a:lnSpc>
            </a:pPr>
            <a:r>
              <a:rPr lang="en-US" sz="1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algn="l">
              <a:lnSpc>
                <a:spcPct val="100000"/>
              </a:lnSpc>
            </a:pPr>
            <a:r>
              <a:rPr lang="en-US" sz="1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if($</a:t>
            </a:r>
            <a:r>
              <a:rPr lang="en-US" sz="19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chekStatPosition</a:t>
            </a:r>
            <a:r>
              <a:rPr lang="en-US" sz="1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</a:t>
            </a:r>
            <a:r>
              <a:rPr lang="en-US" sz="19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positionID</a:t>
            </a:r>
            <a:r>
              <a:rPr lang="en-US" sz="1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'] == 4) {</a:t>
            </a:r>
          </a:p>
          <a:p>
            <a:pPr algn="l">
              <a:lnSpc>
                <a:spcPct val="100000"/>
              </a:lnSpc>
            </a:pPr>
            <a:r>
              <a:rPr lang="en-US" sz="1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$position = "parents";</a:t>
            </a:r>
          </a:p>
          <a:p>
            <a:pPr algn="l">
              <a:lnSpc>
                <a:spcPct val="100000"/>
              </a:lnSpc>
            </a:pPr>
            <a:r>
              <a:rPr lang="en-US" sz="1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</a:t>
            </a:r>
            <a:r>
              <a:rPr lang="en-US" sz="19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parentID</a:t>
            </a:r>
            <a:r>
              <a:rPr lang="en-US" sz="1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$this-&gt;model-&gt;</a:t>
            </a:r>
            <a:r>
              <a:rPr lang="en-US" sz="19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setPosition</a:t>
            </a:r>
            <a:r>
              <a:rPr lang="en-US" sz="1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en-US" sz="19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profileID</a:t>
            </a:r>
            <a:r>
              <a:rPr lang="en-US" sz="1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,$position);</a:t>
            </a:r>
          </a:p>
          <a:p>
            <a:pPr algn="l">
              <a:lnSpc>
                <a:spcPct val="100000"/>
              </a:lnSpc>
            </a:pPr>
            <a:r>
              <a:rPr lang="en-US" sz="1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$_SESSION['</a:t>
            </a:r>
            <a:r>
              <a:rPr lang="en-US" sz="19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parentID</a:t>
            </a:r>
            <a:r>
              <a:rPr lang="en-US" sz="1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'] = $</a:t>
            </a:r>
            <a:r>
              <a:rPr lang="en-US" sz="19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parentID</a:t>
            </a:r>
            <a:r>
              <a:rPr lang="en-US" sz="1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$this-&gt;</a:t>
            </a:r>
            <a:r>
              <a:rPr lang="en-US" sz="19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addInfoMessage</a:t>
            </a:r>
            <a:r>
              <a:rPr lang="en-US" sz="1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bg-BG" sz="1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Здравейте родители");</a:t>
            </a:r>
          </a:p>
          <a:p>
            <a:pPr algn="l">
              <a:lnSpc>
                <a:spcPct val="100000"/>
              </a:lnSpc>
            </a:pPr>
            <a:r>
              <a:rPr lang="bg-BG" sz="1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</a:t>
            </a:r>
            <a:r>
              <a:rPr lang="en-US" sz="1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this-&gt;redirect("");</a:t>
            </a:r>
          </a:p>
          <a:p>
            <a:pPr algn="l">
              <a:lnSpc>
                <a:spcPct val="100000"/>
              </a:lnSpc>
            </a:pPr>
            <a:r>
              <a:rPr lang="en-US" sz="1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algn="l">
              <a:lnSpc>
                <a:spcPct val="100000"/>
              </a:lnSpc>
            </a:pPr>
            <a:r>
              <a:rPr lang="en-US" sz="1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algn="l">
              <a:lnSpc>
                <a:spcPct val="100000"/>
              </a:lnSpc>
            </a:pPr>
            <a:endParaRPr lang="en-US" sz="1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endParaRPr lang="en-US" sz="1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endParaRPr lang="en-US" sz="1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Notched Right Arrow 4"/>
          <p:cNvSpPr/>
          <p:nvPr/>
        </p:nvSpPr>
        <p:spPr>
          <a:xfrm rot="9015002">
            <a:off x="5141658" y="987572"/>
            <a:ext cx="1390650" cy="933450"/>
          </a:xfrm>
          <a:prstGeom prst="notch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Notched Right Arrow 6"/>
          <p:cNvSpPr/>
          <p:nvPr/>
        </p:nvSpPr>
        <p:spPr>
          <a:xfrm rot="9429629">
            <a:off x="5400674" y="3648270"/>
            <a:ext cx="1390650" cy="933450"/>
          </a:xfrm>
          <a:prstGeom prst="notch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2286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287973"/>
            <a:ext cx="9144000" cy="8321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Извод и демонстрация</a:t>
            </a:r>
            <a:endParaRPr lang="ru-RU" b="1" u="sng" dirty="0" smtClean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hidden">
          <a:xfrm>
            <a:off x="5448843" y="5800997"/>
            <a:ext cx="8354241" cy="105700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bg-BG" sz="36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Благодаря за вниманието…</a:t>
            </a:r>
            <a:endParaRPr lang="en-US" sz="3600" b="1" dirty="0" smtClean="0">
              <a:solidFill>
                <a:schemeClr val="accent4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bg-BG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31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3673"/>
            <a:ext cx="9144000" cy="832167"/>
          </a:xfrm>
        </p:spPr>
        <p:txBody>
          <a:bodyPr>
            <a:normAutofit fontScale="90000"/>
          </a:bodyPr>
          <a:lstStyle/>
          <a:p>
            <a:r>
              <a:rPr lang="ru-RU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</a:t>
            </a:r>
            <a:endParaRPr lang="bg-BG" sz="4800" b="1" u="sng" dirty="0">
              <a:solidFill>
                <a:srgbClr val="3F6A0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7310" y="1120140"/>
            <a:ext cx="10104120" cy="5047853"/>
          </a:xfrm>
          <a:solidFill>
            <a:schemeClr val="tx1">
              <a:lumMod val="95000"/>
              <a:lumOff val="5000"/>
              <a:alpha val="47000"/>
            </a:schemeClr>
          </a:solidFill>
        </p:spPr>
        <p:txBody>
          <a:bodyPr/>
          <a:lstStyle/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bg-BG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Въведение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bg-BG" sz="32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Описание на средата за разработка и използвани</a:t>
            </a:r>
            <a:r>
              <a:rPr lang="bg-BG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</a:t>
            </a:r>
            <a:r>
              <a:rPr lang="bg-BG" sz="32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технологии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bg-BG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Проектиране и  реализация на базата данни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bg-BG" sz="32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Потребителски интерфейс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bg-BG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Програмна реализация</a:t>
            </a:r>
            <a:endParaRPr lang="bg-BG" sz="3200" b="1" dirty="0" smtClean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sz="3200" dirty="0" smtClean="0">
              <a:solidFill>
                <a:schemeClr val="accent4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6485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173673"/>
            <a:ext cx="9144000" cy="8321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1.Въведение</a:t>
            </a:r>
            <a:endParaRPr lang="bg-BG" sz="4800" b="1" u="sng" dirty="0">
              <a:solidFill>
                <a:srgbClr val="3F6A0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268730" y="1120140"/>
            <a:ext cx="10424160" cy="5047853"/>
          </a:xfrm>
          <a:solidFill>
            <a:schemeClr val="tx1">
              <a:alpha val="41000"/>
            </a:schemeClr>
          </a:solidFill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bg-BG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Основна цел</a:t>
            </a:r>
          </a:p>
          <a:p>
            <a:pPr algn="l">
              <a:lnSpc>
                <a:spcPct val="150000"/>
              </a:lnSpc>
            </a:pPr>
            <a:r>
              <a:rPr lang="bg-BG" sz="32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Потребители и техните възможности</a:t>
            </a: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r>
              <a:rPr lang="ru-RU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ru-RU" sz="28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дминистратори</a:t>
            </a: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r>
              <a:rPr lang="ru-RU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</a:t>
            </a:r>
            <a:r>
              <a:rPr lang="ru-RU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чители</a:t>
            </a: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r>
              <a:rPr lang="ru-RU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</a:t>
            </a:r>
            <a:r>
              <a:rPr lang="ru-RU" sz="28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ченици</a:t>
            </a: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r>
              <a:rPr lang="ru-RU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родители</a:t>
            </a:r>
          </a:p>
          <a:p>
            <a:pPr algn="l"/>
            <a:r>
              <a:rPr lang="ru-RU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Права и органичения</a:t>
            </a:r>
            <a:endParaRPr lang="ru-RU" sz="3200" b="1" dirty="0" smtClean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bg-BG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82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287973"/>
            <a:ext cx="9144000" cy="8321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ru-RU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Описание на средата за разработка и използвани технологии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hidden">
          <a:xfrm>
            <a:off x="1268730" y="1120140"/>
            <a:ext cx="10424160" cy="5047853"/>
          </a:xfrm>
          <a:solidFill>
            <a:schemeClr val="tx1">
              <a:alpha val="41000"/>
            </a:schemeClr>
          </a:solidFill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bg-BG" sz="32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Интегрирана сред за разработка </a:t>
            </a:r>
            <a:r>
              <a:rPr lang="en-US" sz="3200" b="1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PHPStorm</a:t>
            </a:r>
            <a:endParaRPr lang="bg-BG" sz="3200" b="1" dirty="0" smtClean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r>
              <a:rPr lang="bg-BG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bg-BG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пециално предназначение</a:t>
            </a:r>
            <a:endParaRPr lang="ru-RU" sz="2800" b="1" dirty="0" smtClean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r>
              <a:rPr lang="ru-RU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възможности</a:t>
            </a:r>
          </a:p>
          <a:p>
            <a:pPr algn="l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r>
              <a:rPr lang="bg-BG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сървърен</a:t>
            </a:r>
            <a: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скриптов език за програмиране</a:t>
            </a:r>
            <a:endParaRPr lang="bg-BG" sz="3200" b="1" dirty="0" smtClean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r>
              <a:rPr lang="bg-BG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висока производителност</a:t>
            </a:r>
            <a:endParaRPr lang="ru-RU" sz="2800" b="1" dirty="0" smtClean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r>
              <a:rPr lang="ru-RU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оддържа различни бази данни</a:t>
            </a: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lang="bg-BG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UNIX-</a:t>
            </a:r>
            <a:r>
              <a:rPr lang="bg-BG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базирани операционни системи</a:t>
            </a:r>
            <a:endParaRPr lang="ru-RU" sz="2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r>
              <a:rPr lang="ru-RU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вградени библиотеки</a:t>
            </a: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r>
              <a:rPr lang="ru-RU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творен код</a:t>
            </a:r>
            <a:endParaRPr lang="ru-RU" sz="3600" b="1" dirty="0" smtClean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bg-BG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33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287973"/>
            <a:ext cx="9144000" cy="8321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ru-RU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Описание на средата за разработка и използвани технологии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hidden">
          <a:xfrm>
            <a:off x="1268730" y="1120140"/>
            <a:ext cx="10424160" cy="5339026"/>
          </a:xfrm>
          <a:solidFill>
            <a:schemeClr val="tx1">
              <a:alpha val="42000"/>
            </a:schemeClr>
          </a:solidFill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Bootstrap </a:t>
            </a:r>
            <a:r>
              <a:rPr lang="bg-BG" sz="32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фреймуърк – </a:t>
            </a:r>
            <a:r>
              <a:rPr lang="en-US" sz="32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HTML, CSS</a:t>
            </a:r>
            <a:r>
              <a:rPr lang="bg-BG" sz="32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endParaRPr lang="bg-BG" sz="3200" b="1" dirty="0" smtClean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r>
              <a:rPr lang="bg-BG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</a:t>
            </a:r>
            <a:r>
              <a:rPr lang="bg-BG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ърз, интуитивен</a:t>
            </a:r>
            <a:endParaRPr lang="ru-RU" sz="2800" b="1" dirty="0" smtClean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r>
              <a:rPr lang="ru-RU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ритежава перфектна </a:t>
            </a:r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r>
              <a:rPr lang="bg-BG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система</a:t>
            </a: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r>
              <a:rPr lang="bg-BG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bg-BG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бширен списък от компоненти</a:t>
            </a:r>
            <a:endParaRPr lang="en-US" sz="2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r>
              <a:rPr lang="bg-BG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bg-BG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тилове за всички основни </a:t>
            </a:r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bg-BG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елементи</a:t>
            </a: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r>
              <a:rPr lang="en-US" sz="2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плъгини</a:t>
            </a:r>
          </a:p>
          <a:p>
            <a:pPr algn="l">
              <a:lnSpc>
                <a:spcPct val="150000"/>
              </a:lnSpc>
            </a:pPr>
            <a:r>
              <a:rPr lang="bg-BG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Език за структурирани запитв</a:t>
            </a:r>
            <a: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bg-BG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ния</a:t>
            </a:r>
            <a: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bg-BG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endParaRPr lang="bg-BG" sz="3200" b="1" dirty="0" smtClean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r>
              <a:rPr lang="bg-BG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Създава, модифицира, управлява</a:t>
            </a: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r>
              <a:rPr lang="bg-BG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Типове данни</a:t>
            </a: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r>
              <a:rPr lang="bg-BG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Поддържа се от всички СУБД</a:t>
            </a:r>
          </a:p>
          <a:p>
            <a:pPr lvl="1" algn="l"/>
            <a:endParaRPr lang="ru-RU" sz="2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bg-BG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19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287973"/>
            <a:ext cx="9144000" cy="8321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ru-RU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Описание на средата за разработка и използвани технологии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hidden">
          <a:xfrm>
            <a:off x="609601" y="1120140"/>
            <a:ext cx="10996204" cy="5339026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bg-BG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Модел-изглед-контролер </a:t>
            </a:r>
            <a:r>
              <a:rPr lang="bg-BG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архитектура</a:t>
            </a:r>
            <a:endParaRPr lang="bg-BG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bg-BG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Model-View-Controller/</a:t>
            </a:r>
            <a:r>
              <a:rPr lang="en-US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  <a:r>
              <a:rPr lang="bg-BG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914400" lvl="1" indent="-45720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bg-BG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</a:t>
            </a:r>
          </a:p>
          <a:p>
            <a:pPr marL="914400" lvl="1" indent="-45720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bg-BG" sz="24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Изглед</a:t>
            </a:r>
          </a:p>
          <a:p>
            <a:pPr marL="914400" lvl="1" indent="-45720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bg-BG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Контролер</a:t>
            </a:r>
          </a:p>
          <a:p>
            <a:pPr algn="l">
              <a:lnSpc>
                <a:spcPct val="150000"/>
              </a:lnSpc>
            </a:pPr>
            <a:r>
              <a:rPr lang="bg-BG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Преден контролер(</a:t>
            </a:r>
            <a:r>
              <a:rPr lang="en-US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Front Controller</a:t>
            </a:r>
            <a:r>
              <a:rPr lang="bg-BG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 algn="l"/>
            <a:endParaRPr lang="ru-RU" sz="2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bg-BG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52" y="4210147"/>
            <a:ext cx="5728614" cy="17144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150" y="1484890"/>
            <a:ext cx="3462150" cy="265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00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287973"/>
            <a:ext cx="9144000" cy="8321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b="1" u="sng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bg-BG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Проектиране и реализация на базата данни</a:t>
            </a:r>
            <a:endParaRPr lang="ru-RU" b="1" u="sng" dirty="0" smtClean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hidden">
          <a:xfrm>
            <a:off x="883920" y="1116330"/>
            <a:ext cx="10424160" cy="5339026"/>
          </a:xfrm>
          <a:solidFill>
            <a:schemeClr val="tx1">
              <a:alpha val="40000"/>
            </a:schemeClr>
          </a:solidFill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bg-BG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Концептуален модел</a:t>
            </a:r>
            <a:endParaRPr lang="ru-RU" sz="2800" b="1" dirty="0" smtClean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  <a:r>
              <a:rPr lang="bg-BG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модел – „същност-връзка“ – (Питър Чен, 1976г.)</a:t>
            </a: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r>
              <a:rPr lang="bg-BG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Компоненти – обект, клас обекти, атрибути, връзки, характеризиращ обект, подклас обекти;</a:t>
            </a:r>
            <a:endParaRPr lang="en-US" sz="2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bg-BG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Логически модел – релационна схема</a:t>
            </a:r>
            <a:endParaRPr lang="bg-BG" sz="3200" b="1" dirty="0" smtClean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r>
              <a:rPr lang="bg-BG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Обекти -&gt; таблици</a:t>
            </a: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r>
              <a:rPr lang="bg-BG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Атрибути -&gt; колони</a:t>
            </a: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r>
              <a:rPr lang="bg-BG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Ключови атрибути -&gt; уникални индекси</a:t>
            </a: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r>
              <a:rPr lang="bg-BG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Домени -&gt; типове данни</a:t>
            </a:r>
          </a:p>
          <a:p>
            <a:pPr lvl="1" algn="l"/>
            <a:endParaRPr lang="ru-RU" sz="2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bg-BG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150" y="1398342"/>
            <a:ext cx="4695665" cy="478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6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287973"/>
            <a:ext cx="9144000" cy="8321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b="1" u="sng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bg-BG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Проектиране и реализация на базата данни</a:t>
            </a:r>
            <a:endParaRPr lang="ru-RU" b="1" u="sng" dirty="0" smtClean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hidden">
          <a:xfrm>
            <a:off x="1268730" y="1120140"/>
            <a:ext cx="10424160" cy="5339026"/>
          </a:xfrm>
          <a:solidFill>
            <a:schemeClr val="tx1">
              <a:alpha val="43000"/>
            </a:schemeClr>
          </a:solidFill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bg-BG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Ключове</a:t>
            </a:r>
            <a:endParaRPr lang="ru-RU" sz="2800" b="1" dirty="0" smtClean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r>
              <a:rPr lang="bg-BG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Първичен ключ(</a:t>
            </a:r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key</a:t>
            </a:r>
            <a:r>
              <a:rPr lang="bg-BG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sz="2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r>
              <a:rPr lang="bg-BG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Външен ключ</a:t>
            </a:r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(foreign key)</a:t>
            </a:r>
            <a:endParaRPr lang="ru-RU" sz="2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bg-BG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Отношения - връзки</a:t>
            </a:r>
            <a:endParaRPr lang="ru-RU" sz="2800" b="1" dirty="0" smtClean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r>
              <a:rPr lang="bg-BG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“Един към един“ (1:1)</a:t>
            </a: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r>
              <a:rPr lang="bg-BG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“Един към много“ (1:М)</a:t>
            </a: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r>
              <a:rPr lang="bg-BG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“Много към много“ (М:М)</a:t>
            </a:r>
            <a:endParaRPr lang="en-US" sz="2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bg-BG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731" y="1097261"/>
            <a:ext cx="5285714" cy="5361905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11" y="0"/>
            <a:ext cx="112689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3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287973"/>
            <a:ext cx="9144000" cy="8321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bg-BG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Потребителски интерфейс</a:t>
            </a:r>
            <a:endParaRPr lang="ru-RU" b="1" u="sng" dirty="0" smtClean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hidden">
          <a:xfrm>
            <a:off x="1268730" y="1120140"/>
            <a:ext cx="10424160" cy="5339026"/>
          </a:xfrm>
          <a:solidFill>
            <a:schemeClr val="tx1">
              <a:alpha val="41000"/>
            </a:schemeClr>
          </a:solidFill>
        </p:spPr>
        <p:txBody>
          <a:bodyPr>
            <a:norm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bg-BG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Начална страница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bg-BG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Регистрация и вход в системата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bg-BG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Модули</a:t>
            </a:r>
            <a:endParaRPr lang="ru-RU" sz="2800" b="1" dirty="0" smtClean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r>
              <a:rPr lang="bg-BG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bg-BG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дминистративен;</a:t>
            </a: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r>
              <a:rPr lang="bg-BG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</a:t>
            </a:r>
            <a:r>
              <a:rPr lang="bg-BG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чителски;</a:t>
            </a: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r>
              <a:rPr lang="bg-BG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Ученически;</a:t>
            </a: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r>
              <a:rPr lang="bg-BG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Родителски;</a:t>
            </a:r>
            <a:endParaRPr lang="en-US" sz="2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bg-BG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79" y="1099291"/>
            <a:ext cx="11364911" cy="497274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0" y="704055"/>
            <a:ext cx="10675620" cy="514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1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467</Words>
  <Application>Microsoft Office PowerPoint</Application>
  <PresentationFormat>Widescreen</PresentationFormat>
  <Paragraphs>126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Дипломна работа (презентация)</vt:lpstr>
      <vt:lpstr>Структура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Georgiev</dc:creator>
  <cp:lastModifiedBy>Georgi Georgiev</cp:lastModifiedBy>
  <cp:revision>44</cp:revision>
  <dcterms:created xsi:type="dcterms:W3CDTF">2016-11-03T11:22:57Z</dcterms:created>
  <dcterms:modified xsi:type="dcterms:W3CDTF">2016-11-04T06:54:08Z</dcterms:modified>
</cp:coreProperties>
</file>