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4.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5.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404" r:id="rId5"/>
    <p:sldMasterId id="2147484526" r:id="rId6"/>
    <p:sldMasterId id="2147484561" r:id="rId7"/>
    <p:sldMasterId id="2147484583" r:id="rId8"/>
    <p:sldMasterId id="2147484619" r:id="rId9"/>
  </p:sldMasterIdLst>
  <p:notesMasterIdLst>
    <p:notesMasterId r:id="rId37"/>
  </p:notesMasterIdLst>
  <p:handoutMasterIdLst>
    <p:handoutMasterId r:id="rId38"/>
  </p:handoutMasterIdLst>
  <p:sldIdLst>
    <p:sldId id="256" r:id="rId10"/>
    <p:sldId id="537" r:id="rId11"/>
    <p:sldId id="545" r:id="rId12"/>
    <p:sldId id="540" r:id="rId13"/>
    <p:sldId id="546" r:id="rId14"/>
    <p:sldId id="538" r:id="rId15"/>
    <p:sldId id="539" r:id="rId16"/>
    <p:sldId id="543" r:id="rId17"/>
    <p:sldId id="547" r:id="rId18"/>
    <p:sldId id="541" r:id="rId19"/>
    <p:sldId id="550" r:id="rId20"/>
    <p:sldId id="542" r:id="rId21"/>
    <p:sldId id="544" r:id="rId22"/>
    <p:sldId id="548" r:id="rId23"/>
    <p:sldId id="549" r:id="rId24"/>
    <p:sldId id="551" r:id="rId25"/>
    <p:sldId id="552" r:id="rId26"/>
    <p:sldId id="553" r:id="rId27"/>
    <p:sldId id="554" r:id="rId28"/>
    <p:sldId id="556" r:id="rId29"/>
    <p:sldId id="555" r:id="rId30"/>
    <p:sldId id="557" r:id="rId31"/>
    <p:sldId id="558" r:id="rId32"/>
    <p:sldId id="559" r:id="rId33"/>
    <p:sldId id="561" r:id="rId34"/>
    <p:sldId id="562" r:id="rId35"/>
    <p:sldId id="560"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John Higuera (Simplicity Consulting Inc)" initials="JH(CI" lastIdx="5" clrIdx="2">
    <p:extLst>
      <p:ext uri="{19B8F6BF-5375-455C-9EA6-DF929625EA0E}">
        <p15:presenceInfo xmlns:p15="http://schemas.microsoft.com/office/powerpoint/2012/main" userId="S-1-5-21-2127521184-1604012920-1887927527-11457299" providerId="AD"/>
      </p:ext>
    </p:extLst>
  </p:cmAuthor>
  <p:cmAuthor id="3" name="Kelley Umphrey (GP Strategies Corporation)" initials="KU(SC" lastIdx="3" clrIdx="3">
    <p:extLst>
      <p:ext uri="{19B8F6BF-5375-455C-9EA6-DF929625EA0E}">
        <p15:presenceInfo xmlns:p15="http://schemas.microsoft.com/office/powerpoint/2012/main" userId="S-1-5-21-2127521184-1604012920-1887927527-10358156" providerId="AD"/>
      </p:ext>
    </p:extLst>
  </p:cmAuthor>
  <p:cmAuthor id="4" name="Paul Andrew" initials="PA" lastIdx="1" clrIdx="4">
    <p:extLst>
      <p:ext uri="{19B8F6BF-5375-455C-9EA6-DF929625EA0E}">
        <p15:presenceInfo xmlns:p15="http://schemas.microsoft.com/office/powerpoint/2012/main" userId="S-1-5-21-2127521184-1604012920-1887927527-2310343" providerId="AD"/>
      </p:ext>
    </p:extLst>
  </p:cmAuthor>
  <p:cmAuthor id="5" name="Paul Collinge" initials="PC" lastIdx="3" clrIdx="5">
    <p:extLst>
      <p:ext uri="{19B8F6BF-5375-455C-9EA6-DF929625EA0E}">
        <p15:presenceInfo xmlns:p15="http://schemas.microsoft.com/office/powerpoint/2012/main" userId="S-1-5-21-1721254763-462695806-1538882281-256044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008272"/>
    <a:srgbClr val="BA141A"/>
    <a:srgbClr val="68217A"/>
    <a:srgbClr val="90217A"/>
    <a:srgbClr val="505050"/>
    <a:srgbClr val="442359"/>
    <a:srgbClr val="DC3C00"/>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73709" autoAdjust="0"/>
  </p:normalViewPr>
  <p:slideViewPr>
    <p:cSldViewPr snapToGrid="0">
      <p:cViewPr varScale="1">
        <p:scale>
          <a:sx n="81" d="100"/>
          <a:sy n="81" d="100"/>
        </p:scale>
        <p:origin x="1404" y="78"/>
      </p:cViewPr>
      <p:guideLst/>
    </p:cSldViewPr>
  </p:slideViewPr>
  <p:outlineViewPr>
    <p:cViewPr>
      <p:scale>
        <a:sx n="33" d="100"/>
        <a:sy n="33" d="100"/>
      </p:scale>
      <p:origin x="0" y="-10032"/>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65" d="100"/>
          <a:sy n="65" d="100"/>
        </p:scale>
        <p:origin x="279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Server and Cloud 2013 Template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D34AC8-E01F-4FBF-B65F-21ABDE98B385}" type="datetime8">
              <a:rPr lang="en-US" smtClean="0">
                <a:latin typeface="Segoe UI" pitchFamily="34" charset="0"/>
              </a:rPr>
              <a:t>4/19/2018 3:13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4CFA94A-519F-445C-B30C-9E76FA6A2031}" type="datetime8">
              <a:rPr lang="en-US" smtClean="0"/>
              <a:t>4/19/2018 3:11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4CFA94A-519F-445C-B30C-9E76FA6A2031}" type="datetime8">
              <a:rPr lang="en-US" smtClean="0"/>
              <a:t>4/20/2018 12:56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708835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a:p>
            <a:endParaRPr lang="de-DE"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4CFA94A-519F-445C-B30C-9E76FA6A2031}" type="datetime8">
              <a:rPr lang="en-US" smtClean="0"/>
              <a:t>4/20/2018 1:07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024113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Quasi wie bei </a:t>
            </a:r>
            <a:r>
              <a:rPr lang="de-DE" dirty="0" err="1"/>
              <a:t>Dedup</a:t>
            </a:r>
            <a:r>
              <a:rPr lang="de-DE" dirty="0"/>
              <a:t>: </a:t>
            </a:r>
          </a:p>
          <a:p>
            <a:pPr marL="171450" indent="-171450">
              <a:buFontTx/>
              <a:buChar char="-"/>
            </a:pPr>
            <a:r>
              <a:rPr lang="de-DE" dirty="0"/>
              <a:t>1. Blöcke werden alle in Chunk Store geschrieben und in den Dateien wird darauf referenziert; Blöcke 1-10, grüne Linie</a:t>
            </a:r>
          </a:p>
          <a:p>
            <a:pPr marL="171450" indent="-171450">
              <a:buFontTx/>
              <a:buChar char="-"/>
            </a:pPr>
            <a:r>
              <a:rPr lang="de-DE" dirty="0"/>
              <a:t>2. nach Änderung wird mit </a:t>
            </a:r>
            <a:r>
              <a:rPr lang="de-DE" dirty="0" err="1"/>
              <a:t>ReFS</a:t>
            </a:r>
            <a:r>
              <a:rPr lang="de-DE" dirty="0"/>
              <a:t> Technologien ein </a:t>
            </a:r>
            <a:r>
              <a:rPr lang="de-DE" dirty="0" err="1"/>
              <a:t>Clone</a:t>
            </a:r>
            <a:r>
              <a:rPr lang="de-DE" dirty="0"/>
              <a:t> der Quelle gemacht</a:t>
            </a:r>
          </a:p>
          <a:p>
            <a:pPr marL="171450" indent="-171450">
              <a:buFontTx/>
              <a:buChar char="-"/>
            </a:pPr>
            <a:r>
              <a:rPr lang="de-DE" dirty="0"/>
              <a:t>3. die geänderten Blöcke werden in Chunk Store übertragen</a:t>
            </a:r>
          </a:p>
          <a:p>
            <a:pPr marL="171450" indent="-171450">
              <a:buFontTx/>
              <a:buChar char="-"/>
            </a:pPr>
            <a:r>
              <a:rPr lang="de-DE" dirty="0"/>
              <a:t>4. geänderte Blöcke werden auf </a:t>
            </a:r>
            <a:r>
              <a:rPr lang="de-DE" dirty="0" err="1"/>
              <a:t>Clone</a:t>
            </a:r>
            <a:r>
              <a:rPr lang="de-DE" dirty="0"/>
              <a:t> </a:t>
            </a:r>
            <a:r>
              <a:rPr lang="de-DE" dirty="0" err="1"/>
              <a:t>refernziert</a:t>
            </a:r>
            <a:endParaRPr lang="de-DE" dirty="0"/>
          </a:p>
          <a:p>
            <a:pPr marL="171450" indent="-171450">
              <a:buFontTx/>
              <a:buChar char="-"/>
            </a:pPr>
            <a:endParaRPr lang="de-DE" dirty="0"/>
          </a:p>
          <a:p>
            <a:endParaRPr lang="de-DE"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4CFA94A-519F-445C-B30C-9E76FA6A2031}" type="datetime8">
              <a:rPr lang="en-US" smtClean="0"/>
              <a:t>4/20/2018 1:07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144904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a:t>Workload</a:t>
            </a:r>
            <a:r>
              <a:rPr lang="de-DE" dirty="0"/>
              <a:t> </a:t>
            </a:r>
            <a:r>
              <a:rPr lang="de-DE" dirty="0" err="1"/>
              <a:t>aware</a:t>
            </a:r>
            <a:r>
              <a:rPr lang="de-DE" dirty="0"/>
              <a:t>: zuweisen verschiedener Disks (HDD 7.2k, HDD 15k, SSD), kann im DPM einfach ausgewählt werden wenn man die </a:t>
            </a:r>
            <a:r>
              <a:rPr lang="de-DE" dirty="0" err="1"/>
              <a:t>Backupquele</a:t>
            </a:r>
            <a:r>
              <a:rPr lang="de-DE" dirty="0"/>
              <a:t> </a:t>
            </a:r>
            <a:r>
              <a:rPr lang="de-DE" dirty="0" err="1"/>
              <a:t>konfiuriert</a:t>
            </a:r>
            <a:endParaRPr lang="de-DE" dirty="0"/>
          </a:p>
          <a:p>
            <a:pPr marL="171450" indent="-171450">
              <a:buFontTx/>
              <a:buChar char="-"/>
            </a:pPr>
            <a:r>
              <a:rPr lang="de-DE" dirty="0"/>
              <a:t>z. B. Files auf 7.2, SQL DB auf SSD</a:t>
            </a:r>
          </a:p>
          <a:p>
            <a:pPr marL="171450" indent="-171450">
              <a:buFontTx/>
              <a:buChar char="-"/>
            </a:pPr>
            <a:r>
              <a:rPr lang="de-DE" dirty="0"/>
              <a:t>RCT = resilient </a:t>
            </a:r>
            <a:r>
              <a:rPr lang="de-DE" dirty="0" err="1"/>
              <a:t>change</a:t>
            </a:r>
            <a:r>
              <a:rPr lang="de-DE" dirty="0"/>
              <a:t> </a:t>
            </a:r>
            <a:r>
              <a:rPr lang="de-DE" dirty="0" err="1"/>
              <a:t>tracking</a:t>
            </a:r>
            <a:r>
              <a:rPr lang="de-DE" dirty="0"/>
              <a:t> -&gt; eingebautes block </a:t>
            </a:r>
            <a:r>
              <a:rPr lang="de-DE" dirty="0" err="1"/>
              <a:t>change</a:t>
            </a:r>
            <a:r>
              <a:rPr lang="de-DE" dirty="0"/>
              <a:t> </a:t>
            </a:r>
            <a:r>
              <a:rPr lang="de-DE" dirty="0" err="1"/>
              <a:t>tracking</a:t>
            </a:r>
            <a:r>
              <a:rPr lang="de-DE" dirty="0"/>
              <a:t> in VHDX eingeführt mit W2K16, vorher Kernel Filter</a:t>
            </a:r>
          </a:p>
          <a:p>
            <a:pPr marL="171450" indent="-171450">
              <a:buFontTx/>
              <a:buChar char="-"/>
            </a:pPr>
            <a:endParaRPr lang="de-DE"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4CFA94A-519F-445C-B30C-9E76FA6A2031}" type="datetime8">
              <a:rPr lang="en-US" smtClean="0"/>
              <a:t>4/20/2018 1:07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062630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Kosten: $5 für VM &lt;50GB, $10 für &lt;= 500GB, je $10 für jede weitere 500GB zzgl. Storage in der Cloud wenn genutzt (ca. 0,05ct pro Monat pro TB)</a:t>
            </a:r>
          </a:p>
          <a:p>
            <a:pPr marL="171450" indent="-171450">
              <a:buFontTx/>
              <a:buChar char="-"/>
            </a:pPr>
            <a:r>
              <a:rPr lang="de-DE" dirty="0"/>
              <a:t>Normalerweise werden noch Gebühren für Speichervorgänge und ausgehenden Traffic fällig, diese entfallen hier</a:t>
            </a:r>
          </a:p>
          <a:p>
            <a:pPr marL="171450" indent="-171450">
              <a:buFontTx/>
              <a:buChar char="-"/>
            </a:pPr>
            <a:endParaRPr lang="de-DE" dirty="0"/>
          </a:p>
          <a:p>
            <a:endParaRPr lang="de-DE"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4CFA94A-519F-445C-B30C-9E76FA6A2031}" type="datetime8">
              <a:rPr lang="en-US" smtClean="0"/>
              <a:t>4/20/2018 1:08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209477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4CFA94A-519F-445C-B30C-9E76FA6A2031}" type="datetime8">
              <a:rPr lang="en-US" smtClean="0"/>
              <a:t>4/20/2018 1:08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401900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Darstellung zu vorheriger Folie</a:t>
            </a:r>
          </a:p>
          <a:p>
            <a:pPr marL="171450" indent="-171450">
              <a:buFontTx/>
              <a:buChar char="-"/>
            </a:pPr>
            <a:endParaRPr lang="de-DE" dirty="0"/>
          </a:p>
          <a:p>
            <a:pPr marL="171450" indent="-171450">
              <a:buFontTx/>
              <a:buChar char="-"/>
            </a:pPr>
            <a:endParaRPr lang="de-DE"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4CFA94A-519F-445C-B30C-9E76FA6A2031}" type="datetime8">
              <a:rPr lang="en-US" smtClean="0"/>
              <a:t>4/20/2018 1:08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275193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Microsoft kann nichts entschlüsseln</a:t>
            </a:r>
          </a:p>
          <a:p>
            <a:pPr marL="171450" indent="-171450">
              <a:buFontTx/>
              <a:buChar char="-"/>
            </a:pPr>
            <a:endParaRPr lang="de-DE" dirty="0"/>
          </a:p>
          <a:p>
            <a:pPr marL="171450" indent="-171450">
              <a:buFontTx/>
              <a:buChar char="-"/>
            </a:pPr>
            <a:r>
              <a:rPr lang="de-DE" dirty="0"/>
              <a:t>z. B. zunächst max. Azure VM </a:t>
            </a:r>
            <a:r>
              <a:rPr lang="de-DE" dirty="0" err="1"/>
              <a:t>Disksize</a:t>
            </a:r>
            <a:r>
              <a:rPr lang="de-DE" dirty="0"/>
              <a:t> von 1 TB, jetzt 4 TB</a:t>
            </a:r>
          </a:p>
          <a:p>
            <a:pPr marL="171450" indent="-171450">
              <a:buFontTx/>
              <a:buChar char="-"/>
            </a:pPr>
            <a:r>
              <a:rPr lang="de-DE" dirty="0"/>
              <a:t>Zunächst Limit von 25 </a:t>
            </a:r>
            <a:r>
              <a:rPr lang="de-DE" dirty="0" err="1"/>
              <a:t>vaults</a:t>
            </a:r>
            <a:r>
              <a:rPr lang="de-DE" dirty="0"/>
              <a:t> mit je max. 200 VMs per </a:t>
            </a:r>
            <a:r>
              <a:rPr lang="de-DE" dirty="0" err="1"/>
              <a:t>region</a:t>
            </a:r>
            <a:r>
              <a:rPr lang="de-DE" dirty="0"/>
              <a:t> auf 500 Vaults mit je 1000 VMs</a:t>
            </a:r>
          </a:p>
          <a:p>
            <a:pPr marL="171450" indent="-171450">
              <a:buFontTx/>
              <a:buChar char="-"/>
            </a:pPr>
            <a:r>
              <a:rPr lang="de-DE" dirty="0"/>
              <a:t>Neu in MARS: </a:t>
            </a:r>
            <a:r>
              <a:rPr lang="de-DE" dirty="0" err="1"/>
              <a:t>SystemState</a:t>
            </a:r>
            <a:r>
              <a:rPr lang="de-DE" dirty="0"/>
              <a:t> Backups, somit auch AD und IIS</a:t>
            </a:r>
          </a:p>
          <a:p>
            <a:pPr marL="171450" indent="-171450">
              <a:buFontTx/>
              <a:buChar char="-"/>
            </a:pPr>
            <a:r>
              <a:rPr lang="de-DE" dirty="0"/>
              <a:t>Aktuell noch Limitierungen vorhanden, z. B. Single File </a:t>
            </a:r>
            <a:r>
              <a:rPr lang="de-DE" dirty="0" err="1"/>
              <a:t>Recovery</a:t>
            </a:r>
            <a:r>
              <a:rPr lang="de-DE" dirty="0"/>
              <a:t> </a:t>
            </a:r>
            <a:r>
              <a:rPr lang="de-DE" dirty="0" err="1"/>
              <a:t>recovert</a:t>
            </a:r>
            <a:r>
              <a:rPr lang="de-DE" dirty="0"/>
              <a:t> immer die ganze Disk und </a:t>
            </a:r>
            <a:r>
              <a:rPr lang="de-DE" dirty="0" err="1"/>
              <a:t>mounted</a:t>
            </a:r>
            <a:r>
              <a:rPr lang="de-DE" dirty="0"/>
              <a:t> diese temporär an den Zielserver in Azure</a:t>
            </a:r>
          </a:p>
          <a:p>
            <a:pPr marL="171450" indent="-171450">
              <a:buFontTx/>
              <a:buChar char="-"/>
            </a:pPr>
            <a:r>
              <a:rPr lang="de-DE" dirty="0"/>
              <a:t>Wiederherstellung einer Azure Disk Encryption </a:t>
            </a:r>
            <a:r>
              <a:rPr lang="de-DE" dirty="0" err="1"/>
              <a:t>enabled</a:t>
            </a:r>
            <a:r>
              <a:rPr lang="de-DE" dirty="0"/>
              <a:t> VM nicht vollständig, nur Files und </a:t>
            </a:r>
            <a:r>
              <a:rPr lang="de-DE" dirty="0" err="1"/>
              <a:t>Config</a:t>
            </a:r>
            <a:r>
              <a:rPr lang="de-DE" dirty="0"/>
              <a:t>, VM selber bauen -&gt; SKRIPT von mir!!</a:t>
            </a:r>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4CFA94A-519F-445C-B30C-9E76FA6A2031}" type="datetime8">
              <a:rPr lang="en-US" smtClean="0"/>
              <a:t>4/20/2018 1:08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966236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Migration: nutzen der Replikation, dann einmal Failover machen und nur noch die Ziel VM verwenden</a:t>
            </a:r>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4CFA94A-519F-445C-B30C-9E76FA6A2031}" type="datetime8">
              <a:rPr lang="en-US" smtClean="0"/>
              <a:t>4/20/2018 1:08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367348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Sogenannte </a:t>
            </a:r>
            <a:r>
              <a:rPr lang="de-DE" dirty="0" err="1"/>
              <a:t>Process</a:t>
            </a:r>
            <a:r>
              <a:rPr lang="de-DE" dirty="0"/>
              <a:t> Server</a:t>
            </a:r>
          </a:p>
          <a:p>
            <a:pPr marL="171450" indent="-171450">
              <a:buFontTx/>
              <a:buChar char="-"/>
            </a:pPr>
            <a:endParaRPr lang="de-DE"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4CFA94A-519F-445C-B30C-9E76FA6A2031}" type="datetime8">
              <a:rPr lang="en-US" smtClean="0"/>
              <a:t>4/20/2018 1:08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732689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a:t>Putting</a:t>
            </a:r>
            <a:r>
              <a:rPr lang="de-DE" dirty="0"/>
              <a:t> all </a:t>
            </a:r>
            <a:r>
              <a:rPr lang="de-DE" dirty="0" err="1"/>
              <a:t>together</a:t>
            </a:r>
            <a:endParaRPr lang="de-DE" dirty="0"/>
          </a:p>
          <a:p>
            <a:pPr marL="171450" indent="-171450">
              <a:buFontTx/>
              <a:buChar char="-"/>
            </a:pPr>
            <a:endParaRPr lang="de-DE" dirty="0"/>
          </a:p>
          <a:p>
            <a:pPr marL="171450" indent="-171450">
              <a:buFontTx/>
              <a:buChar char="-"/>
            </a:pPr>
            <a:endParaRPr lang="de-DE"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4CFA94A-519F-445C-B30C-9E76FA6A2031}" type="datetime8">
              <a:rPr lang="en-US" smtClean="0"/>
              <a:t>4/20/2018 1:08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81599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4CFA94A-519F-445C-B30C-9E76FA6A2031}" type="datetime8">
              <a:rPr lang="en-US" smtClean="0"/>
              <a:t>4/20/2018 1:06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857623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als Feature aktivieren</a:t>
            </a:r>
          </a:p>
          <a:p>
            <a:endParaRPr lang="de-DE" dirty="0"/>
          </a:p>
          <a:p>
            <a:endParaRPr lang="de-DE"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4CFA94A-519F-445C-B30C-9E76FA6A2031}" type="datetime8">
              <a:rPr lang="en-US" smtClean="0"/>
              <a:t>4/20/2018 1:06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89055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4CFA94A-519F-445C-B30C-9E76FA6A2031}" type="datetime8">
              <a:rPr lang="en-US" smtClean="0"/>
              <a:t>4/20/2018 1:06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7232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4CFA94A-519F-445C-B30C-9E76FA6A2031}" type="datetime8">
              <a:rPr lang="en-US" smtClean="0"/>
              <a:t>4/20/2018 1:06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40726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lvl="0" indent="-171450">
              <a:buFontTx/>
              <a:buChar char="-"/>
            </a:pPr>
            <a:r>
              <a:rPr lang="de-DE" dirty="0"/>
              <a:t>Lizenzierung nicht optimal wenn man kein anderes SC Produkt verwendet</a:t>
            </a:r>
          </a:p>
          <a:p>
            <a:pPr marL="171450" lvl="0" indent="-171450">
              <a:buFontTx/>
              <a:buChar char="-"/>
            </a:pPr>
            <a:r>
              <a:rPr lang="de-DE" dirty="0"/>
              <a:t>Gute Kombi = VMM+DPM je Hyper-V Host 1x SC Datacenter, je phys. Host 1x SC Std. Lizenz</a:t>
            </a:r>
          </a:p>
          <a:p>
            <a:pPr marL="171450" lvl="0" indent="-171450">
              <a:buFontTx/>
              <a:buChar char="-"/>
            </a:pPr>
            <a:endParaRPr lang="de-DE" dirty="0"/>
          </a:p>
          <a:p>
            <a:pPr marL="171450" indent="-171450">
              <a:buFontTx/>
              <a:buChar char="-"/>
            </a:pPr>
            <a:endParaRPr lang="de-DE" dirty="0"/>
          </a:p>
          <a:p>
            <a:pPr marL="171450" indent="-171450">
              <a:buFontTx/>
              <a:buChar char="-"/>
            </a:pPr>
            <a:endParaRPr lang="de-DE" dirty="0"/>
          </a:p>
          <a:p>
            <a:endParaRPr lang="de-DE"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4CFA94A-519F-445C-B30C-9E76FA6A2031}" type="datetime8">
              <a:rPr lang="en-US" smtClean="0"/>
              <a:t>4/20/2018 1:06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87326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Nicht alle Linux Derivate offiziell supported, kann aber sein, dass es trotzdem funktioniert</a:t>
            </a:r>
          </a:p>
          <a:p>
            <a:pPr marL="171450" indent="-171450">
              <a:buFontTx/>
              <a:buChar char="-"/>
            </a:pPr>
            <a:r>
              <a:rPr lang="de-DE" dirty="0"/>
              <a:t>Linux Support: https://docs.microsoft.com/de-de/azure/virtual-machines/linux/endorsed-distros</a:t>
            </a:r>
          </a:p>
          <a:p>
            <a:pPr marL="388712" lvl="1" indent="-171450">
              <a:buFontTx/>
              <a:buChar char="-"/>
            </a:pPr>
            <a:r>
              <a:rPr lang="de-DE" dirty="0" err="1"/>
              <a:t>CentOS</a:t>
            </a:r>
            <a:r>
              <a:rPr lang="de-DE" dirty="0"/>
              <a:t>, </a:t>
            </a:r>
            <a:r>
              <a:rPr lang="de-DE" dirty="0" err="1"/>
              <a:t>CoreOS,Debian</a:t>
            </a:r>
            <a:r>
              <a:rPr lang="de-DE" dirty="0"/>
              <a:t>, Oracle Linux, RHEL, SUSE, </a:t>
            </a:r>
            <a:r>
              <a:rPr lang="de-DE" dirty="0" err="1"/>
              <a:t>openSUSE</a:t>
            </a:r>
            <a:r>
              <a:rPr lang="de-DE" dirty="0"/>
              <a:t>, Ubuntu</a:t>
            </a:r>
          </a:p>
          <a:p>
            <a:pPr marL="171450" lvl="0" indent="-171450">
              <a:buFontTx/>
              <a:buChar char="-"/>
            </a:pPr>
            <a:endParaRPr lang="de-DE" dirty="0"/>
          </a:p>
          <a:p>
            <a:pPr marL="171450" indent="-171450">
              <a:buFontTx/>
              <a:buChar char="-"/>
            </a:pPr>
            <a:endParaRPr lang="de-DE" dirty="0"/>
          </a:p>
          <a:p>
            <a:pPr marL="171450" indent="-171450">
              <a:buFontTx/>
              <a:buChar char="-"/>
            </a:pPr>
            <a:endParaRPr lang="de-DE" dirty="0"/>
          </a:p>
          <a:p>
            <a:endParaRPr lang="de-DE"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4CFA94A-519F-445C-B30C-9E76FA6A2031}" type="datetime8">
              <a:rPr lang="en-US" smtClean="0"/>
              <a:t>4/20/2018 1:06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22497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Nicht alle Linux Derivate offiziell supported, kann aber sein, dass es trotzdem funktioniert</a:t>
            </a:r>
          </a:p>
          <a:p>
            <a:pPr marL="171450" indent="-171450">
              <a:buFontTx/>
              <a:buChar char="-"/>
            </a:pPr>
            <a:r>
              <a:rPr lang="de-DE" dirty="0"/>
              <a:t>Linux Support: https://docs.microsoft.com/de-de/azure/virtual-machines/linux/endorsed-distros</a:t>
            </a:r>
          </a:p>
          <a:p>
            <a:pPr marL="388712" lvl="1" indent="-171450">
              <a:buFontTx/>
              <a:buChar char="-"/>
            </a:pPr>
            <a:r>
              <a:rPr lang="de-DE" dirty="0" err="1"/>
              <a:t>CentOS</a:t>
            </a:r>
            <a:r>
              <a:rPr lang="de-DE" dirty="0"/>
              <a:t>, </a:t>
            </a:r>
            <a:r>
              <a:rPr lang="de-DE" dirty="0" err="1"/>
              <a:t>CoreOS,Debian</a:t>
            </a:r>
            <a:r>
              <a:rPr lang="de-DE" dirty="0"/>
              <a:t>, Oracle Linux, RHEL, SUSE, </a:t>
            </a:r>
            <a:r>
              <a:rPr lang="de-DE" dirty="0" err="1"/>
              <a:t>openSUSE</a:t>
            </a:r>
            <a:r>
              <a:rPr lang="de-DE" dirty="0"/>
              <a:t>, Ubuntu</a:t>
            </a:r>
          </a:p>
          <a:p>
            <a:endParaRPr lang="de-DE"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4CFA94A-519F-445C-B30C-9E76FA6A2031}" type="datetime8">
              <a:rPr lang="en-US" smtClean="0"/>
              <a:t>4/20/2018 1:06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6363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a:t>Filtertreiber = Kernel Treiber</a:t>
            </a:r>
          </a:p>
          <a:p>
            <a:pPr marL="0" indent="0">
              <a:buFontTx/>
              <a:buNone/>
            </a:pPr>
            <a:r>
              <a:rPr lang="de-DE" dirty="0"/>
              <a:t>Endlich auch </a:t>
            </a:r>
            <a:r>
              <a:rPr lang="de-DE" dirty="0" err="1"/>
              <a:t>Dedup</a:t>
            </a:r>
            <a:r>
              <a:rPr lang="de-DE" dirty="0"/>
              <a:t> supported, bis 2012 R2 nur wenn DPM </a:t>
            </a:r>
            <a:r>
              <a:rPr lang="de-DE" dirty="0" err="1"/>
              <a:t>virualisiert</a:t>
            </a:r>
            <a:r>
              <a:rPr lang="de-DE" dirty="0"/>
              <a:t>, ab 2016 durch </a:t>
            </a:r>
            <a:r>
              <a:rPr lang="de-DE" dirty="0" err="1"/>
              <a:t>ReFS</a:t>
            </a:r>
            <a:r>
              <a:rPr lang="de-DE" dirty="0"/>
              <a:t> und VHDX</a:t>
            </a:r>
          </a:p>
          <a:p>
            <a:pPr marL="0" indent="0">
              <a:buFontTx/>
              <a:buNone/>
            </a:pPr>
            <a:endParaRPr lang="de-DE"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4CFA94A-519F-445C-B30C-9E76FA6A2031}" type="datetime8">
              <a:rPr lang="en-US" smtClean="0"/>
              <a:t>4/20/2018 1:07 PM</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7412485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 Id="rId4" Type="http://schemas.openxmlformats.org/officeDocument/2006/relationships/image" Target="../media/image5.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3" name="Slide Number Placeholder 2"/>
          <p:cNvSpPr>
            <a:spLocks noGrp="1"/>
          </p:cNvSpPr>
          <p:nvPr>
            <p:ph type="sldNum" sz="quarter" idx="14"/>
          </p:nvPr>
        </p:nvSpPr>
        <p:spPr/>
        <p:txBody>
          <a:bodyPr/>
          <a:lstStyle/>
          <a:p>
            <a:fld id="{27258FFF-F925-446B-8502-81C933981705}" type="slidenum">
              <a:rPr lang="en-US" smtClean="0"/>
              <a:pPr/>
              <a:t>‹Nr.›</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64354" y="479775"/>
            <a:ext cx="1639084" cy="359162"/>
          </a:xfrm>
          <a:prstGeom prst="rect">
            <a:avLst/>
          </a:prstGeom>
        </p:spPr>
      </p:pic>
    </p:spTree>
    <p:extLst>
      <p:ext uri="{BB962C8B-B14F-4D97-AF65-F5344CB8AC3E}">
        <p14:creationId xmlns:p14="http://schemas.microsoft.com/office/powerpoint/2010/main" val="13412447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el 2">
            <a:extLst>
              <a:ext uri="{FF2B5EF4-FFF2-40B4-BE49-F238E27FC236}">
                <a16:creationId xmlns:a16="http://schemas.microsoft.com/office/drawing/2014/main" id="{9E7E63A3-DB5D-48CD-B337-04292C0CE4C0}"/>
              </a:ext>
            </a:extLst>
          </p:cNvPr>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745317181"/>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marL="0" marR="0" lvl="0" indent="0" algn="r" defTabSz="932215"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12389">
                      <a:srgbClr val="FFFFFF"/>
                    </a:gs>
                    <a:gs pos="54000">
                      <a:srgbClr val="FFFFFF"/>
                    </a:gs>
                  </a:gsLst>
                  <a:lin ang="5400000" scaled="0"/>
                </a:gradFill>
                <a:effectLst/>
                <a:uLnTx/>
                <a:uFillTx/>
                <a:latin typeface="Segoe UI"/>
                <a:ea typeface="+mn-ea"/>
                <a:cs typeface="Segoe UI" pitchFamily="34" charset="0"/>
              </a:rPr>
              <a:t>© 2015 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11411269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6557408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677012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0">
                      <a:schemeClr val="tx1"/>
                    </a:gs>
                    <a:gs pos="100000">
                      <a:schemeClr val="tx1"/>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0722939"/>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igTile_ Non-bulleted tex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308897"/>
            <a:ext cx="2743200" cy="6388768"/>
          </a:xfrm>
          <a:solidFill>
            <a:schemeClr val="tx2"/>
          </a:solidFill>
        </p:spPr>
        <p:txBody>
          <a:bodyPr/>
          <a:lstStyle>
            <a:lvl1pPr>
              <a:defRPr sz="3998" baseline="0">
                <a:solidFill>
                  <a:schemeClr val="bg1"/>
                </a:solidFill>
              </a:defRPr>
            </a:lvl1pPr>
          </a:lstStyle>
          <a:p>
            <a:r>
              <a:rPr lang="en-US" dirty="0"/>
              <a:t>Slide title</a:t>
            </a:r>
          </a:p>
        </p:txBody>
      </p:sp>
      <p:sp>
        <p:nvSpPr>
          <p:cNvPr id="6" name="Text Placeholder 5"/>
          <p:cNvSpPr>
            <a:spLocks noGrp="1"/>
          </p:cNvSpPr>
          <p:nvPr>
            <p:ph type="body" sz="quarter" idx="10" hasCustomPrompt="1"/>
          </p:nvPr>
        </p:nvSpPr>
        <p:spPr>
          <a:xfrm>
            <a:off x="3932238" y="308895"/>
            <a:ext cx="8229600" cy="2440339"/>
          </a:xfrm>
        </p:spPr>
        <p:txBody>
          <a:bodyPr/>
          <a:lstStyle>
            <a:lvl1pPr marL="0" indent="0">
              <a:buNone/>
              <a:defRPr baseline="0">
                <a:gradFill>
                  <a:gsLst>
                    <a:gs pos="1250">
                      <a:schemeClr val="tx1"/>
                    </a:gs>
                    <a:gs pos="99000">
                      <a:schemeClr val="tx1"/>
                    </a:gs>
                  </a:gsLst>
                  <a:lin ang="5400000" scaled="0"/>
                </a:gradFill>
              </a:defRPr>
            </a:lvl1pPr>
            <a:lvl2pPr marL="0" indent="0">
              <a:buFontTx/>
              <a:buNone/>
              <a:defRPr sz="1999" baseline="0"/>
            </a:lvl2pPr>
            <a:lvl3pPr marL="228510" indent="0">
              <a:buNone/>
              <a:defRPr/>
            </a:lvl3pPr>
            <a:lvl4pPr marL="457019" indent="0">
              <a:buNone/>
              <a:defRPr/>
            </a:lvl4pPr>
            <a:lvl5pPr marL="685529" indent="0">
              <a:buNone/>
              <a:defRPr/>
            </a:lvl5pPr>
          </a:lstStyle>
          <a:p>
            <a:pPr lvl="0"/>
            <a:r>
              <a:rPr lang="en-US" dirty="0"/>
              <a:t>Top level slide bullet</a:t>
            </a:r>
          </a:p>
          <a:p>
            <a:pPr lvl="1"/>
            <a:r>
              <a:rPr lang="en-US" dirty="0"/>
              <a:t>Second level slide bullet (use increase indent or decrease indent buttons to get to different bullet levels)</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5471817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1573117040"/>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cSld name="Alternating tiles">
    <p:spTree>
      <p:nvGrpSpPr>
        <p:cNvPr id="1" name=""/>
        <p:cNvGrpSpPr/>
        <p:nvPr/>
      </p:nvGrpSpPr>
      <p:grpSpPr>
        <a:xfrm>
          <a:off x="0" y="0"/>
          <a:ext cx="0" cy="0"/>
          <a:chOff x="0" y="0"/>
          <a:chExt cx="0" cy="0"/>
        </a:xfrm>
      </p:grpSpPr>
      <p:sp>
        <p:nvSpPr>
          <p:cNvPr id="2" name="Title 1"/>
          <p:cNvSpPr>
            <a:spLocks noGrp="1"/>
          </p:cNvSpPr>
          <p:nvPr>
            <p:ph type="title"/>
          </p:nvPr>
        </p:nvSpPr>
        <p:spPr>
          <a:xfrm>
            <a:off x="0" y="1165754"/>
            <a:ext cx="3109119" cy="2331508"/>
          </a:xfrm>
          <a:solidFill>
            <a:schemeClr val="accent1"/>
          </a:solidFill>
        </p:spPr>
        <p:txBody>
          <a:bodyPr>
            <a:normAutofit/>
          </a:bodyPr>
          <a:lstStyle>
            <a:lvl1pPr>
              <a:defRPr sz="2448">
                <a:solidFill>
                  <a:schemeClr val="tx1"/>
                </a:solidFill>
              </a:defRPr>
            </a:lvl1pPr>
          </a:lstStyle>
          <a:p>
            <a:r>
              <a:rPr lang="en-US"/>
              <a:t>Click to edit Master title style</a:t>
            </a:r>
            <a:endParaRPr lang="en-US" dirty="0"/>
          </a:p>
        </p:txBody>
      </p:sp>
      <p:sp>
        <p:nvSpPr>
          <p:cNvPr id="17" name="Text Placeholder 16"/>
          <p:cNvSpPr>
            <a:spLocks noGrp="1"/>
          </p:cNvSpPr>
          <p:nvPr>
            <p:ph type="body" sz="quarter" idx="12"/>
          </p:nvPr>
        </p:nvSpPr>
        <p:spPr>
          <a:xfrm>
            <a:off x="6218237" y="1165754"/>
            <a:ext cx="3109119" cy="2331508"/>
          </a:xfrm>
          <a:solidFill>
            <a:schemeClr val="accent2"/>
          </a:solidFill>
        </p:spPr>
        <p:txBody>
          <a:bodyPr>
            <a:normAutofit/>
          </a:bodyPr>
          <a:lstStyle>
            <a:lvl1pPr>
              <a:lnSpc>
                <a:spcPct val="100000"/>
              </a:lnSpc>
              <a:defRPr sz="1632">
                <a:solidFill>
                  <a:schemeClr val="tx1"/>
                </a:solidFill>
              </a:defRPr>
            </a:lvl1pPr>
            <a:lvl2pPr>
              <a:lnSpc>
                <a:spcPct val="100000"/>
              </a:lnSpc>
              <a:defRPr sz="1632">
                <a:solidFill>
                  <a:schemeClr val="tx1"/>
                </a:solidFill>
              </a:defRPr>
            </a:lvl2pPr>
            <a:lvl3pPr>
              <a:lnSpc>
                <a:spcPct val="100000"/>
              </a:lnSpc>
              <a:defRPr sz="1632">
                <a:solidFill>
                  <a:schemeClr val="tx1"/>
                </a:solidFill>
              </a:defRPr>
            </a:lvl3pPr>
            <a:lvl4pPr>
              <a:lnSpc>
                <a:spcPct val="100000"/>
              </a:lnSpc>
              <a:defRPr sz="1632">
                <a:solidFill>
                  <a:schemeClr val="tx1"/>
                </a:solidFill>
              </a:defRPr>
            </a:lvl4pPr>
            <a:lvl5pPr>
              <a:lnSpc>
                <a:spcPct val="100000"/>
              </a:lnSpc>
              <a:defRPr sz="1632">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p:cNvSpPr>
            <a:spLocks noGrp="1"/>
          </p:cNvSpPr>
          <p:nvPr>
            <p:ph type="body" sz="quarter" idx="13"/>
          </p:nvPr>
        </p:nvSpPr>
        <p:spPr>
          <a:xfrm>
            <a:off x="9327356" y="3497263"/>
            <a:ext cx="3109119" cy="2331508"/>
          </a:xfrm>
          <a:solidFill>
            <a:schemeClr val="accent3"/>
          </a:solidFill>
        </p:spPr>
        <p:txBody>
          <a:bodyPr>
            <a:normAutofit/>
          </a:bodyPr>
          <a:lstStyle>
            <a:lvl1pPr>
              <a:lnSpc>
                <a:spcPct val="100000"/>
              </a:lnSpc>
              <a:defRPr sz="1632">
                <a:solidFill>
                  <a:schemeClr val="tx1"/>
                </a:solidFill>
              </a:defRPr>
            </a:lvl1pPr>
            <a:lvl2pPr>
              <a:lnSpc>
                <a:spcPct val="100000"/>
              </a:lnSpc>
              <a:defRPr sz="1632">
                <a:solidFill>
                  <a:schemeClr val="tx1"/>
                </a:solidFill>
              </a:defRPr>
            </a:lvl2pPr>
            <a:lvl3pPr>
              <a:lnSpc>
                <a:spcPct val="100000"/>
              </a:lnSpc>
              <a:defRPr sz="1632">
                <a:solidFill>
                  <a:schemeClr val="tx1"/>
                </a:solidFill>
              </a:defRPr>
            </a:lvl3pPr>
            <a:lvl4pPr>
              <a:lnSpc>
                <a:spcPct val="100000"/>
              </a:lnSpc>
              <a:defRPr sz="1632">
                <a:solidFill>
                  <a:schemeClr val="tx1"/>
                </a:solidFill>
              </a:defRPr>
            </a:lvl4pPr>
            <a:lvl5pPr>
              <a:lnSpc>
                <a:spcPct val="100000"/>
              </a:lnSpc>
              <a:defRPr sz="1632">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p:cNvSpPr>
            <a:spLocks noGrp="1"/>
          </p:cNvSpPr>
          <p:nvPr>
            <p:ph type="body" sz="quarter" idx="14"/>
          </p:nvPr>
        </p:nvSpPr>
        <p:spPr>
          <a:xfrm>
            <a:off x="3109119" y="3497263"/>
            <a:ext cx="3109119" cy="2331508"/>
          </a:xfrm>
          <a:solidFill>
            <a:schemeClr val="bg2"/>
          </a:solidFill>
        </p:spPr>
        <p:txBody>
          <a:bodyPr>
            <a:normAutofit/>
          </a:bodyPr>
          <a:lstStyle>
            <a:lvl1pPr>
              <a:lnSpc>
                <a:spcPct val="100000"/>
              </a:lnSpc>
              <a:defRPr sz="1632">
                <a:solidFill>
                  <a:schemeClr val="tx1"/>
                </a:solidFill>
              </a:defRPr>
            </a:lvl1pPr>
            <a:lvl2pPr>
              <a:lnSpc>
                <a:spcPct val="100000"/>
              </a:lnSpc>
              <a:defRPr sz="1632">
                <a:solidFill>
                  <a:schemeClr val="tx1"/>
                </a:solidFill>
              </a:defRPr>
            </a:lvl2pPr>
            <a:lvl3pPr>
              <a:lnSpc>
                <a:spcPct val="100000"/>
              </a:lnSpc>
              <a:defRPr sz="1632">
                <a:solidFill>
                  <a:schemeClr val="tx1"/>
                </a:solidFill>
              </a:defRPr>
            </a:lvl3pPr>
            <a:lvl4pPr>
              <a:lnSpc>
                <a:spcPct val="100000"/>
              </a:lnSpc>
              <a:defRPr sz="1632">
                <a:solidFill>
                  <a:schemeClr val="tx1"/>
                </a:solidFill>
              </a:defRPr>
            </a:lvl4pPr>
            <a:lvl5pPr>
              <a:lnSpc>
                <a:spcPct val="100000"/>
              </a:lnSpc>
              <a:defRPr sz="1632">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Picture Placeholder 22"/>
          <p:cNvSpPr>
            <a:spLocks noGrp="1"/>
          </p:cNvSpPr>
          <p:nvPr>
            <p:ph type="pic" sz="quarter" idx="15"/>
          </p:nvPr>
        </p:nvSpPr>
        <p:spPr>
          <a:xfrm>
            <a:off x="3109119" y="1165754"/>
            <a:ext cx="3109119" cy="2331508"/>
          </a:xfrm>
        </p:spPr>
        <p:txBody>
          <a:bodyPr rtlCol="0">
            <a:normAutofit/>
          </a:bodyPr>
          <a:lstStyle/>
          <a:p>
            <a:pPr lvl="0"/>
            <a:r>
              <a:rPr lang="en-US" noProof="0" dirty="0"/>
              <a:t>Click icon to add picture</a:t>
            </a:r>
          </a:p>
        </p:txBody>
      </p:sp>
      <p:sp>
        <p:nvSpPr>
          <p:cNvPr id="24" name="Picture Placeholder 22"/>
          <p:cNvSpPr>
            <a:spLocks noGrp="1"/>
          </p:cNvSpPr>
          <p:nvPr>
            <p:ph type="pic" sz="quarter" idx="16"/>
          </p:nvPr>
        </p:nvSpPr>
        <p:spPr>
          <a:xfrm>
            <a:off x="9327356" y="1165754"/>
            <a:ext cx="3109119" cy="2331508"/>
          </a:xfrm>
        </p:spPr>
        <p:txBody>
          <a:bodyPr rtlCol="0">
            <a:normAutofit/>
          </a:bodyPr>
          <a:lstStyle/>
          <a:p>
            <a:pPr lvl="0"/>
            <a:r>
              <a:rPr lang="en-US" noProof="0" dirty="0"/>
              <a:t>Click icon to add picture</a:t>
            </a:r>
          </a:p>
        </p:txBody>
      </p:sp>
      <p:sp>
        <p:nvSpPr>
          <p:cNvPr id="25" name="Picture Placeholder 22"/>
          <p:cNvSpPr>
            <a:spLocks noGrp="1"/>
          </p:cNvSpPr>
          <p:nvPr>
            <p:ph type="pic" sz="quarter" idx="17"/>
          </p:nvPr>
        </p:nvSpPr>
        <p:spPr>
          <a:xfrm>
            <a:off x="6218237" y="3497263"/>
            <a:ext cx="3109119" cy="2331508"/>
          </a:xfrm>
        </p:spPr>
        <p:txBody>
          <a:bodyPr rtlCol="0">
            <a:normAutofit/>
          </a:bodyPr>
          <a:lstStyle/>
          <a:p>
            <a:pPr lvl="0"/>
            <a:r>
              <a:rPr lang="en-US" noProof="0" dirty="0"/>
              <a:t>Click icon to add picture</a:t>
            </a:r>
          </a:p>
        </p:txBody>
      </p:sp>
      <p:sp>
        <p:nvSpPr>
          <p:cNvPr id="10" name="Slide Number Placeholder 3"/>
          <p:cNvSpPr txBox="1">
            <a:spLocks/>
          </p:cNvSpPr>
          <p:nvPr userDrawn="1"/>
        </p:nvSpPr>
        <p:spPr>
          <a:xfrm>
            <a:off x="4767316" y="6605941"/>
            <a:ext cx="2901844" cy="372394"/>
          </a:xfrm>
          <a:prstGeom prst="rect">
            <a:avLst/>
          </a:prstGeom>
        </p:spPr>
        <p:txBody>
          <a:bodyPr lIns="186521" rIns="186521"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816" dirty="0"/>
              <a:t>Microsoft Confidential</a:t>
            </a:r>
          </a:p>
        </p:txBody>
      </p:sp>
      <p:sp>
        <p:nvSpPr>
          <p:cNvPr id="11" name="Slide Number Placeholder 3"/>
          <p:cNvSpPr>
            <a:spLocks noGrp="1"/>
          </p:cNvSpPr>
          <p:nvPr>
            <p:ph type="sldNum" sz="quarter" idx="18"/>
          </p:nvPr>
        </p:nvSpPr>
        <p:spPr>
          <a:xfrm>
            <a:off x="9541108" y="6622132"/>
            <a:ext cx="2901844" cy="372394"/>
          </a:xfrm>
          <a:prstGeom prst="rect">
            <a:avLst/>
          </a:prstGeom>
        </p:spPr>
        <p:txBody>
          <a:bodyPr/>
          <a:lstStyle>
            <a:lvl1pPr>
              <a:defRPr smtClean="0">
                <a:solidFill>
                  <a:srgbClr val="3F3F3F"/>
                </a:solidFill>
                <a:latin typeface="+mn-lt"/>
              </a:defRPr>
            </a:lvl1pPr>
          </a:lstStyle>
          <a:p>
            <a:pPr>
              <a:defRPr/>
            </a:pPr>
            <a:fld id="{A0AE9EC9-F182-4A35-8041-CBBE9CFA6E78}" type="slidenum">
              <a:rPr lang="en-US"/>
              <a:pPr>
                <a:defRPr/>
              </a:pPr>
              <a:t>‹Nr.›</a:t>
            </a:fld>
            <a:endParaRPr lang="en-US" dirty="0"/>
          </a:p>
        </p:txBody>
      </p:sp>
    </p:spTree>
    <p:extLst>
      <p:ext uri="{BB962C8B-B14F-4D97-AF65-F5344CB8AC3E}">
        <p14:creationId xmlns:p14="http://schemas.microsoft.com/office/powerpoint/2010/main" val="162151045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Demo">
    <p:bg>
      <p:bgPr>
        <a:solidFill>
          <a:schemeClr val="bg2"/>
        </a:solidFill>
        <a:effectLst/>
      </p:bgPr>
    </p:bg>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0" y="1165754"/>
            <a:ext cx="6218238" cy="382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eaLnBrk="1" hangingPunct="1"/>
            <a:endParaRPr lang="en-US" altLang="en-US" sz="1836" dirty="0"/>
          </a:p>
        </p:txBody>
      </p:sp>
      <p:sp>
        <p:nvSpPr>
          <p:cNvPr id="16" name="Text Placeholder 9"/>
          <p:cNvSpPr>
            <a:spLocks noGrp="1"/>
          </p:cNvSpPr>
          <p:nvPr>
            <p:ph type="body" sz="quarter" idx="13"/>
          </p:nvPr>
        </p:nvSpPr>
        <p:spPr>
          <a:xfrm>
            <a:off x="0" y="1165754"/>
            <a:ext cx="6156055" cy="2331508"/>
          </a:xfrm>
          <a:solidFill>
            <a:schemeClr val="accent1">
              <a:alpha val="90000"/>
            </a:schemeClr>
          </a:solidFill>
        </p:spPr>
        <p:txBody>
          <a:bodyPr>
            <a:noAutofit/>
          </a:bodyPr>
          <a:lstStyle>
            <a:lvl1pPr marL="58287" indent="0">
              <a:lnSpc>
                <a:spcPct val="100000"/>
              </a:lnSpc>
              <a:defRPr sz="3672" baseline="0">
                <a:solidFill>
                  <a:schemeClr val="tx1"/>
                </a:solidFill>
                <a:latin typeface="Segoe UI Light" pitchFamily="34" charset="0"/>
              </a:defRPr>
            </a:lvl1pPr>
            <a:lvl2pPr>
              <a:defRPr sz="3060">
                <a:latin typeface="+mn-lt"/>
              </a:defRPr>
            </a:lvl2pPr>
            <a:lvl3pPr>
              <a:defRPr sz="3060">
                <a:latin typeface="+mn-lt"/>
              </a:defRPr>
            </a:lvl3pPr>
            <a:lvl4pPr>
              <a:defRPr sz="3060">
                <a:latin typeface="+mn-lt"/>
              </a:defRPr>
            </a:lvl4pPr>
            <a:lvl5pPr>
              <a:defRPr sz="3060">
                <a:latin typeface="+mn-lt"/>
              </a:defRPr>
            </a:lvl5pPr>
          </a:lstStyle>
          <a:p>
            <a:pPr lvl="0"/>
            <a:r>
              <a:rPr lang="en-US"/>
              <a:t>Click to edit Master text styles</a:t>
            </a:r>
          </a:p>
        </p:txBody>
      </p:sp>
      <p:sp>
        <p:nvSpPr>
          <p:cNvPr id="4" name="Slide Number Placeholder 3"/>
          <p:cNvSpPr txBox="1">
            <a:spLocks/>
          </p:cNvSpPr>
          <p:nvPr userDrawn="1"/>
        </p:nvSpPr>
        <p:spPr>
          <a:xfrm>
            <a:off x="4767316" y="6605941"/>
            <a:ext cx="2901844" cy="372394"/>
          </a:xfrm>
          <a:prstGeom prst="rect">
            <a:avLst/>
          </a:prstGeom>
        </p:spPr>
        <p:txBody>
          <a:bodyPr lIns="186521" rIns="186521"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816" dirty="0"/>
              <a:t>Microsoft Confidential</a:t>
            </a:r>
          </a:p>
        </p:txBody>
      </p:sp>
      <p:sp>
        <p:nvSpPr>
          <p:cNvPr id="5" name="Slide Number Placeholder 3"/>
          <p:cNvSpPr>
            <a:spLocks noGrp="1"/>
          </p:cNvSpPr>
          <p:nvPr>
            <p:ph type="sldNum" sz="quarter" idx="14"/>
          </p:nvPr>
        </p:nvSpPr>
        <p:spPr>
          <a:xfrm>
            <a:off x="9541108" y="6622132"/>
            <a:ext cx="2901844" cy="372394"/>
          </a:xfrm>
          <a:prstGeom prst="rect">
            <a:avLst/>
          </a:prstGeom>
        </p:spPr>
        <p:txBody>
          <a:bodyPr/>
          <a:lstStyle>
            <a:lvl1pPr>
              <a:defRPr smtClean="0">
                <a:solidFill>
                  <a:srgbClr val="3F3F3F"/>
                </a:solidFill>
                <a:latin typeface="+mn-lt"/>
              </a:defRPr>
            </a:lvl1pPr>
          </a:lstStyle>
          <a:p>
            <a:pPr>
              <a:defRPr/>
            </a:pPr>
            <a:fld id="{A0AE9EC9-F182-4A35-8041-CBBE9CFA6E78}" type="slidenum">
              <a:rPr lang="en-US"/>
              <a:pPr>
                <a:defRPr/>
              </a:pPr>
              <a:t>‹Nr.›</a:t>
            </a:fld>
            <a:endParaRPr lang="en-US" dirty="0"/>
          </a:p>
        </p:txBody>
      </p:sp>
    </p:spTree>
    <p:extLst>
      <p:ext uri="{BB962C8B-B14F-4D97-AF65-F5344CB8AC3E}">
        <p14:creationId xmlns:p14="http://schemas.microsoft.com/office/powerpoint/2010/main" val="163470693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8234699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819441685"/>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564754"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9861624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3637190220"/>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909455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1266505077"/>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11176237"/>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57560811"/>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925701"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040536503"/>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725175"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216294"/>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564754"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84004939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0265343"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67000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41196442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0265343"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40221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17722376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8750395"/>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113771584"/>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5239376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4676546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94403285"/>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1895228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74819" y="276986"/>
            <a:ext cx="6400614" cy="654538"/>
          </a:xfrm>
          <a:prstGeom prst="rect">
            <a:avLst/>
          </a:prstGeom>
        </p:spPr>
        <p:txBody>
          <a:bodyPr lIns="182880" tIns="146304" rIns="182880" bIns="146304" anchor="t" anchorCtr="0">
            <a:noAutofit/>
          </a:bodyPr>
          <a:lstStyle>
            <a:lvl1pPr marL="0" indent="0">
              <a:lnSpc>
                <a:spcPts val="2800"/>
              </a:lnSpc>
              <a:spcBef>
                <a:spcPts val="0"/>
              </a:spcBef>
              <a:buFontTx/>
              <a:buNone/>
              <a:defRPr sz="2400">
                <a:gradFill>
                  <a:gsLst>
                    <a:gs pos="46903">
                      <a:schemeClr val="tx1"/>
                    </a:gs>
                    <a:gs pos="83000">
                      <a:schemeClr val="tx1"/>
                    </a:gs>
                  </a:gsLst>
                  <a:lin ang="5400000" scaled="0"/>
                </a:gra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8045" y="4137018"/>
            <a:ext cx="2743200" cy="2560671"/>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143336"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873347"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6008341"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8045" y="1274472"/>
            <a:ext cx="2743200"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143251" y="1274472"/>
            <a:ext cx="2742914"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6008171" y="1274472"/>
            <a:ext cx="2742914"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873092" y="1274472"/>
            <a:ext cx="2742914"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06255484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281292042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40744339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79448958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46595503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515704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68136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4205063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77394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106482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74819" y="276986"/>
            <a:ext cx="6400614" cy="654538"/>
          </a:xfrm>
          <a:prstGeom prst="rect">
            <a:avLst/>
          </a:prstGeom>
        </p:spPr>
        <p:txBody>
          <a:bodyPr lIns="182880" tIns="146304" rIns="182880" bIns="146304" anchor="t" anchorCtr="0">
            <a:noAutofit/>
          </a:bodyPr>
          <a:lstStyle>
            <a:lvl1pPr marL="0" indent="0">
              <a:lnSpc>
                <a:spcPts val="2800"/>
              </a:lnSpc>
              <a:spcBef>
                <a:spcPts val="0"/>
              </a:spcBef>
              <a:buFontTx/>
              <a:buNone/>
              <a:defRPr sz="2400">
                <a:gradFill>
                  <a:gsLst>
                    <a:gs pos="46903">
                      <a:schemeClr val="tx1"/>
                    </a:gs>
                    <a:gs pos="83000">
                      <a:schemeClr val="tx1"/>
                    </a:gs>
                  </a:gsLst>
                  <a:lin ang="5400000" scaled="0"/>
                </a:gra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8045" y="4137018"/>
            <a:ext cx="2743200" cy="2560671"/>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143336"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873347"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6008341"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8045" y="1274472"/>
            <a:ext cx="2743200"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143251" y="1274472"/>
            <a:ext cx="2742914"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6008171" y="1274472"/>
            <a:ext cx="2742914"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873092" y="1274472"/>
            <a:ext cx="2742914"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11073881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398"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398"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9" name="Rectangle 8"/>
          <p:cNvSpPr/>
          <p:nvPr userDrawn="1"/>
        </p:nvSpPr>
        <p:spPr>
          <a:xfrm>
            <a:off x="293752" y="3040063"/>
            <a:ext cx="4333238" cy="784830"/>
          </a:xfrm>
          <a:prstGeom prst="rect">
            <a:avLst/>
          </a:prstGeom>
        </p:spPr>
        <p:txBody>
          <a:bodyPr wrap="none" anchor="ctr">
            <a:spAutoFit/>
          </a:bodyPr>
          <a:lstStyle/>
          <a:p>
            <a:pPr marL="0" marR="0" lvl="0" indent="0" algn="r" defTabSz="1165834" rtl="0" eaLnBrk="1" fontAlgn="auto" latinLnBrk="0" hangingPunct="1">
              <a:lnSpc>
                <a:spcPct val="90000"/>
              </a:lnSpc>
              <a:spcBef>
                <a:spcPct val="0"/>
              </a:spcBef>
              <a:spcAft>
                <a:spcPts val="0"/>
              </a:spcAft>
              <a:buClrTx/>
              <a:buSzTx/>
              <a:buFontTx/>
              <a:buNone/>
              <a:tabLst/>
              <a:defRPr/>
            </a:pPr>
            <a:r>
              <a:rPr kumimoji="0" lang="en-US" sz="5000" b="0" i="0" u="none" strike="noStrike" kern="1200" cap="none" spc="-125" normalizeH="0" baseline="0" noProof="0" dirty="0">
                <a:ln w="3175">
                  <a:noFill/>
                </a:ln>
                <a:gradFill>
                  <a:gsLst>
                    <a:gs pos="84066">
                      <a:srgbClr val="000000"/>
                    </a:gs>
                    <a:gs pos="57576">
                      <a:srgbClr val="000000"/>
                    </a:gs>
                  </a:gsLst>
                  <a:lin ang="5400000" scaled="0"/>
                </a:gradFill>
                <a:effectLst/>
                <a:uLnTx/>
                <a:uFillTx/>
                <a:latin typeface="Segoe UI Light"/>
                <a:ea typeface="+mn-ea"/>
                <a:cs typeface="Segoe UI" pitchFamily="34" charset="0"/>
              </a:rPr>
              <a:t>Spark the future.</a:t>
            </a:r>
          </a:p>
        </p:txBody>
      </p:sp>
      <p:sp>
        <p:nvSpPr>
          <p:cNvPr id="10" name="Rectangle 9"/>
          <p:cNvSpPr/>
          <p:nvPr userDrawn="1"/>
        </p:nvSpPr>
        <p:spPr>
          <a:xfrm>
            <a:off x="2441776" y="4617847"/>
            <a:ext cx="2185214" cy="715581"/>
          </a:xfrm>
          <a:prstGeom prst="rect">
            <a:avLst/>
          </a:prstGeom>
        </p:spPr>
        <p:txBody>
          <a:bodyPr wrap="none" anchor="ctr">
            <a:spAutoFit/>
          </a:bodyPr>
          <a:lstStyle/>
          <a:p>
            <a:pPr marL="0" marR="0" lvl="0" indent="0" algn="r" defTabSz="1165834" rtl="0" eaLnBrk="1" fontAlgn="auto" latinLnBrk="0" hangingPunct="1">
              <a:lnSpc>
                <a:spcPct val="90000"/>
              </a:lnSpc>
              <a:spcBef>
                <a:spcPct val="0"/>
              </a:spcBef>
              <a:spcAft>
                <a:spcPts val="0"/>
              </a:spcAft>
              <a:buClrTx/>
              <a:buSzTx/>
              <a:buFontTx/>
              <a:buNone/>
              <a:tabLst/>
              <a:defRPr/>
            </a:pPr>
            <a:r>
              <a:rPr kumimoji="0" lang="en-US" sz="2250" b="0" i="0" u="none" strike="noStrike" kern="1200" cap="none" spc="0" normalizeH="0" baseline="0" noProof="0" dirty="0">
                <a:ln w="3175">
                  <a:noFill/>
                </a:ln>
                <a:gradFill>
                  <a:gsLst>
                    <a:gs pos="84066">
                      <a:srgbClr val="000000"/>
                    </a:gs>
                    <a:gs pos="57576">
                      <a:srgbClr val="000000"/>
                    </a:gs>
                  </a:gsLst>
                  <a:lin ang="5400000" scaled="0"/>
                </a:gradFill>
                <a:effectLst/>
                <a:uLnTx/>
                <a:uFillTx/>
                <a:latin typeface="Segoe UI"/>
                <a:ea typeface="+mn-ea"/>
                <a:cs typeface="Segoe UI" pitchFamily="34" charset="0"/>
              </a:rPr>
              <a:t>May 4 – 8, 2015</a:t>
            </a:r>
            <a:br>
              <a:rPr kumimoji="0" lang="en-US" sz="2250" b="0" i="0" u="none" strike="noStrike" kern="1200" cap="none" spc="0" normalizeH="0" baseline="0" noProof="0" dirty="0">
                <a:ln w="3175">
                  <a:noFill/>
                </a:ln>
                <a:gradFill>
                  <a:gsLst>
                    <a:gs pos="84066">
                      <a:srgbClr val="000000"/>
                    </a:gs>
                    <a:gs pos="57576">
                      <a:srgbClr val="000000"/>
                    </a:gs>
                  </a:gsLst>
                  <a:lin ang="5400000" scaled="0"/>
                </a:gradFill>
                <a:effectLst/>
                <a:uLnTx/>
                <a:uFillTx/>
                <a:latin typeface="Segoe UI"/>
                <a:ea typeface="+mn-ea"/>
                <a:cs typeface="Segoe UI" pitchFamily="34" charset="0"/>
              </a:rPr>
            </a:br>
            <a:r>
              <a:rPr kumimoji="0" lang="en-US" sz="2250" b="0" i="0" u="none" strike="noStrike" kern="1200" cap="none" spc="0" normalizeH="0" baseline="0" noProof="0" dirty="0">
                <a:ln w="3175">
                  <a:noFill/>
                </a:ln>
                <a:gradFill>
                  <a:gsLst>
                    <a:gs pos="84066">
                      <a:srgbClr val="000000"/>
                    </a:gs>
                    <a:gs pos="57576">
                      <a:srgbClr val="000000"/>
                    </a:gs>
                  </a:gsLst>
                  <a:lin ang="5400000" scaled="0"/>
                </a:gradFill>
                <a:effectLst/>
                <a:uLnTx/>
                <a:uFillTx/>
                <a:latin typeface="Segoe UI"/>
                <a:ea typeface="+mn-ea"/>
                <a:cs typeface="Segoe UI" pitchFamily="34" charset="0"/>
              </a:rPr>
              <a:t>Chicago, IL</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0"/>
            <a:ext cx="2494315" cy="384949"/>
          </a:xfrm>
          <a:prstGeom prst="rect">
            <a:avLst/>
          </a:prstGeom>
        </p:spPr>
      </p:pic>
    </p:spTree>
    <p:extLst>
      <p:ext uri="{BB962C8B-B14F-4D97-AF65-F5344CB8AC3E}">
        <p14:creationId xmlns:p14="http://schemas.microsoft.com/office/powerpoint/2010/main" val="35672131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398"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15232893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219085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608261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966227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17754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844296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46876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189687733"/>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946367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06542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495134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398"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742081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398"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1740725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7899972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727009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6248002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574986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7957627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116470707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95384160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03603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704801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37932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51935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247931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marL="0" marR="0" lvl="0" indent="0" algn="r" defTabSz="932215"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12389">
                      <a:srgbClr val="FFFFFF"/>
                    </a:gs>
                    <a:gs pos="54000">
                      <a:srgbClr val="FFFFFF"/>
                    </a:gs>
                  </a:gsLst>
                  <a:lin ang="5400000" scaled="0"/>
                </a:gradFill>
                <a:effectLst/>
                <a:uLnTx/>
                <a:uFillTx/>
                <a:latin typeface="Segoe UI"/>
                <a:ea typeface="+mn-ea"/>
                <a:cs typeface="Segoe UI" pitchFamily="34" charset="0"/>
              </a:rPr>
              <a:t>© 2015 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9010051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4006836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347648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0">
                      <a:schemeClr val="tx1"/>
                    </a:gs>
                    <a:gs pos="100000">
                      <a:schemeClr val="tx1"/>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6293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2644316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BigTile_ Non-bulleted tex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308897"/>
            <a:ext cx="2743200" cy="6388768"/>
          </a:xfrm>
          <a:solidFill>
            <a:schemeClr val="tx2"/>
          </a:solidFill>
        </p:spPr>
        <p:txBody>
          <a:bodyPr/>
          <a:lstStyle>
            <a:lvl1pPr>
              <a:defRPr sz="3998" baseline="0">
                <a:solidFill>
                  <a:schemeClr val="bg1"/>
                </a:solidFill>
              </a:defRPr>
            </a:lvl1pPr>
          </a:lstStyle>
          <a:p>
            <a:r>
              <a:rPr lang="en-US" dirty="0"/>
              <a:t>Slide title</a:t>
            </a:r>
          </a:p>
        </p:txBody>
      </p:sp>
      <p:sp>
        <p:nvSpPr>
          <p:cNvPr id="6" name="Text Placeholder 5"/>
          <p:cNvSpPr>
            <a:spLocks noGrp="1"/>
          </p:cNvSpPr>
          <p:nvPr>
            <p:ph type="body" sz="quarter" idx="10" hasCustomPrompt="1"/>
          </p:nvPr>
        </p:nvSpPr>
        <p:spPr>
          <a:xfrm>
            <a:off x="3932238" y="308895"/>
            <a:ext cx="8229600" cy="2440339"/>
          </a:xfrm>
        </p:spPr>
        <p:txBody>
          <a:bodyPr/>
          <a:lstStyle>
            <a:lvl1pPr marL="0" indent="0">
              <a:buNone/>
              <a:defRPr baseline="0">
                <a:gradFill>
                  <a:gsLst>
                    <a:gs pos="1250">
                      <a:schemeClr val="tx1"/>
                    </a:gs>
                    <a:gs pos="99000">
                      <a:schemeClr val="tx1"/>
                    </a:gs>
                  </a:gsLst>
                  <a:lin ang="5400000" scaled="0"/>
                </a:gradFill>
              </a:defRPr>
            </a:lvl1pPr>
            <a:lvl2pPr marL="0" indent="0">
              <a:buFontTx/>
              <a:buNone/>
              <a:defRPr sz="1999" baseline="0"/>
            </a:lvl2pPr>
            <a:lvl3pPr marL="228510" indent="0">
              <a:buNone/>
              <a:defRPr/>
            </a:lvl3pPr>
            <a:lvl4pPr marL="457019" indent="0">
              <a:buNone/>
              <a:defRPr/>
            </a:lvl4pPr>
            <a:lvl5pPr marL="685529" indent="0">
              <a:buNone/>
              <a:defRPr/>
            </a:lvl5pPr>
          </a:lstStyle>
          <a:p>
            <a:pPr lvl="0"/>
            <a:r>
              <a:rPr lang="en-US" dirty="0"/>
              <a:t>Top level slide bullet</a:t>
            </a:r>
          </a:p>
          <a:p>
            <a:pPr lvl="1"/>
            <a:r>
              <a:rPr lang="en-US" dirty="0"/>
              <a:t>Second level slide bullet (use increase indent or decrease indent buttons to get to different bullet levels)</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1521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124035622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Alternating tiles">
    <p:spTree>
      <p:nvGrpSpPr>
        <p:cNvPr id="1" name=""/>
        <p:cNvGrpSpPr/>
        <p:nvPr/>
      </p:nvGrpSpPr>
      <p:grpSpPr>
        <a:xfrm>
          <a:off x="0" y="0"/>
          <a:ext cx="0" cy="0"/>
          <a:chOff x="0" y="0"/>
          <a:chExt cx="0" cy="0"/>
        </a:xfrm>
      </p:grpSpPr>
      <p:sp>
        <p:nvSpPr>
          <p:cNvPr id="2" name="Title 1"/>
          <p:cNvSpPr>
            <a:spLocks noGrp="1"/>
          </p:cNvSpPr>
          <p:nvPr>
            <p:ph type="title"/>
          </p:nvPr>
        </p:nvSpPr>
        <p:spPr>
          <a:xfrm>
            <a:off x="0" y="1165754"/>
            <a:ext cx="3109119" cy="2331508"/>
          </a:xfrm>
          <a:solidFill>
            <a:schemeClr val="accent1"/>
          </a:solidFill>
        </p:spPr>
        <p:txBody>
          <a:bodyPr>
            <a:normAutofit/>
          </a:bodyPr>
          <a:lstStyle>
            <a:lvl1pPr>
              <a:defRPr sz="2448">
                <a:solidFill>
                  <a:schemeClr val="tx1"/>
                </a:solidFill>
              </a:defRPr>
            </a:lvl1pPr>
          </a:lstStyle>
          <a:p>
            <a:r>
              <a:rPr lang="en-US"/>
              <a:t>Click to edit Master title style</a:t>
            </a:r>
            <a:endParaRPr lang="en-US" dirty="0"/>
          </a:p>
        </p:txBody>
      </p:sp>
      <p:sp>
        <p:nvSpPr>
          <p:cNvPr id="17" name="Text Placeholder 16"/>
          <p:cNvSpPr>
            <a:spLocks noGrp="1"/>
          </p:cNvSpPr>
          <p:nvPr>
            <p:ph type="body" sz="quarter" idx="12"/>
          </p:nvPr>
        </p:nvSpPr>
        <p:spPr>
          <a:xfrm>
            <a:off x="6218237" y="1165754"/>
            <a:ext cx="3109119" cy="2331508"/>
          </a:xfrm>
          <a:solidFill>
            <a:schemeClr val="accent2"/>
          </a:solidFill>
        </p:spPr>
        <p:txBody>
          <a:bodyPr>
            <a:normAutofit/>
          </a:bodyPr>
          <a:lstStyle>
            <a:lvl1pPr>
              <a:lnSpc>
                <a:spcPct val="100000"/>
              </a:lnSpc>
              <a:defRPr sz="1632">
                <a:solidFill>
                  <a:schemeClr val="tx1"/>
                </a:solidFill>
              </a:defRPr>
            </a:lvl1pPr>
            <a:lvl2pPr>
              <a:lnSpc>
                <a:spcPct val="100000"/>
              </a:lnSpc>
              <a:defRPr sz="1632">
                <a:solidFill>
                  <a:schemeClr val="tx1"/>
                </a:solidFill>
              </a:defRPr>
            </a:lvl2pPr>
            <a:lvl3pPr>
              <a:lnSpc>
                <a:spcPct val="100000"/>
              </a:lnSpc>
              <a:defRPr sz="1632">
                <a:solidFill>
                  <a:schemeClr val="tx1"/>
                </a:solidFill>
              </a:defRPr>
            </a:lvl3pPr>
            <a:lvl4pPr>
              <a:lnSpc>
                <a:spcPct val="100000"/>
              </a:lnSpc>
              <a:defRPr sz="1632">
                <a:solidFill>
                  <a:schemeClr val="tx1"/>
                </a:solidFill>
              </a:defRPr>
            </a:lvl4pPr>
            <a:lvl5pPr>
              <a:lnSpc>
                <a:spcPct val="100000"/>
              </a:lnSpc>
              <a:defRPr sz="1632">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p:cNvSpPr>
            <a:spLocks noGrp="1"/>
          </p:cNvSpPr>
          <p:nvPr>
            <p:ph type="body" sz="quarter" idx="13"/>
          </p:nvPr>
        </p:nvSpPr>
        <p:spPr>
          <a:xfrm>
            <a:off x="9327356" y="3497263"/>
            <a:ext cx="3109119" cy="2331508"/>
          </a:xfrm>
          <a:solidFill>
            <a:schemeClr val="accent3"/>
          </a:solidFill>
        </p:spPr>
        <p:txBody>
          <a:bodyPr>
            <a:normAutofit/>
          </a:bodyPr>
          <a:lstStyle>
            <a:lvl1pPr>
              <a:lnSpc>
                <a:spcPct val="100000"/>
              </a:lnSpc>
              <a:defRPr sz="1632">
                <a:solidFill>
                  <a:schemeClr val="tx1"/>
                </a:solidFill>
              </a:defRPr>
            </a:lvl1pPr>
            <a:lvl2pPr>
              <a:lnSpc>
                <a:spcPct val="100000"/>
              </a:lnSpc>
              <a:defRPr sz="1632">
                <a:solidFill>
                  <a:schemeClr val="tx1"/>
                </a:solidFill>
              </a:defRPr>
            </a:lvl2pPr>
            <a:lvl3pPr>
              <a:lnSpc>
                <a:spcPct val="100000"/>
              </a:lnSpc>
              <a:defRPr sz="1632">
                <a:solidFill>
                  <a:schemeClr val="tx1"/>
                </a:solidFill>
              </a:defRPr>
            </a:lvl3pPr>
            <a:lvl4pPr>
              <a:lnSpc>
                <a:spcPct val="100000"/>
              </a:lnSpc>
              <a:defRPr sz="1632">
                <a:solidFill>
                  <a:schemeClr val="tx1"/>
                </a:solidFill>
              </a:defRPr>
            </a:lvl4pPr>
            <a:lvl5pPr>
              <a:lnSpc>
                <a:spcPct val="100000"/>
              </a:lnSpc>
              <a:defRPr sz="1632">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p:cNvSpPr>
            <a:spLocks noGrp="1"/>
          </p:cNvSpPr>
          <p:nvPr>
            <p:ph type="body" sz="quarter" idx="14"/>
          </p:nvPr>
        </p:nvSpPr>
        <p:spPr>
          <a:xfrm>
            <a:off x="3109119" y="3497263"/>
            <a:ext cx="3109119" cy="2331508"/>
          </a:xfrm>
          <a:solidFill>
            <a:schemeClr val="bg2"/>
          </a:solidFill>
        </p:spPr>
        <p:txBody>
          <a:bodyPr>
            <a:normAutofit/>
          </a:bodyPr>
          <a:lstStyle>
            <a:lvl1pPr>
              <a:lnSpc>
                <a:spcPct val="100000"/>
              </a:lnSpc>
              <a:defRPr sz="1632">
                <a:solidFill>
                  <a:schemeClr val="tx1"/>
                </a:solidFill>
              </a:defRPr>
            </a:lvl1pPr>
            <a:lvl2pPr>
              <a:lnSpc>
                <a:spcPct val="100000"/>
              </a:lnSpc>
              <a:defRPr sz="1632">
                <a:solidFill>
                  <a:schemeClr val="tx1"/>
                </a:solidFill>
              </a:defRPr>
            </a:lvl2pPr>
            <a:lvl3pPr>
              <a:lnSpc>
                <a:spcPct val="100000"/>
              </a:lnSpc>
              <a:defRPr sz="1632">
                <a:solidFill>
                  <a:schemeClr val="tx1"/>
                </a:solidFill>
              </a:defRPr>
            </a:lvl3pPr>
            <a:lvl4pPr>
              <a:lnSpc>
                <a:spcPct val="100000"/>
              </a:lnSpc>
              <a:defRPr sz="1632">
                <a:solidFill>
                  <a:schemeClr val="tx1"/>
                </a:solidFill>
              </a:defRPr>
            </a:lvl4pPr>
            <a:lvl5pPr>
              <a:lnSpc>
                <a:spcPct val="100000"/>
              </a:lnSpc>
              <a:defRPr sz="1632">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Picture Placeholder 22"/>
          <p:cNvSpPr>
            <a:spLocks noGrp="1"/>
          </p:cNvSpPr>
          <p:nvPr>
            <p:ph type="pic" sz="quarter" idx="15"/>
          </p:nvPr>
        </p:nvSpPr>
        <p:spPr>
          <a:xfrm>
            <a:off x="3109119" y="1165754"/>
            <a:ext cx="3109119" cy="2331508"/>
          </a:xfrm>
        </p:spPr>
        <p:txBody>
          <a:bodyPr rtlCol="0">
            <a:normAutofit/>
          </a:bodyPr>
          <a:lstStyle/>
          <a:p>
            <a:pPr lvl="0"/>
            <a:r>
              <a:rPr lang="en-US" noProof="0" dirty="0"/>
              <a:t>Click icon to add picture</a:t>
            </a:r>
          </a:p>
        </p:txBody>
      </p:sp>
      <p:sp>
        <p:nvSpPr>
          <p:cNvPr id="24" name="Picture Placeholder 22"/>
          <p:cNvSpPr>
            <a:spLocks noGrp="1"/>
          </p:cNvSpPr>
          <p:nvPr>
            <p:ph type="pic" sz="quarter" idx="16"/>
          </p:nvPr>
        </p:nvSpPr>
        <p:spPr>
          <a:xfrm>
            <a:off x="9327356" y="1165754"/>
            <a:ext cx="3109119" cy="2331508"/>
          </a:xfrm>
        </p:spPr>
        <p:txBody>
          <a:bodyPr rtlCol="0">
            <a:normAutofit/>
          </a:bodyPr>
          <a:lstStyle/>
          <a:p>
            <a:pPr lvl="0"/>
            <a:r>
              <a:rPr lang="en-US" noProof="0" dirty="0"/>
              <a:t>Click icon to add picture</a:t>
            </a:r>
          </a:p>
        </p:txBody>
      </p:sp>
      <p:sp>
        <p:nvSpPr>
          <p:cNvPr id="25" name="Picture Placeholder 22"/>
          <p:cNvSpPr>
            <a:spLocks noGrp="1"/>
          </p:cNvSpPr>
          <p:nvPr>
            <p:ph type="pic" sz="quarter" idx="17"/>
          </p:nvPr>
        </p:nvSpPr>
        <p:spPr>
          <a:xfrm>
            <a:off x="6218237" y="3497263"/>
            <a:ext cx="3109119" cy="2331508"/>
          </a:xfrm>
        </p:spPr>
        <p:txBody>
          <a:bodyPr rtlCol="0">
            <a:normAutofit/>
          </a:bodyPr>
          <a:lstStyle/>
          <a:p>
            <a:pPr lvl="0"/>
            <a:r>
              <a:rPr lang="en-US" noProof="0" dirty="0"/>
              <a:t>Click icon to add picture</a:t>
            </a:r>
          </a:p>
        </p:txBody>
      </p:sp>
      <p:sp>
        <p:nvSpPr>
          <p:cNvPr id="10" name="Slide Number Placeholder 3"/>
          <p:cNvSpPr txBox="1">
            <a:spLocks/>
          </p:cNvSpPr>
          <p:nvPr userDrawn="1"/>
        </p:nvSpPr>
        <p:spPr>
          <a:xfrm>
            <a:off x="4767316" y="6605941"/>
            <a:ext cx="2901844" cy="372394"/>
          </a:xfrm>
          <a:prstGeom prst="rect">
            <a:avLst/>
          </a:prstGeom>
        </p:spPr>
        <p:txBody>
          <a:bodyPr lIns="186521" rIns="186521"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816" dirty="0"/>
              <a:t>Microsoft Confidential</a:t>
            </a:r>
          </a:p>
        </p:txBody>
      </p:sp>
      <p:sp>
        <p:nvSpPr>
          <p:cNvPr id="11" name="Slide Number Placeholder 3"/>
          <p:cNvSpPr>
            <a:spLocks noGrp="1"/>
          </p:cNvSpPr>
          <p:nvPr>
            <p:ph type="sldNum" sz="quarter" idx="18"/>
          </p:nvPr>
        </p:nvSpPr>
        <p:spPr>
          <a:xfrm>
            <a:off x="9541108" y="6622132"/>
            <a:ext cx="2901844" cy="372394"/>
          </a:xfrm>
          <a:prstGeom prst="rect">
            <a:avLst/>
          </a:prstGeom>
        </p:spPr>
        <p:txBody>
          <a:bodyPr/>
          <a:lstStyle>
            <a:lvl1pPr>
              <a:defRPr smtClean="0">
                <a:solidFill>
                  <a:srgbClr val="3F3F3F"/>
                </a:solidFill>
                <a:latin typeface="+mn-lt"/>
              </a:defRPr>
            </a:lvl1pPr>
          </a:lstStyle>
          <a:p>
            <a:pPr>
              <a:defRPr/>
            </a:pPr>
            <a:fld id="{A0AE9EC9-F182-4A35-8041-CBBE9CFA6E78}" type="slidenum">
              <a:rPr lang="en-US"/>
              <a:pPr>
                <a:defRPr/>
              </a:pPr>
              <a:t>‹Nr.›</a:t>
            </a:fld>
            <a:endParaRPr lang="en-US" dirty="0"/>
          </a:p>
        </p:txBody>
      </p:sp>
    </p:spTree>
    <p:extLst>
      <p:ext uri="{BB962C8B-B14F-4D97-AF65-F5344CB8AC3E}">
        <p14:creationId xmlns:p14="http://schemas.microsoft.com/office/powerpoint/2010/main" val="15424193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Demo">
    <p:bg>
      <p:bgPr>
        <a:solidFill>
          <a:schemeClr val="bg2"/>
        </a:solidFill>
        <a:effectLst/>
      </p:bgPr>
    </p:bg>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0" y="1165754"/>
            <a:ext cx="6218238" cy="382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eaLnBrk="1" hangingPunct="1"/>
            <a:endParaRPr lang="en-US" altLang="en-US" sz="1836" dirty="0"/>
          </a:p>
        </p:txBody>
      </p:sp>
      <p:sp>
        <p:nvSpPr>
          <p:cNvPr id="16" name="Text Placeholder 9"/>
          <p:cNvSpPr>
            <a:spLocks noGrp="1"/>
          </p:cNvSpPr>
          <p:nvPr>
            <p:ph type="body" sz="quarter" idx="13"/>
          </p:nvPr>
        </p:nvSpPr>
        <p:spPr>
          <a:xfrm>
            <a:off x="0" y="1165754"/>
            <a:ext cx="6156055" cy="2331508"/>
          </a:xfrm>
          <a:solidFill>
            <a:schemeClr val="accent1">
              <a:alpha val="90000"/>
            </a:schemeClr>
          </a:solidFill>
        </p:spPr>
        <p:txBody>
          <a:bodyPr>
            <a:noAutofit/>
          </a:bodyPr>
          <a:lstStyle>
            <a:lvl1pPr marL="58287" indent="0">
              <a:lnSpc>
                <a:spcPct val="100000"/>
              </a:lnSpc>
              <a:defRPr sz="3672" baseline="0">
                <a:solidFill>
                  <a:schemeClr val="tx1"/>
                </a:solidFill>
                <a:latin typeface="Segoe UI Light" pitchFamily="34" charset="0"/>
              </a:defRPr>
            </a:lvl1pPr>
            <a:lvl2pPr>
              <a:defRPr sz="3060">
                <a:latin typeface="+mn-lt"/>
              </a:defRPr>
            </a:lvl2pPr>
            <a:lvl3pPr>
              <a:defRPr sz="3060">
                <a:latin typeface="+mn-lt"/>
              </a:defRPr>
            </a:lvl3pPr>
            <a:lvl4pPr>
              <a:defRPr sz="3060">
                <a:latin typeface="+mn-lt"/>
              </a:defRPr>
            </a:lvl4pPr>
            <a:lvl5pPr>
              <a:defRPr sz="3060">
                <a:latin typeface="+mn-lt"/>
              </a:defRPr>
            </a:lvl5pPr>
          </a:lstStyle>
          <a:p>
            <a:pPr lvl="0"/>
            <a:r>
              <a:rPr lang="en-US"/>
              <a:t>Click to edit Master text styles</a:t>
            </a:r>
          </a:p>
        </p:txBody>
      </p:sp>
      <p:sp>
        <p:nvSpPr>
          <p:cNvPr id="4" name="Slide Number Placeholder 3"/>
          <p:cNvSpPr txBox="1">
            <a:spLocks/>
          </p:cNvSpPr>
          <p:nvPr userDrawn="1"/>
        </p:nvSpPr>
        <p:spPr>
          <a:xfrm>
            <a:off x="4767316" y="6605941"/>
            <a:ext cx="2901844" cy="372394"/>
          </a:xfrm>
          <a:prstGeom prst="rect">
            <a:avLst/>
          </a:prstGeom>
        </p:spPr>
        <p:txBody>
          <a:bodyPr lIns="186521" rIns="186521"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816" dirty="0"/>
              <a:t>Microsoft Confidential</a:t>
            </a:r>
          </a:p>
        </p:txBody>
      </p:sp>
      <p:sp>
        <p:nvSpPr>
          <p:cNvPr id="5" name="Slide Number Placeholder 3"/>
          <p:cNvSpPr>
            <a:spLocks noGrp="1"/>
          </p:cNvSpPr>
          <p:nvPr>
            <p:ph type="sldNum" sz="quarter" idx="14"/>
          </p:nvPr>
        </p:nvSpPr>
        <p:spPr>
          <a:xfrm>
            <a:off x="9541108" y="6622132"/>
            <a:ext cx="2901844" cy="372394"/>
          </a:xfrm>
          <a:prstGeom prst="rect">
            <a:avLst/>
          </a:prstGeom>
        </p:spPr>
        <p:txBody>
          <a:bodyPr/>
          <a:lstStyle>
            <a:lvl1pPr>
              <a:defRPr smtClean="0">
                <a:solidFill>
                  <a:srgbClr val="3F3F3F"/>
                </a:solidFill>
                <a:latin typeface="+mn-lt"/>
              </a:defRPr>
            </a:lvl1pPr>
          </a:lstStyle>
          <a:p>
            <a:pPr>
              <a:defRPr/>
            </a:pPr>
            <a:fld id="{A0AE9EC9-F182-4A35-8041-CBBE9CFA6E78}" type="slidenum">
              <a:rPr lang="en-US"/>
              <a:pPr>
                <a:defRPr/>
              </a:pPr>
              <a:t>‹Nr.›</a:t>
            </a:fld>
            <a:endParaRPr lang="en-US" dirty="0"/>
          </a:p>
        </p:txBody>
      </p:sp>
    </p:spTree>
    <p:extLst>
      <p:ext uri="{BB962C8B-B14F-4D97-AF65-F5344CB8AC3E}">
        <p14:creationId xmlns:p14="http://schemas.microsoft.com/office/powerpoint/2010/main" val="22960377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7087266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endParaRPr lang="en-US" dirty="0"/>
          </a:p>
        </p:txBody>
      </p:sp>
      <p:sp>
        <p:nvSpPr>
          <p:cNvPr id="5" name="Title 4"/>
          <p:cNvSpPr>
            <a:spLocks noGrp="1"/>
          </p:cNvSpPr>
          <p:nvPr>
            <p:ph type="title"/>
          </p:nvPr>
        </p:nvSpPr>
        <p:spPr>
          <a:xfrm>
            <a:off x="274320" y="307607"/>
            <a:ext cx="5486718" cy="917575"/>
          </a:xfrm>
        </p:spPr>
        <p:txBody>
          <a:bodyPr/>
          <a:lstStyle>
            <a:lvl1pPr>
              <a:defRPr sz="6000">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10713113"/>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280894884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5610727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50126064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7413744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1494563087"/>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32469475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925701"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34874442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725175"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463598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564754"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7395527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0265343"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30594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112450478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8"/>
            <a:ext cx="9144000" cy="849463"/>
          </a:xfrm>
        </p:spPr>
        <p:txBody>
          <a:bodyPr/>
          <a:lstStyle>
            <a:lvl1pPr marL="0" indent="0">
              <a:buNone/>
              <a:defRPr sz="48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28194867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9144318" cy="5486366"/>
          </a:xfrm>
        </p:spPr>
        <p:txBody>
          <a:bodyPr/>
          <a:lstStyle>
            <a:lvl1pPr>
              <a:defRPr sz="480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752284676"/>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06278003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807737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3"/>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537096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995923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57612033"/>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8486559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74819" y="276986"/>
            <a:ext cx="6400614" cy="654538"/>
          </a:xfrm>
          <a:prstGeom prst="rect">
            <a:avLst/>
          </a:prstGeom>
        </p:spPr>
        <p:txBody>
          <a:bodyPr lIns="182880" tIns="146304" rIns="182880" bIns="146304" anchor="t" anchorCtr="0">
            <a:noAutofit/>
          </a:bodyPr>
          <a:lstStyle>
            <a:lvl1pPr marL="0" indent="0">
              <a:lnSpc>
                <a:spcPts val="2800"/>
              </a:lnSpc>
              <a:spcBef>
                <a:spcPts val="0"/>
              </a:spcBef>
              <a:buFontTx/>
              <a:buNone/>
              <a:defRPr sz="2400">
                <a:gradFill>
                  <a:gsLst>
                    <a:gs pos="46903">
                      <a:schemeClr val="tx1"/>
                    </a:gs>
                    <a:gs pos="83000">
                      <a:schemeClr val="tx1"/>
                    </a:gs>
                  </a:gsLst>
                  <a:lin ang="5400000" scaled="0"/>
                </a:gra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8045" y="4137018"/>
            <a:ext cx="2743200" cy="2560671"/>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143336"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873347"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6008341"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22124">
                      <a:srgbClr val="FFFFFF"/>
                    </a:gs>
                    <a:gs pos="46903">
                      <a:srgbClr val="FFFFFF"/>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8045" y="1274472"/>
            <a:ext cx="2743200"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143251" y="1274472"/>
            <a:ext cx="2742914"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6008171" y="1274472"/>
            <a:ext cx="2742914"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873092" y="1274472"/>
            <a:ext cx="2742914" cy="2743200"/>
          </a:xfrm>
          <a:prstGeom prst="rect">
            <a:avLst/>
          </a:prstGeom>
          <a:solidFill>
            <a:schemeClr val="bg2"/>
          </a:solidFill>
        </p:spPr>
        <p:txBody>
          <a:bodyPr lIns="182880" tIns="146304" rIns="182880" bIns="146304">
            <a:noAutofit/>
          </a:bodyPr>
          <a:lstStyle>
            <a:lvl1pPr marL="0" indent="0">
              <a:lnSpc>
                <a:spcPct val="90000"/>
              </a:lnSpc>
              <a:buFontTx/>
              <a:buNone/>
              <a:defRPr sz="2400">
                <a:gradFill>
                  <a:gsLst>
                    <a:gs pos="46903">
                      <a:schemeClr val="tx1"/>
                    </a:gs>
                    <a:gs pos="83000">
                      <a:schemeClr val="tx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4007187303"/>
      </p:ext>
    </p:extLst>
  </p:cSld>
  <p:clrMapOvr>
    <a:overrideClrMapping bg1="lt1" tx1="dk1" bg2="lt2" tx2="dk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24356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8012870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398"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398"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9" name="Rectangle 8"/>
          <p:cNvSpPr/>
          <p:nvPr userDrawn="1"/>
        </p:nvSpPr>
        <p:spPr>
          <a:xfrm>
            <a:off x="293752" y="3040063"/>
            <a:ext cx="4333238" cy="784830"/>
          </a:xfrm>
          <a:prstGeom prst="rect">
            <a:avLst/>
          </a:prstGeom>
        </p:spPr>
        <p:txBody>
          <a:bodyPr wrap="none" anchor="ctr">
            <a:spAutoFit/>
          </a:bodyPr>
          <a:lstStyle/>
          <a:p>
            <a:pPr marL="0" marR="0" lvl="0" indent="0" algn="r" defTabSz="1165834" rtl="0" eaLnBrk="1" fontAlgn="auto" latinLnBrk="0" hangingPunct="1">
              <a:lnSpc>
                <a:spcPct val="90000"/>
              </a:lnSpc>
              <a:spcBef>
                <a:spcPct val="0"/>
              </a:spcBef>
              <a:spcAft>
                <a:spcPts val="0"/>
              </a:spcAft>
              <a:buClrTx/>
              <a:buSzTx/>
              <a:buFontTx/>
              <a:buNone/>
              <a:tabLst/>
              <a:defRPr/>
            </a:pPr>
            <a:r>
              <a:rPr kumimoji="0" lang="en-US" sz="5000" b="0" i="0" u="none" strike="noStrike" kern="1200" cap="none" spc="-125" normalizeH="0" baseline="0" noProof="0" dirty="0">
                <a:ln w="3175">
                  <a:noFill/>
                </a:ln>
                <a:gradFill>
                  <a:gsLst>
                    <a:gs pos="84066">
                      <a:srgbClr val="000000"/>
                    </a:gs>
                    <a:gs pos="57576">
                      <a:srgbClr val="000000"/>
                    </a:gs>
                  </a:gsLst>
                  <a:lin ang="5400000" scaled="0"/>
                </a:gradFill>
                <a:effectLst/>
                <a:uLnTx/>
                <a:uFillTx/>
                <a:latin typeface="Segoe UI Light"/>
                <a:ea typeface="+mn-ea"/>
                <a:cs typeface="Segoe UI" pitchFamily="34" charset="0"/>
              </a:rPr>
              <a:t>Spark the future.</a:t>
            </a:r>
          </a:p>
        </p:txBody>
      </p:sp>
      <p:sp>
        <p:nvSpPr>
          <p:cNvPr id="10" name="Rectangle 9"/>
          <p:cNvSpPr/>
          <p:nvPr userDrawn="1"/>
        </p:nvSpPr>
        <p:spPr>
          <a:xfrm>
            <a:off x="2441776" y="4617847"/>
            <a:ext cx="2185214" cy="715581"/>
          </a:xfrm>
          <a:prstGeom prst="rect">
            <a:avLst/>
          </a:prstGeom>
        </p:spPr>
        <p:txBody>
          <a:bodyPr wrap="none" anchor="ctr">
            <a:spAutoFit/>
          </a:bodyPr>
          <a:lstStyle/>
          <a:p>
            <a:pPr marL="0" marR="0" lvl="0" indent="0" algn="r" defTabSz="1165834" rtl="0" eaLnBrk="1" fontAlgn="auto" latinLnBrk="0" hangingPunct="1">
              <a:lnSpc>
                <a:spcPct val="90000"/>
              </a:lnSpc>
              <a:spcBef>
                <a:spcPct val="0"/>
              </a:spcBef>
              <a:spcAft>
                <a:spcPts val="0"/>
              </a:spcAft>
              <a:buClrTx/>
              <a:buSzTx/>
              <a:buFontTx/>
              <a:buNone/>
              <a:tabLst/>
              <a:defRPr/>
            </a:pPr>
            <a:r>
              <a:rPr kumimoji="0" lang="en-US" sz="2250" b="0" i="0" u="none" strike="noStrike" kern="1200" cap="none" spc="0" normalizeH="0" baseline="0" noProof="0" dirty="0">
                <a:ln w="3175">
                  <a:noFill/>
                </a:ln>
                <a:gradFill>
                  <a:gsLst>
                    <a:gs pos="84066">
                      <a:srgbClr val="000000"/>
                    </a:gs>
                    <a:gs pos="57576">
                      <a:srgbClr val="000000"/>
                    </a:gs>
                  </a:gsLst>
                  <a:lin ang="5400000" scaled="0"/>
                </a:gradFill>
                <a:effectLst/>
                <a:uLnTx/>
                <a:uFillTx/>
                <a:latin typeface="Segoe UI"/>
                <a:ea typeface="+mn-ea"/>
                <a:cs typeface="Segoe UI" pitchFamily="34" charset="0"/>
              </a:rPr>
              <a:t>May 4 – 8, 2015</a:t>
            </a:r>
            <a:br>
              <a:rPr kumimoji="0" lang="en-US" sz="2250" b="0" i="0" u="none" strike="noStrike" kern="1200" cap="none" spc="0" normalizeH="0" baseline="0" noProof="0" dirty="0">
                <a:ln w="3175">
                  <a:noFill/>
                </a:ln>
                <a:gradFill>
                  <a:gsLst>
                    <a:gs pos="84066">
                      <a:srgbClr val="000000"/>
                    </a:gs>
                    <a:gs pos="57576">
                      <a:srgbClr val="000000"/>
                    </a:gs>
                  </a:gsLst>
                  <a:lin ang="5400000" scaled="0"/>
                </a:gradFill>
                <a:effectLst/>
                <a:uLnTx/>
                <a:uFillTx/>
                <a:latin typeface="Segoe UI"/>
                <a:ea typeface="+mn-ea"/>
                <a:cs typeface="Segoe UI" pitchFamily="34" charset="0"/>
              </a:rPr>
            </a:br>
            <a:r>
              <a:rPr kumimoji="0" lang="en-US" sz="2250" b="0" i="0" u="none" strike="noStrike" kern="1200" cap="none" spc="0" normalizeH="0" baseline="0" noProof="0" dirty="0">
                <a:ln w="3175">
                  <a:noFill/>
                </a:ln>
                <a:gradFill>
                  <a:gsLst>
                    <a:gs pos="84066">
                      <a:srgbClr val="000000"/>
                    </a:gs>
                    <a:gs pos="57576">
                      <a:srgbClr val="000000"/>
                    </a:gs>
                  </a:gsLst>
                  <a:lin ang="5400000" scaled="0"/>
                </a:gradFill>
                <a:effectLst/>
                <a:uLnTx/>
                <a:uFillTx/>
                <a:latin typeface="Segoe UI"/>
                <a:ea typeface="+mn-ea"/>
                <a:cs typeface="Segoe UI" pitchFamily="34" charset="0"/>
              </a:rPr>
              <a:t>Chicago, IL</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0"/>
            <a:ext cx="2494315" cy="384949"/>
          </a:xfrm>
          <a:prstGeom prst="rect">
            <a:avLst/>
          </a:prstGeom>
        </p:spPr>
      </p:pic>
    </p:spTree>
    <p:extLst>
      <p:ext uri="{BB962C8B-B14F-4D97-AF65-F5344CB8AC3E}">
        <p14:creationId xmlns:p14="http://schemas.microsoft.com/office/powerpoint/2010/main" val="2772571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398"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4017383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930925"/>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260791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8"/>
            <a:ext cx="2743200" cy="2560671"/>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0"/>
            <a:ext cx="2742914" cy="2560643"/>
          </a:xfrm>
          <a:prstGeom prst="rect">
            <a:avLst/>
          </a:prstGeom>
          <a:solidFill>
            <a:srgbClr val="00188F"/>
          </a:solidFill>
        </p:spPr>
        <p:txBody>
          <a:bodyPr lIns="182880" tIns="146304" rIns="182880" bIns="146304">
            <a:noAutofit/>
          </a:bodyPr>
          <a:lstStyle>
            <a:lvl1pPr marL="0" indent="0">
              <a:lnSpc>
                <a:spcPts val="1440"/>
              </a:lnSpc>
              <a:spcBef>
                <a:spcPts val="0"/>
              </a:spcBef>
              <a:spcAft>
                <a:spcPts val="600"/>
              </a:spcAft>
              <a:buFontTx/>
              <a:buNone/>
              <a:defRPr sz="1200" b="0">
                <a:gradFill>
                  <a:gsLst>
                    <a:gs pos="15929">
                      <a:schemeClr val="tx1"/>
                    </a:gs>
                    <a:gs pos="41000">
                      <a:schemeClr val="tx1"/>
                    </a:gs>
                  </a:gsLst>
                  <a:lin ang="5400000" scaled="0"/>
                </a:gra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3393262334"/>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1613646"/>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4479780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8955346"/>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1757737"/>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5424824"/>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786988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66697118"/>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398"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9216430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398"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7618540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982288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925701"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200763401"/>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7397154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52745692"/>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33631009"/>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98122890"/>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86569450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35008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172444"/>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837661"/>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214865"/>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13684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26" Type="http://schemas.openxmlformats.org/officeDocument/2006/relationships/slideLayout" Target="../slideLayouts/slideLayout47.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34" Type="http://schemas.openxmlformats.org/officeDocument/2006/relationships/theme" Target="../theme/theme3.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33" Type="http://schemas.openxmlformats.org/officeDocument/2006/relationships/slideLayout" Target="../slideLayouts/slideLayout54.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29" Type="http://schemas.openxmlformats.org/officeDocument/2006/relationships/slideLayout" Target="../slideLayouts/slideLayout50.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slideLayout" Target="../slideLayouts/slideLayout45.xml"/><Relationship Id="rId32" Type="http://schemas.openxmlformats.org/officeDocument/2006/relationships/slideLayout" Target="../slideLayouts/slideLayout53.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28" Type="http://schemas.openxmlformats.org/officeDocument/2006/relationships/slideLayout" Target="../slideLayouts/slideLayout49.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31" Type="http://schemas.openxmlformats.org/officeDocument/2006/relationships/slideLayout" Target="../slideLayouts/slideLayout5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slideLayout" Target="../slideLayouts/slideLayout48.xml"/><Relationship Id="rId30" Type="http://schemas.openxmlformats.org/officeDocument/2006/relationships/slideLayout" Target="../slideLayouts/slideLayout51.xml"/><Relationship Id="rId35"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slideLayout" Target="../slideLayouts/slideLayout93.xml"/><Relationship Id="rId26" Type="http://schemas.openxmlformats.org/officeDocument/2006/relationships/slideLayout" Target="../slideLayouts/slideLayout101.xml"/><Relationship Id="rId3" Type="http://schemas.openxmlformats.org/officeDocument/2006/relationships/slideLayout" Target="../slideLayouts/slideLayout78.xml"/><Relationship Id="rId21" Type="http://schemas.openxmlformats.org/officeDocument/2006/relationships/slideLayout" Target="../slideLayouts/slideLayout96.xml"/><Relationship Id="rId34" Type="http://schemas.openxmlformats.org/officeDocument/2006/relationships/theme" Target="../theme/theme5.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33" Type="http://schemas.openxmlformats.org/officeDocument/2006/relationships/slideLayout" Target="../slideLayouts/slideLayout108.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29" Type="http://schemas.openxmlformats.org/officeDocument/2006/relationships/slideLayout" Target="../slideLayouts/slideLayout104.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32" Type="http://schemas.openxmlformats.org/officeDocument/2006/relationships/slideLayout" Target="../slideLayouts/slideLayout107.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28" Type="http://schemas.openxmlformats.org/officeDocument/2006/relationships/slideLayout" Target="../slideLayouts/slideLayout103.xml"/><Relationship Id="rId10" Type="http://schemas.openxmlformats.org/officeDocument/2006/relationships/slideLayout" Target="../slideLayouts/slideLayout85.xml"/><Relationship Id="rId19" Type="http://schemas.openxmlformats.org/officeDocument/2006/relationships/slideLayout" Target="../slideLayouts/slideLayout94.xml"/><Relationship Id="rId31" Type="http://schemas.openxmlformats.org/officeDocument/2006/relationships/slideLayout" Target="../slideLayouts/slideLayout106.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 Id="rId27" Type="http://schemas.openxmlformats.org/officeDocument/2006/relationships/slideLayout" Target="../slideLayouts/slideLayout102.xml"/><Relationship Id="rId30" Type="http://schemas.openxmlformats.org/officeDocument/2006/relationships/slideLayout" Target="../slideLayouts/slideLayout105.xml"/><Relationship Id="rId35"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theme" Target="../theme/theme6.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595101" y="6689365"/>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‹Nr.›</a:t>
            </a:fld>
            <a:endParaRPr lang="en-US"/>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6" r:id="rId1"/>
    <p:sldLayoutId id="2147484407" r:id="rId2"/>
  </p:sldLayoutIdLst>
  <p:transition>
    <p:fade/>
  </p:transition>
  <p:hf sldNum="0"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773301"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772981"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3809831" y="6809957"/>
            <a:ext cx="4815225" cy="200754"/>
          </a:xfrm>
          <a:prstGeom prst="rect">
            <a:avLst/>
          </a:prstGeom>
          <a:noFill/>
        </p:spPr>
        <p:txBody>
          <a:bodyPr wrap="square" lIns="182880" tIns="146304" rIns="182880" bIns="146304" rtlCol="0" anchor="ctr">
            <a:noAutofit/>
          </a:bodyPr>
          <a:lstStyle/>
          <a:p>
            <a:pPr algn="ctr">
              <a:lnSpc>
                <a:spcPct val="90000"/>
              </a:lnSpc>
              <a:spcAft>
                <a:spcPts val="600"/>
              </a:spcAft>
            </a:pPr>
            <a:r>
              <a:rPr lang="en-US" sz="1100" dirty="0">
                <a:solidFill>
                  <a:schemeClr val="tx1"/>
                </a:solidFill>
              </a:rPr>
              <a:t>MICROSOFT CONFIDENTIAL — NDA ONLY</a:t>
            </a:r>
          </a:p>
        </p:txBody>
      </p:sp>
    </p:spTree>
    <p:extLst>
      <p:ext uri="{BB962C8B-B14F-4D97-AF65-F5344CB8AC3E}">
        <p14:creationId xmlns:p14="http://schemas.microsoft.com/office/powerpoint/2010/main" val="1934459786"/>
      </p:ext>
    </p:extLst>
  </p:cSld>
  <p:clrMap bg1="dk1" tx1="lt1" bg2="dk2" tx2="lt2" accent1="accent1" accent2="accent2" accent3="accent3" accent4="accent4" accent5="accent5" accent6="accent6" hlink="hlink" folHlink="folHlink"/>
  <p:sldLayoutIdLst>
    <p:sldLayoutId id="2147484405" r:id="rId1"/>
    <p:sldLayoutId id="2147484406" r:id="rId2"/>
    <p:sldLayoutId id="2147484524" r:id="rId3"/>
    <p:sldLayoutId id="2147484408" r:id="rId4"/>
    <p:sldLayoutId id="2147484409" r:id="rId5"/>
    <p:sldLayoutId id="2147484410" r:id="rId6"/>
    <p:sldLayoutId id="2147484411" r:id="rId7"/>
    <p:sldLayoutId id="2147484412" r:id="rId8"/>
    <p:sldLayoutId id="2147484413" r:id="rId9"/>
    <p:sldLayoutId id="2147484414" r:id="rId10"/>
    <p:sldLayoutId id="2147484415" r:id="rId11"/>
    <p:sldLayoutId id="2147484416" r:id="rId12"/>
    <p:sldLayoutId id="2147484417" r:id="rId13"/>
    <p:sldLayoutId id="2147484418" r:id="rId14"/>
    <p:sldLayoutId id="2147484419" r:id="rId15"/>
    <p:sldLayoutId id="2147484420" r:id="rId16"/>
    <p:sldLayoutId id="2147484421" r:id="rId17"/>
    <p:sldLayoutId id="2147484422" r:id="rId18"/>
    <p:sldLayoutId id="2147484519" r:id="rId19"/>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51747586"/>
      </p:ext>
    </p:extLst>
  </p:cSld>
  <p:clrMap bg1="dk1" tx1="lt1" bg2="dk2" tx2="lt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 id="2147484542" r:id="rId16"/>
    <p:sldLayoutId id="2147484543" r:id="rId17"/>
    <p:sldLayoutId id="2147484544" r:id="rId18"/>
    <p:sldLayoutId id="2147484545" r:id="rId19"/>
    <p:sldLayoutId id="2147484546" r:id="rId20"/>
    <p:sldLayoutId id="2147484547" r:id="rId21"/>
    <p:sldLayoutId id="2147484548" r:id="rId22"/>
    <p:sldLayoutId id="2147484549" r:id="rId23"/>
    <p:sldLayoutId id="2147484550" r:id="rId24"/>
    <p:sldLayoutId id="2147484551" r:id="rId25"/>
    <p:sldLayoutId id="2147484552" r:id="rId26"/>
    <p:sldLayoutId id="2147484553" r:id="rId27"/>
    <p:sldLayoutId id="2147484554" r:id="rId28"/>
    <p:sldLayoutId id="2147484555" r:id="rId29"/>
    <p:sldLayoutId id="2147484556" r:id="rId30"/>
    <p:sldLayoutId id="2147484558" r:id="rId31"/>
    <p:sldLayoutId id="2147484559" r:id="rId32"/>
    <p:sldLayoutId id="2147484560" r:id="rId33"/>
  </p:sldLayoutIdLst>
  <p:transition>
    <p:fade/>
  </p:transition>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773301"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772981"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3426867"/>
      </p:ext>
    </p:extLst>
  </p:cSld>
  <p:clrMap bg1="dk1" tx1="lt1" bg2="dk2" tx2="lt2" accent1="accent1" accent2="accent2" accent3="accent3" accent4="accent4" accent5="accent5" accent6="accent6" hlink="hlink" folHlink="folHlink"/>
  <p:sldLayoutIdLst>
    <p:sldLayoutId id="2147484562" r:id="rId1"/>
    <p:sldLayoutId id="2147484563" r:id="rId2"/>
    <p:sldLayoutId id="2147484564" r:id="rId3"/>
    <p:sldLayoutId id="2147484565" r:id="rId4"/>
    <p:sldLayoutId id="2147484566" r:id="rId5"/>
    <p:sldLayoutId id="2147484567" r:id="rId6"/>
    <p:sldLayoutId id="2147484568" r:id="rId7"/>
    <p:sldLayoutId id="2147484569" r:id="rId8"/>
    <p:sldLayoutId id="2147484570" r:id="rId9"/>
    <p:sldLayoutId id="2147484571" r:id="rId10"/>
    <p:sldLayoutId id="2147484572" r:id="rId11"/>
    <p:sldLayoutId id="2147484573" r:id="rId12"/>
    <p:sldLayoutId id="2147484574" r:id="rId13"/>
    <p:sldLayoutId id="2147484575" r:id="rId14"/>
    <p:sldLayoutId id="2147484576" r:id="rId15"/>
    <p:sldLayoutId id="2147484577" r:id="rId16"/>
    <p:sldLayoutId id="2147484578" r:id="rId17"/>
    <p:sldLayoutId id="2147484579" r:id="rId18"/>
    <p:sldLayoutId id="2147484580" r:id="rId19"/>
    <p:sldLayoutId id="2147484581" r:id="rId20"/>
    <p:sldLayoutId id="2147484582" r:id="rId21"/>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531461604"/>
      </p:ext>
    </p:extLst>
  </p:cSld>
  <p:clrMap bg1="dk1" tx1="lt1" bg2="dk2" tx2="lt2" accent1="accent1" accent2="accent2" accent3="accent3" accent4="accent4" accent5="accent5" accent6="accent6" hlink="hlink" folHlink="folHlink"/>
  <p:sldLayoutIdLst>
    <p:sldLayoutId id="2147484584" r:id="rId1"/>
    <p:sldLayoutId id="2147484585" r:id="rId2"/>
    <p:sldLayoutId id="2147484586" r:id="rId3"/>
    <p:sldLayoutId id="2147484587" r:id="rId4"/>
    <p:sldLayoutId id="2147484588" r:id="rId5"/>
    <p:sldLayoutId id="2147484589" r:id="rId6"/>
    <p:sldLayoutId id="2147484590" r:id="rId7"/>
    <p:sldLayoutId id="2147484591" r:id="rId8"/>
    <p:sldLayoutId id="2147484592" r:id="rId9"/>
    <p:sldLayoutId id="2147484593" r:id="rId10"/>
    <p:sldLayoutId id="2147484594" r:id="rId11"/>
    <p:sldLayoutId id="2147484595" r:id="rId12"/>
    <p:sldLayoutId id="2147484596" r:id="rId13"/>
    <p:sldLayoutId id="2147484597" r:id="rId14"/>
    <p:sldLayoutId id="2147484598" r:id="rId15"/>
    <p:sldLayoutId id="2147484599" r:id="rId16"/>
    <p:sldLayoutId id="2147484600" r:id="rId17"/>
    <p:sldLayoutId id="2147484601" r:id="rId18"/>
    <p:sldLayoutId id="2147484602" r:id="rId19"/>
    <p:sldLayoutId id="2147484603" r:id="rId20"/>
    <p:sldLayoutId id="2147484604" r:id="rId21"/>
    <p:sldLayoutId id="2147484605" r:id="rId22"/>
    <p:sldLayoutId id="2147484606" r:id="rId23"/>
    <p:sldLayoutId id="2147484607" r:id="rId24"/>
    <p:sldLayoutId id="2147484608" r:id="rId25"/>
    <p:sldLayoutId id="2147484609" r:id="rId26"/>
    <p:sldLayoutId id="2147484610" r:id="rId27"/>
    <p:sldLayoutId id="2147484611" r:id="rId28"/>
    <p:sldLayoutId id="2147484612" r:id="rId29"/>
    <p:sldLayoutId id="2147484613" r:id="rId30"/>
    <p:sldLayoutId id="2147484615" r:id="rId31"/>
    <p:sldLayoutId id="2147484616" r:id="rId32"/>
    <p:sldLayoutId id="2147484617" r:id="rId33"/>
  </p:sldLayoutIdLst>
  <p:transition>
    <p:fade/>
  </p:transition>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773301"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772981"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3809831" y="6809957"/>
            <a:ext cx="4815225" cy="200754"/>
          </a:xfrm>
          <a:prstGeom prst="rect">
            <a:avLst/>
          </a:prstGeom>
          <a:noFill/>
        </p:spPr>
        <p:txBody>
          <a:bodyPr wrap="square" lIns="182880" tIns="146304" rIns="182880" bIns="146304" rtlCol="0" anchor="ctr">
            <a:noAutofit/>
          </a:bodyPr>
          <a:lstStyle/>
          <a:p>
            <a:pPr algn="ctr">
              <a:lnSpc>
                <a:spcPct val="90000"/>
              </a:lnSpc>
              <a:spcAft>
                <a:spcPts val="600"/>
              </a:spcAft>
            </a:pPr>
            <a:r>
              <a:rPr lang="en-US" sz="1100"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1171548026"/>
      </p:ext>
    </p:extLst>
  </p:cSld>
  <p:clrMap bg1="dk1" tx1="lt1" bg2="dk2" tx2="lt2" accent1="accent1" accent2="accent2" accent3="accent3" accent4="accent4" accent5="accent5" accent6="accent6" hlink="hlink" folHlink="folHlink"/>
  <p:sldLayoutIdLst>
    <p:sldLayoutId id="2147484620" r:id="rId1"/>
    <p:sldLayoutId id="2147484621" r:id="rId2"/>
    <p:sldLayoutId id="2147484622" r:id="rId3"/>
    <p:sldLayoutId id="2147484623" r:id="rId4"/>
    <p:sldLayoutId id="2147484624" r:id="rId5"/>
    <p:sldLayoutId id="2147484625" r:id="rId6"/>
    <p:sldLayoutId id="2147484626" r:id="rId7"/>
    <p:sldLayoutId id="2147484627" r:id="rId8"/>
    <p:sldLayoutId id="2147484628" r:id="rId9"/>
    <p:sldLayoutId id="2147484629" r:id="rId10"/>
    <p:sldLayoutId id="2147484630" r:id="rId11"/>
    <p:sldLayoutId id="2147484631" r:id="rId12"/>
    <p:sldLayoutId id="2147484632" r:id="rId13"/>
    <p:sldLayoutId id="2147484633" r:id="rId14"/>
    <p:sldLayoutId id="2147484634" r:id="rId15"/>
    <p:sldLayoutId id="2147484635" r:id="rId16"/>
    <p:sldLayoutId id="2147484636" r:id="rId17"/>
    <p:sldLayoutId id="2147484637" r:id="rId18"/>
    <p:sldLayoutId id="2147484638" r:id="rId19"/>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it-rumpelkammer.de/"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0" y="1863273"/>
            <a:ext cx="9565985" cy="1842818"/>
          </a:xfrm>
        </p:spPr>
        <p:txBody>
          <a:bodyPr/>
          <a:lstStyle/>
          <a:p>
            <a:r>
              <a:rPr lang="en-US" dirty="0" err="1"/>
              <a:t>Überblick</a:t>
            </a:r>
            <a:r>
              <a:rPr lang="en-US" dirty="0"/>
              <a:t> Microsoft Backup </a:t>
            </a:r>
            <a:r>
              <a:rPr lang="en-US" dirty="0" err="1"/>
              <a:t>Lösungen</a:t>
            </a:r>
            <a:endParaRPr lang="en-US" dirty="0"/>
          </a:p>
        </p:txBody>
      </p:sp>
      <p:sp>
        <p:nvSpPr>
          <p:cNvPr id="5" name="Text Placeholder 4"/>
          <p:cNvSpPr>
            <a:spLocks noGrp="1"/>
          </p:cNvSpPr>
          <p:nvPr>
            <p:ph type="body" sz="quarter" idx="12"/>
          </p:nvPr>
        </p:nvSpPr>
        <p:spPr>
          <a:xfrm>
            <a:off x="274701" y="5090319"/>
            <a:ext cx="7921032" cy="1465929"/>
          </a:xfrm>
        </p:spPr>
        <p:txBody>
          <a:bodyPr/>
          <a:lstStyle/>
          <a:p>
            <a:r>
              <a:rPr lang="en-US" dirty="0"/>
              <a:t>David Denner</a:t>
            </a:r>
          </a:p>
          <a:p>
            <a:r>
              <a:rPr lang="en-US" dirty="0"/>
              <a:t>Senior IT-Consultant</a:t>
            </a:r>
          </a:p>
          <a:p>
            <a:r>
              <a:rPr lang="en-US" dirty="0"/>
              <a:t>Orange Networks GmbH</a:t>
            </a:r>
          </a:p>
        </p:txBody>
      </p:sp>
      <p:sp>
        <p:nvSpPr>
          <p:cNvPr id="2" name="TextBox 1"/>
          <p:cNvSpPr txBox="1"/>
          <p:nvPr/>
        </p:nvSpPr>
        <p:spPr>
          <a:xfrm>
            <a:off x="274700" y="3706091"/>
            <a:ext cx="8125021" cy="1292662"/>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Von Windows Server Backup </a:t>
            </a:r>
            <a:r>
              <a:rPr lang="en-US" sz="3600" dirty="0" err="1">
                <a:gradFill>
                  <a:gsLst>
                    <a:gs pos="2917">
                      <a:schemeClr val="tx1"/>
                    </a:gs>
                    <a:gs pos="30000">
                      <a:schemeClr val="tx1"/>
                    </a:gs>
                  </a:gsLst>
                  <a:lin ang="5400000" scaled="0"/>
                </a:gradFill>
              </a:rPr>
              <a:t>zu</a:t>
            </a:r>
            <a:r>
              <a:rPr lang="en-US" sz="3600" dirty="0">
                <a:gradFill>
                  <a:gsLst>
                    <a:gs pos="2917">
                      <a:schemeClr val="tx1"/>
                    </a:gs>
                    <a:gs pos="30000">
                      <a:schemeClr val="tx1"/>
                    </a:gs>
                  </a:gsLst>
                  <a:lin ang="5400000" scaled="0"/>
                </a:gradFill>
              </a:rPr>
              <a:t> Azure Recovery Services</a:t>
            </a:r>
          </a:p>
        </p:txBody>
      </p:sp>
      <p:pic>
        <p:nvPicPr>
          <p:cNvPr id="6" name="Grafik 5">
            <a:extLst>
              <a:ext uri="{FF2B5EF4-FFF2-40B4-BE49-F238E27FC236}">
                <a16:creationId xmlns:a16="http://schemas.microsoft.com/office/drawing/2014/main" id="{DC4894FC-5DAB-4F22-90E4-72253EFDAEAE}"/>
              </a:ext>
            </a:extLst>
          </p:cNvPr>
          <p:cNvPicPr>
            <a:picLocks noChangeAspect="1"/>
          </p:cNvPicPr>
          <p:nvPr/>
        </p:nvPicPr>
        <p:blipFill>
          <a:blip r:embed="rId3"/>
          <a:stretch>
            <a:fillRect/>
          </a:stretch>
        </p:blipFill>
        <p:spPr>
          <a:xfrm>
            <a:off x="9310039" y="329298"/>
            <a:ext cx="2794144" cy="482625"/>
          </a:xfrm>
          <a:prstGeom prst="rect">
            <a:avLst/>
          </a:prstGeom>
        </p:spPr>
      </p:pic>
      <p:pic>
        <p:nvPicPr>
          <p:cNvPr id="8" name="Grafik 7">
            <a:extLst>
              <a:ext uri="{FF2B5EF4-FFF2-40B4-BE49-F238E27FC236}">
                <a16:creationId xmlns:a16="http://schemas.microsoft.com/office/drawing/2014/main" id="{C99618CB-4E3F-49DA-BAB2-BB673EB5D958}"/>
              </a:ext>
            </a:extLst>
          </p:cNvPr>
          <p:cNvPicPr>
            <a:picLocks noChangeAspect="1"/>
          </p:cNvPicPr>
          <p:nvPr/>
        </p:nvPicPr>
        <p:blipFill>
          <a:blip r:embed="rId4"/>
          <a:stretch>
            <a:fillRect/>
          </a:stretch>
        </p:blipFill>
        <p:spPr>
          <a:xfrm>
            <a:off x="2342155" y="94325"/>
            <a:ext cx="1995055" cy="1768948"/>
          </a:xfrm>
          <a:prstGeom prst="rect">
            <a:avLst/>
          </a:prstGeom>
        </p:spPr>
      </p:pic>
    </p:spTree>
    <p:extLst>
      <p:ext uri="{BB962C8B-B14F-4D97-AF65-F5344CB8AC3E}">
        <p14:creationId xmlns:p14="http://schemas.microsoft.com/office/powerpoint/2010/main" val="959932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System Center Data </a:t>
            </a:r>
            <a:r>
              <a:rPr lang="de-DE" sz="4800" dirty="0" err="1">
                <a:solidFill>
                  <a:schemeClr val="bg1"/>
                </a:solidFill>
              </a:rPr>
              <a:t>Protection</a:t>
            </a:r>
            <a:r>
              <a:rPr lang="de-DE" sz="4800" dirty="0">
                <a:solidFill>
                  <a:schemeClr val="bg1"/>
                </a:solidFill>
              </a:rPr>
              <a:t> Manager</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Tx/>
              <a:buChar char="-"/>
            </a:pPr>
            <a:r>
              <a:rPr lang="en-US" sz="3200" dirty="0" err="1">
                <a:solidFill>
                  <a:schemeClr val="bg1"/>
                </a:solidFill>
              </a:rPr>
              <a:t>echte</a:t>
            </a:r>
            <a:r>
              <a:rPr lang="en-US" sz="3200" dirty="0">
                <a:solidFill>
                  <a:schemeClr val="bg1"/>
                </a:solidFill>
              </a:rPr>
              <a:t> </a:t>
            </a:r>
            <a:r>
              <a:rPr lang="en-US" sz="3200" dirty="0" err="1">
                <a:solidFill>
                  <a:schemeClr val="bg1"/>
                </a:solidFill>
              </a:rPr>
              <a:t>Datensicherungslösung</a:t>
            </a:r>
            <a:endParaRPr lang="en-US" sz="3200" dirty="0">
              <a:solidFill>
                <a:schemeClr val="bg1"/>
              </a:solidFill>
            </a:endParaRPr>
          </a:p>
          <a:p>
            <a:pPr lvl="1">
              <a:buFontTx/>
              <a:buChar char="-"/>
            </a:pPr>
            <a:r>
              <a:rPr lang="en-US" sz="3200" dirty="0" err="1">
                <a:solidFill>
                  <a:schemeClr val="bg1"/>
                </a:solidFill>
              </a:rPr>
              <a:t>erhältlich</a:t>
            </a:r>
            <a:r>
              <a:rPr lang="en-US" sz="3200" dirty="0">
                <a:solidFill>
                  <a:schemeClr val="bg1"/>
                </a:solidFill>
              </a:rPr>
              <a:t> in der System Center Suite </a:t>
            </a:r>
            <a:r>
              <a:rPr lang="en-US" sz="3200" dirty="0" err="1">
                <a:solidFill>
                  <a:schemeClr val="bg1"/>
                </a:solidFill>
              </a:rPr>
              <a:t>seit</a:t>
            </a:r>
            <a:r>
              <a:rPr lang="en-US" sz="3200" dirty="0">
                <a:solidFill>
                  <a:schemeClr val="bg1"/>
                </a:solidFill>
              </a:rPr>
              <a:t> 2008</a:t>
            </a:r>
          </a:p>
          <a:p>
            <a:pPr lvl="1">
              <a:buFontTx/>
              <a:buChar char="-"/>
            </a:pPr>
            <a:r>
              <a:rPr lang="en-US" sz="3200" dirty="0" err="1">
                <a:solidFill>
                  <a:schemeClr val="bg1"/>
                </a:solidFill>
              </a:rPr>
              <a:t>Arbeitet</a:t>
            </a:r>
            <a:r>
              <a:rPr lang="en-US" sz="3200" dirty="0">
                <a:solidFill>
                  <a:schemeClr val="bg1"/>
                </a:solidFill>
              </a:rPr>
              <a:t> </a:t>
            </a:r>
            <a:r>
              <a:rPr lang="en-US" sz="3200" dirty="0" err="1">
                <a:solidFill>
                  <a:schemeClr val="bg1"/>
                </a:solidFill>
              </a:rPr>
              <a:t>mit</a:t>
            </a:r>
            <a:r>
              <a:rPr lang="en-US" sz="3200" dirty="0">
                <a:solidFill>
                  <a:schemeClr val="bg1"/>
                </a:solidFill>
              </a:rPr>
              <a:t> Agent</a:t>
            </a:r>
          </a:p>
          <a:p>
            <a:pPr marL="342900" lvl="1" indent="0">
              <a:buNone/>
            </a:pPr>
            <a:endParaRPr lang="en-US" sz="3600" dirty="0">
              <a:solidFill>
                <a:schemeClr val="bg1"/>
              </a:solidFill>
            </a:endParaRPr>
          </a:p>
        </p:txBody>
      </p:sp>
      <p:pic>
        <p:nvPicPr>
          <p:cNvPr id="4" name="Grafik 3">
            <a:extLst>
              <a:ext uri="{FF2B5EF4-FFF2-40B4-BE49-F238E27FC236}">
                <a16:creationId xmlns:a16="http://schemas.microsoft.com/office/drawing/2014/main" id="{2295791A-4E82-4615-ACDB-A404FBE5669D}"/>
              </a:ext>
            </a:extLst>
          </p:cNvPr>
          <p:cNvPicPr>
            <a:picLocks noChangeAspect="1"/>
          </p:cNvPicPr>
          <p:nvPr/>
        </p:nvPicPr>
        <p:blipFill>
          <a:blip r:embed="rId3"/>
          <a:stretch>
            <a:fillRect/>
          </a:stretch>
        </p:blipFill>
        <p:spPr>
          <a:xfrm>
            <a:off x="10250983" y="0"/>
            <a:ext cx="2185492" cy="1937803"/>
          </a:xfrm>
          <a:prstGeom prst="rect">
            <a:avLst/>
          </a:prstGeom>
        </p:spPr>
      </p:pic>
    </p:spTree>
    <p:extLst>
      <p:ext uri="{BB962C8B-B14F-4D97-AF65-F5344CB8AC3E}">
        <p14:creationId xmlns:p14="http://schemas.microsoft.com/office/powerpoint/2010/main" val="3649387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System Center Data </a:t>
            </a:r>
            <a:r>
              <a:rPr lang="de-DE" sz="4800" dirty="0" err="1">
                <a:solidFill>
                  <a:schemeClr val="bg1"/>
                </a:solidFill>
              </a:rPr>
              <a:t>Protection</a:t>
            </a:r>
            <a:r>
              <a:rPr lang="de-DE" sz="4800" dirty="0">
                <a:solidFill>
                  <a:schemeClr val="bg1"/>
                </a:solidFill>
              </a:rPr>
              <a:t> Manager</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0">
              <a:buNone/>
            </a:pPr>
            <a:endParaRPr lang="en-US" sz="3600" dirty="0">
              <a:solidFill>
                <a:schemeClr val="bg1"/>
              </a:solidFill>
            </a:endParaRPr>
          </a:p>
        </p:txBody>
      </p:sp>
      <p:pic>
        <p:nvPicPr>
          <p:cNvPr id="5" name="Grafik 4">
            <a:extLst>
              <a:ext uri="{FF2B5EF4-FFF2-40B4-BE49-F238E27FC236}">
                <a16:creationId xmlns:a16="http://schemas.microsoft.com/office/drawing/2014/main" id="{7BCC93F6-3ECC-4583-9231-16D2B668D5CA}"/>
              </a:ext>
            </a:extLst>
          </p:cNvPr>
          <p:cNvPicPr>
            <a:picLocks noChangeAspect="1"/>
          </p:cNvPicPr>
          <p:nvPr/>
        </p:nvPicPr>
        <p:blipFill>
          <a:blip r:embed="rId3"/>
          <a:stretch>
            <a:fillRect/>
          </a:stretch>
        </p:blipFill>
        <p:spPr>
          <a:xfrm>
            <a:off x="274320" y="1211263"/>
            <a:ext cx="9771696" cy="5486400"/>
          </a:xfrm>
          <a:prstGeom prst="rect">
            <a:avLst/>
          </a:prstGeom>
        </p:spPr>
      </p:pic>
      <p:pic>
        <p:nvPicPr>
          <p:cNvPr id="6" name="Grafik 5">
            <a:extLst>
              <a:ext uri="{FF2B5EF4-FFF2-40B4-BE49-F238E27FC236}">
                <a16:creationId xmlns:a16="http://schemas.microsoft.com/office/drawing/2014/main" id="{C0020BE3-591E-4624-B7F0-171B83C734E8}"/>
              </a:ext>
            </a:extLst>
          </p:cNvPr>
          <p:cNvPicPr>
            <a:picLocks noChangeAspect="1"/>
          </p:cNvPicPr>
          <p:nvPr/>
        </p:nvPicPr>
        <p:blipFill>
          <a:blip r:embed="rId4"/>
          <a:stretch>
            <a:fillRect/>
          </a:stretch>
        </p:blipFill>
        <p:spPr>
          <a:xfrm>
            <a:off x="10250983" y="0"/>
            <a:ext cx="2185492" cy="1937803"/>
          </a:xfrm>
          <a:prstGeom prst="rect">
            <a:avLst/>
          </a:prstGeom>
        </p:spPr>
      </p:pic>
    </p:spTree>
    <p:extLst>
      <p:ext uri="{BB962C8B-B14F-4D97-AF65-F5344CB8AC3E}">
        <p14:creationId xmlns:p14="http://schemas.microsoft.com/office/powerpoint/2010/main" val="26319719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System Center Data </a:t>
            </a:r>
            <a:r>
              <a:rPr lang="de-DE" sz="4800" dirty="0" err="1">
                <a:solidFill>
                  <a:schemeClr val="bg1"/>
                </a:solidFill>
              </a:rPr>
              <a:t>Protection</a:t>
            </a:r>
            <a:r>
              <a:rPr lang="de-DE" sz="4800" dirty="0">
                <a:solidFill>
                  <a:schemeClr val="bg1"/>
                </a:solidFill>
              </a:rPr>
              <a:t> Manager</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Tx/>
              <a:buChar char="-"/>
            </a:pPr>
            <a:r>
              <a:rPr lang="en-US" sz="3200" dirty="0" err="1">
                <a:solidFill>
                  <a:schemeClr val="bg1"/>
                </a:solidFill>
              </a:rPr>
              <a:t>Sicherung</a:t>
            </a:r>
            <a:r>
              <a:rPr lang="en-US" sz="3200" dirty="0">
                <a:solidFill>
                  <a:schemeClr val="bg1"/>
                </a:solidFill>
              </a:rPr>
              <a:t> von:</a:t>
            </a:r>
          </a:p>
          <a:p>
            <a:pPr lvl="3">
              <a:buFontTx/>
              <a:buChar char="-"/>
            </a:pPr>
            <a:r>
              <a:rPr lang="en-US" sz="2800" dirty="0">
                <a:solidFill>
                  <a:schemeClr val="bg1"/>
                </a:solidFill>
              </a:rPr>
              <a:t>Windows Client und Server (phys. und </a:t>
            </a:r>
            <a:r>
              <a:rPr lang="en-US" sz="2800" dirty="0" err="1">
                <a:solidFill>
                  <a:schemeClr val="bg1"/>
                </a:solidFill>
              </a:rPr>
              <a:t>virt</a:t>
            </a:r>
            <a:r>
              <a:rPr lang="en-US" sz="2800" dirty="0">
                <a:solidFill>
                  <a:schemeClr val="bg1"/>
                </a:solidFill>
              </a:rPr>
              <a:t>., domain-joined und Workgroup)</a:t>
            </a:r>
          </a:p>
          <a:p>
            <a:pPr lvl="3">
              <a:buFontTx/>
              <a:buChar char="-"/>
            </a:pPr>
            <a:r>
              <a:rPr lang="en-US" sz="2800" dirty="0">
                <a:solidFill>
                  <a:schemeClr val="bg1"/>
                </a:solidFill>
              </a:rPr>
              <a:t>SQL, Exchange, </a:t>
            </a:r>
            <a:r>
              <a:rPr lang="en-US" sz="2800" dirty="0" err="1">
                <a:solidFill>
                  <a:schemeClr val="bg1"/>
                </a:solidFill>
              </a:rPr>
              <a:t>Sharepoint</a:t>
            </a:r>
            <a:endParaRPr lang="en-US" sz="2800" dirty="0">
              <a:solidFill>
                <a:schemeClr val="bg1"/>
              </a:solidFill>
            </a:endParaRPr>
          </a:p>
          <a:p>
            <a:pPr lvl="3">
              <a:buFontTx/>
              <a:buChar char="-"/>
            </a:pPr>
            <a:r>
              <a:rPr lang="en-US" sz="2800" dirty="0">
                <a:solidFill>
                  <a:schemeClr val="bg1"/>
                </a:solidFill>
              </a:rPr>
              <a:t>Hyper-V (Windows &amp; Linux VMs, </a:t>
            </a:r>
            <a:r>
              <a:rPr lang="en-US" sz="2800" dirty="0" err="1">
                <a:solidFill>
                  <a:schemeClr val="bg1"/>
                </a:solidFill>
              </a:rPr>
              <a:t>Konfiguration</a:t>
            </a:r>
            <a:r>
              <a:rPr lang="en-US" sz="2800" dirty="0">
                <a:solidFill>
                  <a:schemeClr val="bg1"/>
                </a:solidFill>
              </a:rPr>
              <a:t>)</a:t>
            </a:r>
          </a:p>
          <a:p>
            <a:pPr lvl="3">
              <a:buFontTx/>
              <a:buChar char="-"/>
            </a:pPr>
            <a:r>
              <a:rPr lang="en-US" sz="2800" dirty="0">
                <a:solidFill>
                  <a:schemeClr val="bg1"/>
                </a:solidFill>
              </a:rPr>
              <a:t>VMware vSphere VMs</a:t>
            </a:r>
          </a:p>
          <a:p>
            <a:pPr lvl="1">
              <a:buFontTx/>
              <a:buChar char="-"/>
            </a:pPr>
            <a:r>
              <a:rPr lang="en-US" sz="3200" dirty="0" err="1">
                <a:solidFill>
                  <a:schemeClr val="bg1"/>
                </a:solidFill>
              </a:rPr>
              <a:t>Sicherung</a:t>
            </a:r>
            <a:r>
              <a:rPr lang="en-US" sz="3200" dirty="0">
                <a:solidFill>
                  <a:schemeClr val="bg1"/>
                </a:solidFill>
              </a:rPr>
              <a:t> auf Disk, Tape und in Azure</a:t>
            </a:r>
          </a:p>
          <a:p>
            <a:pPr lvl="1">
              <a:buFontTx/>
              <a:buChar char="-"/>
            </a:pPr>
            <a:endParaRPr lang="en-US" sz="3200" dirty="0">
              <a:solidFill>
                <a:schemeClr val="bg1"/>
              </a:solidFill>
            </a:endParaRPr>
          </a:p>
        </p:txBody>
      </p:sp>
      <p:pic>
        <p:nvPicPr>
          <p:cNvPr id="4" name="Grafik 3">
            <a:extLst>
              <a:ext uri="{FF2B5EF4-FFF2-40B4-BE49-F238E27FC236}">
                <a16:creationId xmlns:a16="http://schemas.microsoft.com/office/drawing/2014/main" id="{21EE2256-B339-4431-888D-E0750F25A739}"/>
              </a:ext>
            </a:extLst>
          </p:cNvPr>
          <p:cNvPicPr>
            <a:picLocks noChangeAspect="1"/>
          </p:cNvPicPr>
          <p:nvPr/>
        </p:nvPicPr>
        <p:blipFill>
          <a:blip r:embed="rId3"/>
          <a:stretch>
            <a:fillRect/>
          </a:stretch>
        </p:blipFill>
        <p:spPr>
          <a:xfrm>
            <a:off x="7775980" y="4310744"/>
            <a:ext cx="4462793" cy="2505672"/>
          </a:xfrm>
          <a:prstGeom prst="rect">
            <a:avLst/>
          </a:prstGeom>
        </p:spPr>
      </p:pic>
      <p:pic>
        <p:nvPicPr>
          <p:cNvPr id="5" name="Grafik 4">
            <a:extLst>
              <a:ext uri="{FF2B5EF4-FFF2-40B4-BE49-F238E27FC236}">
                <a16:creationId xmlns:a16="http://schemas.microsoft.com/office/drawing/2014/main" id="{F35C6047-CA3A-4245-B79F-73A66A95FC6D}"/>
              </a:ext>
            </a:extLst>
          </p:cNvPr>
          <p:cNvPicPr>
            <a:picLocks noChangeAspect="1"/>
          </p:cNvPicPr>
          <p:nvPr/>
        </p:nvPicPr>
        <p:blipFill>
          <a:blip r:embed="rId4"/>
          <a:stretch>
            <a:fillRect/>
          </a:stretch>
        </p:blipFill>
        <p:spPr>
          <a:xfrm>
            <a:off x="10250983" y="0"/>
            <a:ext cx="2185492" cy="1937803"/>
          </a:xfrm>
          <a:prstGeom prst="rect">
            <a:avLst/>
          </a:prstGeom>
        </p:spPr>
      </p:pic>
    </p:spTree>
    <p:extLst>
      <p:ext uri="{BB962C8B-B14F-4D97-AF65-F5344CB8AC3E}">
        <p14:creationId xmlns:p14="http://schemas.microsoft.com/office/powerpoint/2010/main" val="36870380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System Center Data </a:t>
            </a:r>
            <a:r>
              <a:rPr lang="de-DE" sz="4800" dirty="0" err="1">
                <a:solidFill>
                  <a:schemeClr val="bg1"/>
                </a:solidFill>
              </a:rPr>
              <a:t>Protection</a:t>
            </a:r>
            <a:r>
              <a:rPr lang="de-DE" sz="4800" dirty="0">
                <a:solidFill>
                  <a:schemeClr val="bg1"/>
                </a:solidFill>
              </a:rPr>
              <a:t> Manager</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Tx/>
              <a:buChar char="-"/>
            </a:pPr>
            <a:r>
              <a:rPr lang="en-US" sz="3200" dirty="0" err="1">
                <a:solidFill>
                  <a:schemeClr val="bg1"/>
                </a:solidFill>
              </a:rPr>
              <a:t>Filtertreiber</a:t>
            </a:r>
            <a:r>
              <a:rPr lang="en-US" sz="3200" dirty="0">
                <a:solidFill>
                  <a:schemeClr val="bg1"/>
                </a:solidFill>
              </a:rPr>
              <a:t>, </a:t>
            </a:r>
            <a:r>
              <a:rPr lang="en-US" sz="3200" dirty="0" err="1">
                <a:solidFill>
                  <a:schemeClr val="bg1"/>
                </a:solidFill>
              </a:rPr>
              <a:t>welcher</a:t>
            </a:r>
            <a:r>
              <a:rPr lang="en-US" sz="3200" dirty="0">
                <a:solidFill>
                  <a:schemeClr val="bg1"/>
                </a:solidFill>
              </a:rPr>
              <a:t> </a:t>
            </a:r>
            <a:r>
              <a:rPr lang="en-US" sz="3200" dirty="0" err="1">
                <a:solidFill>
                  <a:schemeClr val="bg1"/>
                </a:solidFill>
              </a:rPr>
              <a:t>Änderungen</a:t>
            </a:r>
            <a:r>
              <a:rPr lang="en-US" sz="3200" dirty="0">
                <a:solidFill>
                  <a:schemeClr val="bg1"/>
                </a:solidFill>
              </a:rPr>
              <a:t> </a:t>
            </a:r>
            <a:r>
              <a:rPr lang="en-US" sz="3200" dirty="0" err="1">
                <a:solidFill>
                  <a:schemeClr val="bg1"/>
                </a:solidFill>
              </a:rPr>
              <a:t>im</a:t>
            </a:r>
            <a:r>
              <a:rPr lang="en-US" sz="3200" dirty="0">
                <a:solidFill>
                  <a:schemeClr val="bg1"/>
                </a:solidFill>
              </a:rPr>
              <a:t> Filesystem </a:t>
            </a:r>
            <a:r>
              <a:rPr lang="en-US" sz="3200" dirty="0" err="1">
                <a:solidFill>
                  <a:schemeClr val="bg1"/>
                </a:solidFill>
              </a:rPr>
              <a:t>überwacht</a:t>
            </a:r>
            <a:r>
              <a:rPr lang="en-US" sz="3200" dirty="0">
                <a:solidFill>
                  <a:schemeClr val="bg1"/>
                </a:solidFill>
              </a:rPr>
              <a:t> -&gt; </a:t>
            </a:r>
            <a:r>
              <a:rPr lang="en-US" sz="3200" dirty="0" err="1">
                <a:solidFill>
                  <a:schemeClr val="bg1"/>
                </a:solidFill>
              </a:rPr>
              <a:t>inkrementelle</a:t>
            </a:r>
            <a:r>
              <a:rPr lang="en-US" sz="3200" dirty="0">
                <a:solidFill>
                  <a:schemeClr val="bg1"/>
                </a:solidFill>
              </a:rPr>
              <a:t> </a:t>
            </a:r>
            <a:r>
              <a:rPr lang="en-US" sz="3200" dirty="0" err="1">
                <a:solidFill>
                  <a:schemeClr val="bg1"/>
                </a:solidFill>
              </a:rPr>
              <a:t>Sicherung</a:t>
            </a:r>
            <a:r>
              <a:rPr lang="en-US" sz="3200" dirty="0">
                <a:solidFill>
                  <a:schemeClr val="bg1"/>
                </a:solidFill>
              </a:rPr>
              <a:t> (incr. forever)</a:t>
            </a:r>
          </a:p>
          <a:p>
            <a:pPr lvl="1">
              <a:buFontTx/>
              <a:buChar char="-"/>
            </a:pPr>
            <a:r>
              <a:rPr lang="en-US" sz="3200" dirty="0" err="1">
                <a:solidFill>
                  <a:schemeClr val="bg1"/>
                </a:solidFill>
              </a:rPr>
              <a:t>Sicherung</a:t>
            </a:r>
            <a:r>
              <a:rPr lang="en-US" sz="3200" dirty="0">
                <a:solidFill>
                  <a:schemeClr val="bg1"/>
                </a:solidFill>
              </a:rPr>
              <a:t> per VSS</a:t>
            </a:r>
          </a:p>
          <a:p>
            <a:pPr lvl="1">
              <a:buFontTx/>
              <a:buChar char="-"/>
            </a:pPr>
            <a:r>
              <a:rPr lang="en-US" sz="3200" dirty="0">
                <a:solidFill>
                  <a:schemeClr val="bg1"/>
                </a:solidFill>
              </a:rPr>
              <a:t>Bis 2012 R2:</a:t>
            </a:r>
          </a:p>
          <a:p>
            <a:pPr lvl="3">
              <a:buFontTx/>
              <a:buChar char="-"/>
            </a:pPr>
            <a:r>
              <a:rPr lang="en-US" sz="2800" dirty="0">
                <a:solidFill>
                  <a:schemeClr val="bg1"/>
                </a:solidFill>
              </a:rPr>
              <a:t>Disks </a:t>
            </a:r>
            <a:r>
              <a:rPr lang="en-US" sz="2800" dirty="0" err="1">
                <a:solidFill>
                  <a:schemeClr val="bg1"/>
                </a:solidFill>
              </a:rPr>
              <a:t>werden</a:t>
            </a:r>
            <a:r>
              <a:rPr lang="en-US" sz="2800" dirty="0">
                <a:solidFill>
                  <a:schemeClr val="bg1"/>
                </a:solidFill>
              </a:rPr>
              <a:t> in DPM </a:t>
            </a:r>
            <a:r>
              <a:rPr lang="en-US" sz="2800" dirty="0" err="1">
                <a:solidFill>
                  <a:schemeClr val="bg1"/>
                </a:solidFill>
              </a:rPr>
              <a:t>Verwaltung</a:t>
            </a:r>
            <a:r>
              <a:rPr lang="en-US" sz="2800" dirty="0">
                <a:solidFill>
                  <a:schemeClr val="bg1"/>
                </a:solidFill>
              </a:rPr>
              <a:t> </a:t>
            </a:r>
            <a:r>
              <a:rPr lang="en-US" sz="2800" dirty="0" err="1">
                <a:solidFill>
                  <a:schemeClr val="bg1"/>
                </a:solidFill>
              </a:rPr>
              <a:t>aufgenommen</a:t>
            </a:r>
            <a:r>
              <a:rPr lang="en-US" sz="2800" dirty="0">
                <a:solidFill>
                  <a:schemeClr val="bg1"/>
                </a:solidFill>
              </a:rPr>
              <a:t> und </a:t>
            </a:r>
            <a:r>
              <a:rPr lang="en-US" sz="2800" dirty="0" err="1">
                <a:solidFill>
                  <a:schemeClr val="bg1"/>
                </a:solidFill>
              </a:rPr>
              <a:t>durch</a:t>
            </a:r>
            <a:r>
              <a:rPr lang="en-US" sz="2800" dirty="0">
                <a:solidFill>
                  <a:schemeClr val="bg1"/>
                </a:solidFill>
              </a:rPr>
              <a:t> DPM </a:t>
            </a:r>
            <a:r>
              <a:rPr lang="en-US" sz="2800" dirty="0" err="1">
                <a:solidFill>
                  <a:schemeClr val="bg1"/>
                </a:solidFill>
              </a:rPr>
              <a:t>werden</a:t>
            </a:r>
            <a:r>
              <a:rPr lang="en-US" sz="2800" dirty="0">
                <a:solidFill>
                  <a:schemeClr val="bg1"/>
                </a:solidFill>
              </a:rPr>
              <a:t> </a:t>
            </a:r>
            <a:r>
              <a:rPr lang="en-US" sz="2800" dirty="0" err="1">
                <a:solidFill>
                  <a:schemeClr val="bg1"/>
                </a:solidFill>
              </a:rPr>
              <a:t>einzelne</a:t>
            </a:r>
            <a:r>
              <a:rPr lang="en-US" sz="2800" dirty="0">
                <a:solidFill>
                  <a:schemeClr val="bg1"/>
                </a:solidFill>
              </a:rPr>
              <a:t> </a:t>
            </a:r>
            <a:r>
              <a:rPr lang="en-US" sz="2800" dirty="0" err="1">
                <a:solidFill>
                  <a:schemeClr val="bg1"/>
                </a:solidFill>
              </a:rPr>
              <a:t>Partitionen</a:t>
            </a:r>
            <a:r>
              <a:rPr lang="en-US" sz="2800" dirty="0">
                <a:solidFill>
                  <a:schemeClr val="bg1"/>
                </a:solidFill>
              </a:rPr>
              <a:t> </a:t>
            </a:r>
            <a:r>
              <a:rPr lang="en-US" sz="2800" dirty="0" err="1">
                <a:solidFill>
                  <a:schemeClr val="bg1"/>
                </a:solidFill>
              </a:rPr>
              <a:t>angelegt</a:t>
            </a:r>
            <a:r>
              <a:rPr lang="en-US" sz="2800" dirty="0">
                <a:solidFill>
                  <a:schemeClr val="bg1"/>
                </a:solidFill>
              </a:rPr>
              <a:t> und </a:t>
            </a:r>
            <a:r>
              <a:rPr lang="en-US" sz="2800" dirty="0" err="1">
                <a:solidFill>
                  <a:schemeClr val="bg1"/>
                </a:solidFill>
              </a:rPr>
              <a:t>gemanaged</a:t>
            </a:r>
            <a:r>
              <a:rPr lang="en-US" sz="2800" dirty="0">
                <a:solidFill>
                  <a:schemeClr val="bg1"/>
                </a:solidFill>
              </a:rPr>
              <a:t> (</a:t>
            </a:r>
            <a:r>
              <a:rPr lang="en-US" sz="2800" dirty="0" err="1">
                <a:solidFill>
                  <a:schemeClr val="bg1"/>
                </a:solidFill>
              </a:rPr>
              <a:t>diese</a:t>
            </a:r>
            <a:r>
              <a:rPr lang="en-US" sz="2800" dirty="0">
                <a:solidFill>
                  <a:schemeClr val="bg1"/>
                </a:solidFill>
              </a:rPr>
              <a:t> </a:t>
            </a:r>
            <a:r>
              <a:rPr lang="en-US" sz="2800" dirty="0" err="1">
                <a:solidFill>
                  <a:schemeClr val="bg1"/>
                </a:solidFill>
              </a:rPr>
              <a:t>enthalten</a:t>
            </a:r>
            <a:r>
              <a:rPr lang="en-US" sz="2800" dirty="0">
                <a:solidFill>
                  <a:schemeClr val="bg1"/>
                </a:solidFill>
              </a:rPr>
              <a:t> die Backups)</a:t>
            </a:r>
          </a:p>
          <a:p>
            <a:pPr lvl="1">
              <a:buFontTx/>
              <a:buChar char="-"/>
            </a:pPr>
            <a:r>
              <a:rPr lang="en-US" sz="3200" dirty="0">
                <a:solidFill>
                  <a:schemeClr val="bg1"/>
                </a:solidFill>
              </a:rPr>
              <a:t>Ab 2016:</a:t>
            </a:r>
          </a:p>
          <a:p>
            <a:pPr lvl="3">
              <a:buFontTx/>
              <a:buChar char="-"/>
            </a:pPr>
            <a:r>
              <a:rPr lang="en-US" sz="2800" dirty="0">
                <a:solidFill>
                  <a:schemeClr val="bg1"/>
                </a:solidFill>
              </a:rPr>
              <a:t>Modern Backup Storage</a:t>
            </a:r>
          </a:p>
          <a:p>
            <a:pPr lvl="3">
              <a:buFontTx/>
              <a:buChar char="-"/>
            </a:pPr>
            <a:r>
              <a:rPr lang="en-US" sz="2800" dirty="0">
                <a:solidFill>
                  <a:schemeClr val="bg1"/>
                </a:solidFill>
              </a:rPr>
              <a:t>Disks </a:t>
            </a:r>
            <a:r>
              <a:rPr lang="en-US" sz="2800" dirty="0" err="1">
                <a:solidFill>
                  <a:schemeClr val="bg1"/>
                </a:solidFill>
              </a:rPr>
              <a:t>werden</a:t>
            </a:r>
            <a:r>
              <a:rPr lang="en-US" sz="2800" dirty="0">
                <a:solidFill>
                  <a:schemeClr val="bg1"/>
                </a:solidFill>
              </a:rPr>
              <a:t> </a:t>
            </a:r>
            <a:r>
              <a:rPr lang="en-US" sz="2800" dirty="0" err="1">
                <a:solidFill>
                  <a:schemeClr val="bg1"/>
                </a:solidFill>
              </a:rPr>
              <a:t>mit</a:t>
            </a:r>
            <a:r>
              <a:rPr lang="en-US" sz="2800" dirty="0">
                <a:solidFill>
                  <a:schemeClr val="bg1"/>
                </a:solidFill>
              </a:rPr>
              <a:t> </a:t>
            </a:r>
            <a:r>
              <a:rPr lang="en-US" sz="2800" dirty="0" err="1">
                <a:solidFill>
                  <a:schemeClr val="bg1"/>
                </a:solidFill>
              </a:rPr>
              <a:t>ReFS</a:t>
            </a:r>
            <a:r>
              <a:rPr lang="en-US" sz="2800" dirty="0">
                <a:solidFill>
                  <a:schemeClr val="bg1"/>
                </a:solidFill>
              </a:rPr>
              <a:t> </a:t>
            </a:r>
            <a:r>
              <a:rPr lang="en-US" sz="2800" dirty="0" err="1">
                <a:solidFill>
                  <a:schemeClr val="bg1"/>
                </a:solidFill>
              </a:rPr>
              <a:t>formatiert</a:t>
            </a:r>
            <a:r>
              <a:rPr lang="en-US" sz="2800" dirty="0">
                <a:solidFill>
                  <a:schemeClr val="bg1"/>
                </a:solidFill>
              </a:rPr>
              <a:t>, Backup in VHDX Files</a:t>
            </a:r>
          </a:p>
        </p:txBody>
      </p:sp>
      <p:pic>
        <p:nvPicPr>
          <p:cNvPr id="4" name="Grafik 3">
            <a:extLst>
              <a:ext uri="{FF2B5EF4-FFF2-40B4-BE49-F238E27FC236}">
                <a16:creationId xmlns:a16="http://schemas.microsoft.com/office/drawing/2014/main" id="{709D139A-4450-4388-AB7E-15EE716C83BC}"/>
              </a:ext>
            </a:extLst>
          </p:cNvPr>
          <p:cNvPicPr>
            <a:picLocks noChangeAspect="1"/>
          </p:cNvPicPr>
          <p:nvPr/>
        </p:nvPicPr>
        <p:blipFill>
          <a:blip r:embed="rId3"/>
          <a:stretch>
            <a:fillRect/>
          </a:stretch>
        </p:blipFill>
        <p:spPr>
          <a:xfrm>
            <a:off x="10250983" y="0"/>
            <a:ext cx="2185492" cy="1937803"/>
          </a:xfrm>
          <a:prstGeom prst="rect">
            <a:avLst/>
          </a:prstGeom>
        </p:spPr>
      </p:pic>
    </p:spTree>
    <p:extLst>
      <p:ext uri="{BB962C8B-B14F-4D97-AF65-F5344CB8AC3E}">
        <p14:creationId xmlns:p14="http://schemas.microsoft.com/office/powerpoint/2010/main" val="32361528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System Center Data </a:t>
            </a:r>
            <a:r>
              <a:rPr lang="de-DE" sz="4800" dirty="0" err="1">
                <a:solidFill>
                  <a:schemeClr val="bg1"/>
                </a:solidFill>
              </a:rPr>
              <a:t>Protection</a:t>
            </a:r>
            <a:r>
              <a:rPr lang="de-DE" sz="4800" dirty="0">
                <a:solidFill>
                  <a:schemeClr val="bg1"/>
                </a:solidFill>
              </a:rPr>
              <a:t> Manager</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Tx/>
              <a:buChar char="-"/>
            </a:pPr>
            <a:endParaRPr lang="en-US" sz="2800" dirty="0">
              <a:solidFill>
                <a:schemeClr val="bg1"/>
              </a:solidFill>
            </a:endParaRPr>
          </a:p>
        </p:txBody>
      </p:sp>
      <p:pic>
        <p:nvPicPr>
          <p:cNvPr id="9" name="Grafik 8">
            <a:extLst>
              <a:ext uri="{FF2B5EF4-FFF2-40B4-BE49-F238E27FC236}">
                <a16:creationId xmlns:a16="http://schemas.microsoft.com/office/drawing/2014/main" id="{187BA149-EE1F-412B-8009-C0645B3B2C68}"/>
              </a:ext>
            </a:extLst>
          </p:cNvPr>
          <p:cNvPicPr>
            <a:picLocks noChangeAspect="1"/>
          </p:cNvPicPr>
          <p:nvPr/>
        </p:nvPicPr>
        <p:blipFill>
          <a:blip r:embed="rId3"/>
          <a:stretch>
            <a:fillRect/>
          </a:stretch>
        </p:blipFill>
        <p:spPr>
          <a:xfrm>
            <a:off x="1116279" y="2295968"/>
            <a:ext cx="8096169" cy="4554095"/>
          </a:xfrm>
          <a:prstGeom prst="rect">
            <a:avLst/>
          </a:prstGeom>
        </p:spPr>
      </p:pic>
      <p:sp>
        <p:nvSpPr>
          <p:cNvPr id="10" name="Text Placeholder 6">
            <a:extLst>
              <a:ext uri="{FF2B5EF4-FFF2-40B4-BE49-F238E27FC236}">
                <a16:creationId xmlns:a16="http://schemas.microsoft.com/office/drawing/2014/main" id="{7E8C9A16-05EF-457B-9A89-4F3DD5C25434}"/>
              </a:ext>
            </a:extLst>
          </p:cNvPr>
          <p:cNvSpPr txBox="1">
            <a:spLocks/>
          </p:cNvSpPr>
          <p:nvPr/>
        </p:nvSpPr>
        <p:spPr>
          <a:xfrm>
            <a:off x="427038" y="18494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Tx/>
              <a:buChar char="-"/>
            </a:pPr>
            <a:r>
              <a:rPr lang="en-US" sz="2800" dirty="0">
                <a:solidFill>
                  <a:schemeClr val="bg1"/>
                </a:solidFill>
              </a:rPr>
              <a:t>Bis 2012 R2:</a:t>
            </a:r>
          </a:p>
        </p:txBody>
      </p:sp>
      <p:pic>
        <p:nvPicPr>
          <p:cNvPr id="11" name="Grafik 10">
            <a:extLst>
              <a:ext uri="{FF2B5EF4-FFF2-40B4-BE49-F238E27FC236}">
                <a16:creationId xmlns:a16="http://schemas.microsoft.com/office/drawing/2014/main" id="{3BCE19E3-E196-456D-8D03-F2937C2FF2CC}"/>
              </a:ext>
            </a:extLst>
          </p:cNvPr>
          <p:cNvPicPr>
            <a:picLocks noChangeAspect="1"/>
          </p:cNvPicPr>
          <p:nvPr/>
        </p:nvPicPr>
        <p:blipFill>
          <a:blip r:embed="rId4"/>
          <a:stretch>
            <a:fillRect/>
          </a:stretch>
        </p:blipFill>
        <p:spPr>
          <a:xfrm>
            <a:off x="10250983" y="0"/>
            <a:ext cx="2185492" cy="1937803"/>
          </a:xfrm>
          <a:prstGeom prst="rect">
            <a:avLst/>
          </a:prstGeom>
        </p:spPr>
      </p:pic>
    </p:spTree>
    <p:extLst>
      <p:ext uri="{BB962C8B-B14F-4D97-AF65-F5344CB8AC3E}">
        <p14:creationId xmlns:p14="http://schemas.microsoft.com/office/powerpoint/2010/main" val="378192730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System Center Data </a:t>
            </a:r>
            <a:r>
              <a:rPr lang="de-DE" sz="4800" dirty="0" err="1">
                <a:solidFill>
                  <a:schemeClr val="bg1"/>
                </a:solidFill>
              </a:rPr>
              <a:t>Protection</a:t>
            </a:r>
            <a:r>
              <a:rPr lang="de-DE" sz="4800" dirty="0">
                <a:solidFill>
                  <a:schemeClr val="bg1"/>
                </a:solidFill>
              </a:rPr>
              <a:t> Manager</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Tx/>
              <a:buChar char="-"/>
            </a:pPr>
            <a:endParaRPr lang="en-US" sz="2800" dirty="0">
              <a:solidFill>
                <a:schemeClr val="bg1"/>
              </a:solidFill>
            </a:endParaRPr>
          </a:p>
        </p:txBody>
      </p:sp>
      <p:sp>
        <p:nvSpPr>
          <p:cNvPr id="10" name="Text Placeholder 6">
            <a:extLst>
              <a:ext uri="{FF2B5EF4-FFF2-40B4-BE49-F238E27FC236}">
                <a16:creationId xmlns:a16="http://schemas.microsoft.com/office/drawing/2014/main" id="{7E8C9A16-05EF-457B-9A89-4F3DD5C25434}"/>
              </a:ext>
            </a:extLst>
          </p:cNvPr>
          <p:cNvSpPr txBox="1">
            <a:spLocks/>
          </p:cNvSpPr>
          <p:nvPr/>
        </p:nvSpPr>
        <p:spPr>
          <a:xfrm>
            <a:off x="427038" y="18494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Tx/>
              <a:buChar char="-"/>
            </a:pPr>
            <a:r>
              <a:rPr lang="en-US" sz="2800" dirty="0">
                <a:solidFill>
                  <a:schemeClr val="bg1"/>
                </a:solidFill>
              </a:rPr>
              <a:t>Ab 2016:</a:t>
            </a:r>
          </a:p>
          <a:p>
            <a:pPr lvl="1">
              <a:buFontTx/>
              <a:buChar char="-"/>
            </a:pPr>
            <a:endParaRPr lang="en-US" sz="2800" dirty="0">
              <a:solidFill>
                <a:schemeClr val="bg1"/>
              </a:solidFill>
            </a:endParaRPr>
          </a:p>
        </p:txBody>
      </p:sp>
      <p:pic>
        <p:nvPicPr>
          <p:cNvPr id="5" name="Grafik 4">
            <a:extLst>
              <a:ext uri="{FF2B5EF4-FFF2-40B4-BE49-F238E27FC236}">
                <a16:creationId xmlns:a16="http://schemas.microsoft.com/office/drawing/2014/main" id="{B15523EB-860A-46C6-861F-BEAA0B4004E6}"/>
              </a:ext>
            </a:extLst>
          </p:cNvPr>
          <p:cNvPicPr>
            <a:picLocks noChangeAspect="1"/>
          </p:cNvPicPr>
          <p:nvPr/>
        </p:nvPicPr>
        <p:blipFill>
          <a:blip r:embed="rId3"/>
          <a:stretch>
            <a:fillRect/>
          </a:stretch>
        </p:blipFill>
        <p:spPr>
          <a:xfrm>
            <a:off x="1104404" y="2335998"/>
            <a:ext cx="8054836" cy="4514065"/>
          </a:xfrm>
          <a:prstGeom prst="rect">
            <a:avLst/>
          </a:prstGeom>
        </p:spPr>
      </p:pic>
      <p:pic>
        <p:nvPicPr>
          <p:cNvPr id="8" name="Grafik 7">
            <a:extLst>
              <a:ext uri="{FF2B5EF4-FFF2-40B4-BE49-F238E27FC236}">
                <a16:creationId xmlns:a16="http://schemas.microsoft.com/office/drawing/2014/main" id="{3768B3F8-249D-47F8-B433-B406D85EEA51}"/>
              </a:ext>
            </a:extLst>
          </p:cNvPr>
          <p:cNvPicPr>
            <a:picLocks noChangeAspect="1"/>
          </p:cNvPicPr>
          <p:nvPr/>
        </p:nvPicPr>
        <p:blipFill>
          <a:blip r:embed="rId4"/>
          <a:stretch>
            <a:fillRect/>
          </a:stretch>
        </p:blipFill>
        <p:spPr>
          <a:xfrm>
            <a:off x="10250983" y="0"/>
            <a:ext cx="2185492" cy="1937803"/>
          </a:xfrm>
          <a:prstGeom prst="rect">
            <a:avLst/>
          </a:prstGeom>
        </p:spPr>
      </p:pic>
    </p:spTree>
    <p:extLst>
      <p:ext uri="{BB962C8B-B14F-4D97-AF65-F5344CB8AC3E}">
        <p14:creationId xmlns:p14="http://schemas.microsoft.com/office/powerpoint/2010/main" val="241167765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System Center Data </a:t>
            </a:r>
            <a:r>
              <a:rPr lang="de-DE" sz="4800" dirty="0" err="1">
                <a:solidFill>
                  <a:schemeClr val="bg1"/>
                </a:solidFill>
              </a:rPr>
              <a:t>Protection</a:t>
            </a:r>
            <a:r>
              <a:rPr lang="de-DE" sz="4800" dirty="0">
                <a:solidFill>
                  <a:schemeClr val="bg1"/>
                </a:solidFill>
              </a:rPr>
              <a:t> Manager</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Tx/>
              <a:buChar char="-"/>
            </a:pPr>
            <a:endParaRPr lang="en-US" sz="2800" dirty="0">
              <a:solidFill>
                <a:schemeClr val="bg1"/>
              </a:solidFill>
            </a:endParaRPr>
          </a:p>
        </p:txBody>
      </p:sp>
      <p:sp>
        <p:nvSpPr>
          <p:cNvPr id="10" name="Text Placeholder 6">
            <a:extLst>
              <a:ext uri="{FF2B5EF4-FFF2-40B4-BE49-F238E27FC236}">
                <a16:creationId xmlns:a16="http://schemas.microsoft.com/office/drawing/2014/main" id="{7E8C9A16-05EF-457B-9A89-4F3DD5C25434}"/>
              </a:ext>
            </a:extLst>
          </p:cNvPr>
          <p:cNvSpPr txBox="1">
            <a:spLocks/>
          </p:cNvSpPr>
          <p:nvPr/>
        </p:nvSpPr>
        <p:spPr>
          <a:xfrm>
            <a:off x="427037" y="1849462"/>
            <a:ext cx="7778811"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Tx/>
              <a:buChar char="-"/>
            </a:pPr>
            <a:r>
              <a:rPr lang="en-US" sz="3200" dirty="0" err="1">
                <a:solidFill>
                  <a:schemeClr val="bg1"/>
                </a:solidFill>
              </a:rPr>
              <a:t>Weitere</a:t>
            </a:r>
            <a:r>
              <a:rPr lang="en-US" sz="3200" dirty="0">
                <a:solidFill>
                  <a:schemeClr val="bg1"/>
                </a:solidFill>
              </a:rPr>
              <a:t> </a:t>
            </a:r>
            <a:r>
              <a:rPr lang="en-US" sz="3200" dirty="0" err="1">
                <a:solidFill>
                  <a:schemeClr val="bg1"/>
                </a:solidFill>
              </a:rPr>
              <a:t>Verbesserungen</a:t>
            </a:r>
            <a:r>
              <a:rPr lang="en-US" sz="3200" dirty="0">
                <a:solidFill>
                  <a:schemeClr val="bg1"/>
                </a:solidFill>
              </a:rPr>
              <a:t> ab DPM 2016</a:t>
            </a:r>
          </a:p>
          <a:p>
            <a:pPr lvl="3">
              <a:buFontTx/>
              <a:buChar char="-"/>
            </a:pPr>
            <a:r>
              <a:rPr lang="en-US" sz="2800" dirty="0">
                <a:solidFill>
                  <a:schemeClr val="bg1"/>
                </a:solidFill>
              </a:rPr>
              <a:t>Workload Aware Storage</a:t>
            </a:r>
          </a:p>
          <a:p>
            <a:pPr lvl="3">
              <a:buFontTx/>
              <a:buChar char="-"/>
            </a:pPr>
            <a:r>
              <a:rPr lang="en-US" sz="2800" dirty="0">
                <a:solidFill>
                  <a:schemeClr val="bg1"/>
                </a:solidFill>
              </a:rPr>
              <a:t>RCT in Windows Server 2016</a:t>
            </a:r>
          </a:p>
          <a:p>
            <a:pPr lvl="1">
              <a:buFontTx/>
              <a:buChar char="-"/>
            </a:pPr>
            <a:endParaRPr lang="en-US" sz="2800" dirty="0">
              <a:solidFill>
                <a:schemeClr val="bg1"/>
              </a:solidFill>
            </a:endParaRPr>
          </a:p>
        </p:txBody>
      </p:sp>
      <p:pic>
        <p:nvPicPr>
          <p:cNvPr id="6" name="Grafik 5">
            <a:extLst>
              <a:ext uri="{FF2B5EF4-FFF2-40B4-BE49-F238E27FC236}">
                <a16:creationId xmlns:a16="http://schemas.microsoft.com/office/drawing/2014/main" id="{046F7AF8-0630-44C6-AE01-4AE04289A221}"/>
              </a:ext>
            </a:extLst>
          </p:cNvPr>
          <p:cNvPicPr>
            <a:picLocks noChangeAspect="1"/>
          </p:cNvPicPr>
          <p:nvPr/>
        </p:nvPicPr>
        <p:blipFill>
          <a:blip r:embed="rId3"/>
          <a:stretch>
            <a:fillRect/>
          </a:stretch>
        </p:blipFill>
        <p:spPr>
          <a:xfrm>
            <a:off x="6701215" y="2793241"/>
            <a:ext cx="4198303" cy="3904422"/>
          </a:xfrm>
          <a:prstGeom prst="rect">
            <a:avLst/>
          </a:prstGeom>
        </p:spPr>
      </p:pic>
      <p:pic>
        <p:nvPicPr>
          <p:cNvPr id="8" name="Grafik 7">
            <a:extLst>
              <a:ext uri="{FF2B5EF4-FFF2-40B4-BE49-F238E27FC236}">
                <a16:creationId xmlns:a16="http://schemas.microsoft.com/office/drawing/2014/main" id="{1588C3F3-97A5-47EA-B0DF-E35B9028EC05}"/>
              </a:ext>
            </a:extLst>
          </p:cNvPr>
          <p:cNvPicPr>
            <a:picLocks noChangeAspect="1"/>
          </p:cNvPicPr>
          <p:nvPr/>
        </p:nvPicPr>
        <p:blipFill>
          <a:blip r:embed="rId4"/>
          <a:stretch>
            <a:fillRect/>
          </a:stretch>
        </p:blipFill>
        <p:spPr>
          <a:xfrm>
            <a:off x="10250983" y="0"/>
            <a:ext cx="2185492" cy="1937803"/>
          </a:xfrm>
          <a:prstGeom prst="rect">
            <a:avLst/>
          </a:prstGeom>
        </p:spPr>
      </p:pic>
    </p:spTree>
    <p:extLst>
      <p:ext uri="{BB962C8B-B14F-4D97-AF65-F5344CB8AC3E}">
        <p14:creationId xmlns:p14="http://schemas.microsoft.com/office/powerpoint/2010/main" val="337877305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Agenda</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bg1"/>
                </a:solidFill>
              </a:rPr>
              <a:t>Manuelle</a:t>
            </a:r>
            <a:r>
              <a:rPr lang="en-US" dirty="0">
                <a:solidFill>
                  <a:schemeClr val="bg1"/>
                </a:solidFill>
              </a:rPr>
              <a:t> </a:t>
            </a:r>
            <a:r>
              <a:rPr lang="en-US" dirty="0" err="1">
                <a:solidFill>
                  <a:schemeClr val="bg1"/>
                </a:solidFill>
              </a:rPr>
              <a:t>Lösungen</a:t>
            </a:r>
            <a:endParaRPr lang="en-US" dirty="0">
              <a:solidFill>
                <a:schemeClr val="bg1"/>
              </a:solidFill>
            </a:endParaRPr>
          </a:p>
          <a:p>
            <a:r>
              <a:rPr lang="en-US" dirty="0">
                <a:solidFill>
                  <a:schemeClr val="bg1"/>
                </a:solidFill>
              </a:rPr>
              <a:t>Windows Server Backup</a:t>
            </a:r>
          </a:p>
          <a:p>
            <a:r>
              <a:rPr lang="en-US" dirty="0">
                <a:solidFill>
                  <a:schemeClr val="bg1"/>
                </a:solidFill>
              </a:rPr>
              <a:t>System Center Data Protection Manager</a:t>
            </a:r>
          </a:p>
          <a:p>
            <a:r>
              <a:rPr lang="en-US" b="1" dirty="0">
                <a:solidFill>
                  <a:schemeClr val="bg1"/>
                </a:solidFill>
              </a:rPr>
              <a:t>Azure Backup Server</a:t>
            </a:r>
          </a:p>
          <a:p>
            <a:r>
              <a:rPr lang="en-US" dirty="0">
                <a:solidFill>
                  <a:schemeClr val="bg1"/>
                </a:solidFill>
              </a:rPr>
              <a:t>Azure Recovery Services</a:t>
            </a:r>
          </a:p>
          <a:p>
            <a:r>
              <a:rPr lang="en-US" dirty="0">
                <a:solidFill>
                  <a:schemeClr val="bg1"/>
                </a:solidFill>
              </a:rPr>
              <a:t>Azure Site Recovery</a:t>
            </a:r>
          </a:p>
          <a:p>
            <a:endParaRPr lang="en-US" dirty="0"/>
          </a:p>
        </p:txBody>
      </p:sp>
      <p:pic>
        <p:nvPicPr>
          <p:cNvPr id="4" name="Grafik 3">
            <a:extLst>
              <a:ext uri="{FF2B5EF4-FFF2-40B4-BE49-F238E27FC236}">
                <a16:creationId xmlns:a16="http://schemas.microsoft.com/office/drawing/2014/main" id="{268F8EE3-8E99-4EAA-BE2C-CC35B25A1FD6}"/>
              </a:ext>
            </a:extLst>
          </p:cNvPr>
          <p:cNvPicPr>
            <a:picLocks noChangeAspect="1"/>
          </p:cNvPicPr>
          <p:nvPr/>
        </p:nvPicPr>
        <p:blipFill>
          <a:blip r:embed="rId2"/>
          <a:stretch>
            <a:fillRect/>
          </a:stretch>
        </p:blipFill>
        <p:spPr>
          <a:xfrm>
            <a:off x="10250983" y="0"/>
            <a:ext cx="2185492" cy="1937803"/>
          </a:xfrm>
          <a:prstGeom prst="rect">
            <a:avLst/>
          </a:prstGeom>
        </p:spPr>
      </p:pic>
    </p:spTree>
    <p:extLst>
      <p:ext uri="{BB962C8B-B14F-4D97-AF65-F5344CB8AC3E}">
        <p14:creationId xmlns:p14="http://schemas.microsoft.com/office/powerpoint/2010/main" val="48921375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Azure Backup Server</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Tx/>
              <a:buChar char="-"/>
            </a:pPr>
            <a:r>
              <a:rPr lang="en-US" sz="3200" dirty="0" err="1">
                <a:solidFill>
                  <a:schemeClr val="bg1"/>
                </a:solidFill>
              </a:rPr>
              <a:t>Aktuell</a:t>
            </a:r>
            <a:r>
              <a:rPr lang="en-US" sz="3200" dirty="0">
                <a:solidFill>
                  <a:schemeClr val="bg1"/>
                </a:solidFill>
              </a:rPr>
              <a:t>: MABSv2</a:t>
            </a:r>
          </a:p>
          <a:p>
            <a:pPr lvl="1">
              <a:buFontTx/>
              <a:buChar char="-"/>
            </a:pPr>
            <a:r>
              <a:rPr lang="en-US" sz="3200" dirty="0" err="1">
                <a:solidFill>
                  <a:schemeClr val="bg1"/>
                </a:solidFill>
              </a:rPr>
              <a:t>Entspricht</a:t>
            </a:r>
            <a:r>
              <a:rPr lang="en-US" sz="3200" dirty="0">
                <a:solidFill>
                  <a:schemeClr val="bg1"/>
                </a:solidFill>
              </a:rPr>
              <a:t> </a:t>
            </a:r>
            <a:r>
              <a:rPr lang="en-US" sz="3200" dirty="0" err="1">
                <a:solidFill>
                  <a:schemeClr val="bg1"/>
                </a:solidFill>
              </a:rPr>
              <a:t>technisch</a:t>
            </a:r>
            <a:r>
              <a:rPr lang="en-US" sz="3200" dirty="0">
                <a:solidFill>
                  <a:schemeClr val="bg1"/>
                </a:solidFill>
              </a:rPr>
              <a:t> </a:t>
            </a:r>
            <a:r>
              <a:rPr lang="en-US" sz="3200" dirty="0" err="1">
                <a:solidFill>
                  <a:schemeClr val="bg1"/>
                </a:solidFill>
              </a:rPr>
              <a:t>dem</a:t>
            </a:r>
            <a:r>
              <a:rPr lang="en-US" sz="3200" dirty="0">
                <a:solidFill>
                  <a:schemeClr val="bg1"/>
                </a:solidFill>
              </a:rPr>
              <a:t> SC DPM 2016, </a:t>
            </a:r>
            <a:r>
              <a:rPr lang="en-US" sz="3200" dirty="0" err="1">
                <a:solidFill>
                  <a:schemeClr val="bg1"/>
                </a:solidFill>
              </a:rPr>
              <a:t>jedoch</a:t>
            </a:r>
            <a:r>
              <a:rPr lang="en-US" sz="3200" dirty="0">
                <a:solidFill>
                  <a:schemeClr val="bg1"/>
                </a:solidFill>
              </a:rPr>
              <a:t> OHNE Tape Backup</a:t>
            </a:r>
          </a:p>
          <a:p>
            <a:pPr lvl="1">
              <a:buFontTx/>
              <a:buChar char="-"/>
            </a:pPr>
            <a:r>
              <a:rPr lang="en-US" sz="3200" dirty="0" err="1">
                <a:solidFill>
                  <a:schemeClr val="bg1"/>
                </a:solidFill>
              </a:rPr>
              <a:t>Lizenzmodell</a:t>
            </a:r>
            <a:endParaRPr lang="en-US" sz="3200" dirty="0">
              <a:solidFill>
                <a:schemeClr val="bg1"/>
              </a:solidFill>
            </a:endParaRPr>
          </a:p>
          <a:p>
            <a:pPr lvl="3">
              <a:buFontTx/>
              <a:buChar char="-"/>
            </a:pPr>
            <a:r>
              <a:rPr lang="en-US" sz="2800" dirty="0" err="1">
                <a:solidFill>
                  <a:schemeClr val="bg1"/>
                </a:solidFill>
              </a:rPr>
              <a:t>es</a:t>
            </a:r>
            <a:r>
              <a:rPr lang="en-US" sz="2800" dirty="0">
                <a:solidFill>
                  <a:schemeClr val="bg1"/>
                </a:solidFill>
              </a:rPr>
              <a:t> </a:t>
            </a:r>
            <a:r>
              <a:rPr lang="en-US" sz="2800" dirty="0" err="1">
                <a:solidFill>
                  <a:schemeClr val="bg1"/>
                </a:solidFill>
              </a:rPr>
              <a:t>wird</a:t>
            </a:r>
            <a:r>
              <a:rPr lang="en-US" sz="2800" dirty="0">
                <a:solidFill>
                  <a:schemeClr val="bg1"/>
                </a:solidFill>
              </a:rPr>
              <a:t> </a:t>
            </a:r>
            <a:r>
              <a:rPr lang="en-US" sz="2800" dirty="0" err="1">
                <a:solidFill>
                  <a:schemeClr val="bg1"/>
                </a:solidFill>
              </a:rPr>
              <a:t>eine</a:t>
            </a:r>
            <a:r>
              <a:rPr lang="en-US" sz="2800" dirty="0">
                <a:solidFill>
                  <a:schemeClr val="bg1"/>
                </a:solidFill>
              </a:rPr>
              <a:t> Azure Subscription </a:t>
            </a:r>
            <a:r>
              <a:rPr lang="en-US" sz="2800" dirty="0" err="1">
                <a:solidFill>
                  <a:schemeClr val="bg1"/>
                </a:solidFill>
              </a:rPr>
              <a:t>benötigt</a:t>
            </a:r>
            <a:endParaRPr lang="en-US" sz="2800" dirty="0">
              <a:solidFill>
                <a:schemeClr val="bg1"/>
              </a:solidFill>
            </a:endParaRPr>
          </a:p>
          <a:p>
            <a:pPr lvl="3">
              <a:buFontTx/>
              <a:buChar char="-"/>
            </a:pPr>
            <a:r>
              <a:rPr lang="en-US" sz="2800" dirty="0" err="1">
                <a:solidFill>
                  <a:schemeClr val="bg1"/>
                </a:solidFill>
              </a:rPr>
              <a:t>Kosten</a:t>
            </a:r>
            <a:r>
              <a:rPr lang="en-US" sz="2800" dirty="0">
                <a:solidFill>
                  <a:schemeClr val="bg1"/>
                </a:solidFill>
              </a:rPr>
              <a:t> pro </a:t>
            </a:r>
            <a:r>
              <a:rPr lang="en-US" sz="2800" dirty="0" err="1">
                <a:solidFill>
                  <a:schemeClr val="bg1"/>
                </a:solidFill>
              </a:rPr>
              <a:t>Instanz</a:t>
            </a:r>
            <a:r>
              <a:rPr lang="en-US" sz="2800" dirty="0">
                <a:solidFill>
                  <a:schemeClr val="bg1"/>
                </a:solidFill>
              </a:rPr>
              <a:t>, </a:t>
            </a:r>
            <a:r>
              <a:rPr lang="en-US" sz="2800" dirty="0" err="1">
                <a:solidFill>
                  <a:schemeClr val="bg1"/>
                </a:solidFill>
              </a:rPr>
              <a:t>egal</a:t>
            </a:r>
            <a:r>
              <a:rPr lang="en-US" sz="2800" dirty="0">
                <a:solidFill>
                  <a:schemeClr val="bg1"/>
                </a:solidFill>
              </a:rPr>
              <a:t> </a:t>
            </a:r>
            <a:r>
              <a:rPr lang="en-US" sz="2800" dirty="0" err="1">
                <a:solidFill>
                  <a:schemeClr val="bg1"/>
                </a:solidFill>
              </a:rPr>
              <a:t>ob</a:t>
            </a:r>
            <a:r>
              <a:rPr lang="en-US" sz="2800" dirty="0">
                <a:solidFill>
                  <a:schemeClr val="bg1"/>
                </a:solidFill>
              </a:rPr>
              <a:t> </a:t>
            </a:r>
            <a:r>
              <a:rPr lang="en-US" sz="2800" dirty="0" err="1">
                <a:solidFill>
                  <a:schemeClr val="bg1"/>
                </a:solidFill>
              </a:rPr>
              <a:t>nur</a:t>
            </a:r>
            <a:r>
              <a:rPr lang="en-US" sz="2800" dirty="0">
                <a:solidFill>
                  <a:schemeClr val="bg1"/>
                </a:solidFill>
              </a:rPr>
              <a:t> </a:t>
            </a:r>
            <a:r>
              <a:rPr lang="en-US" sz="2800" dirty="0" err="1">
                <a:solidFill>
                  <a:schemeClr val="bg1"/>
                </a:solidFill>
              </a:rPr>
              <a:t>lokales</a:t>
            </a:r>
            <a:r>
              <a:rPr lang="en-US" sz="2800" dirty="0">
                <a:solidFill>
                  <a:schemeClr val="bg1"/>
                </a:solidFill>
              </a:rPr>
              <a:t> Backup </a:t>
            </a:r>
            <a:r>
              <a:rPr lang="en-US" sz="2800" dirty="0" err="1">
                <a:solidFill>
                  <a:schemeClr val="bg1"/>
                </a:solidFill>
              </a:rPr>
              <a:t>oder</a:t>
            </a:r>
            <a:r>
              <a:rPr lang="en-US" sz="2800" dirty="0">
                <a:solidFill>
                  <a:schemeClr val="bg1"/>
                </a:solidFill>
              </a:rPr>
              <a:t> </a:t>
            </a:r>
            <a:r>
              <a:rPr lang="en-US" sz="2800" dirty="0" err="1">
                <a:solidFill>
                  <a:schemeClr val="bg1"/>
                </a:solidFill>
              </a:rPr>
              <a:t>auch</a:t>
            </a:r>
            <a:r>
              <a:rPr lang="en-US" sz="2800" dirty="0">
                <a:solidFill>
                  <a:schemeClr val="bg1"/>
                </a:solidFill>
              </a:rPr>
              <a:t> in die Cloud</a:t>
            </a:r>
          </a:p>
          <a:p>
            <a:pPr lvl="3">
              <a:buFontTx/>
              <a:buChar char="-"/>
            </a:pPr>
            <a:r>
              <a:rPr lang="en-US" sz="2800" dirty="0">
                <a:solidFill>
                  <a:schemeClr val="bg1"/>
                </a:solidFill>
              </a:rPr>
              <a:t>Anders </a:t>
            </a:r>
            <a:r>
              <a:rPr lang="en-US" sz="2800" dirty="0" err="1">
                <a:solidFill>
                  <a:schemeClr val="bg1"/>
                </a:solidFill>
              </a:rPr>
              <a:t>als</a:t>
            </a:r>
            <a:r>
              <a:rPr lang="en-US" sz="2800" dirty="0">
                <a:solidFill>
                  <a:schemeClr val="bg1"/>
                </a:solidFill>
              </a:rPr>
              <a:t> </a:t>
            </a:r>
            <a:r>
              <a:rPr lang="en-US" sz="2800" dirty="0" err="1">
                <a:solidFill>
                  <a:schemeClr val="bg1"/>
                </a:solidFill>
              </a:rPr>
              <a:t>bei</a:t>
            </a:r>
            <a:r>
              <a:rPr lang="en-US" sz="2800" dirty="0">
                <a:solidFill>
                  <a:schemeClr val="bg1"/>
                </a:solidFill>
              </a:rPr>
              <a:t> </a:t>
            </a:r>
            <a:r>
              <a:rPr lang="en-US" sz="2800" dirty="0" err="1">
                <a:solidFill>
                  <a:schemeClr val="bg1"/>
                </a:solidFill>
              </a:rPr>
              <a:t>normalen</a:t>
            </a:r>
            <a:r>
              <a:rPr lang="en-US" sz="2800" dirty="0">
                <a:solidFill>
                  <a:schemeClr val="bg1"/>
                </a:solidFill>
              </a:rPr>
              <a:t> Storage </a:t>
            </a:r>
            <a:r>
              <a:rPr lang="en-US" sz="2800" dirty="0" err="1">
                <a:solidFill>
                  <a:schemeClr val="bg1"/>
                </a:solidFill>
              </a:rPr>
              <a:t>werden</a:t>
            </a:r>
            <a:r>
              <a:rPr lang="en-US" sz="2800" dirty="0">
                <a:solidFill>
                  <a:schemeClr val="bg1"/>
                </a:solidFill>
              </a:rPr>
              <a:t> </a:t>
            </a:r>
            <a:r>
              <a:rPr lang="en-US" sz="2800" dirty="0" err="1">
                <a:solidFill>
                  <a:schemeClr val="bg1"/>
                </a:solidFill>
              </a:rPr>
              <a:t>Storageoprationen</a:t>
            </a:r>
            <a:r>
              <a:rPr lang="en-US" sz="2800" dirty="0">
                <a:solidFill>
                  <a:schemeClr val="bg1"/>
                </a:solidFill>
              </a:rPr>
              <a:t> und Restores </a:t>
            </a:r>
            <a:r>
              <a:rPr lang="en-US" sz="2800" dirty="0" err="1">
                <a:solidFill>
                  <a:schemeClr val="bg1"/>
                </a:solidFill>
              </a:rPr>
              <a:t>nicht</a:t>
            </a:r>
            <a:r>
              <a:rPr lang="en-US" sz="2800" dirty="0">
                <a:solidFill>
                  <a:schemeClr val="bg1"/>
                </a:solidFill>
              </a:rPr>
              <a:t> extra </a:t>
            </a:r>
            <a:r>
              <a:rPr lang="en-US" sz="2800" dirty="0" err="1">
                <a:solidFill>
                  <a:schemeClr val="bg1"/>
                </a:solidFill>
              </a:rPr>
              <a:t>berechnet</a:t>
            </a:r>
            <a:endParaRPr lang="en-US" sz="2800" dirty="0">
              <a:solidFill>
                <a:schemeClr val="bg1"/>
              </a:solidFill>
            </a:endParaRPr>
          </a:p>
          <a:p>
            <a:pPr lvl="3">
              <a:buFontTx/>
              <a:buChar char="-"/>
            </a:pPr>
            <a:endParaRPr lang="en-US" sz="2800" dirty="0">
              <a:solidFill>
                <a:schemeClr val="bg1"/>
              </a:solidFill>
            </a:endParaRPr>
          </a:p>
          <a:p>
            <a:pPr lvl="1">
              <a:buFontTx/>
              <a:buChar char="-"/>
            </a:pPr>
            <a:endParaRPr lang="en-US" sz="3200" dirty="0">
              <a:solidFill>
                <a:schemeClr val="bg1"/>
              </a:solidFill>
            </a:endParaRPr>
          </a:p>
        </p:txBody>
      </p:sp>
      <p:pic>
        <p:nvPicPr>
          <p:cNvPr id="4" name="Grafik 3">
            <a:extLst>
              <a:ext uri="{FF2B5EF4-FFF2-40B4-BE49-F238E27FC236}">
                <a16:creationId xmlns:a16="http://schemas.microsoft.com/office/drawing/2014/main" id="{B16181A2-C2C8-4EBC-A19F-CB3E9F6F5FF4}"/>
              </a:ext>
            </a:extLst>
          </p:cNvPr>
          <p:cNvPicPr>
            <a:picLocks noChangeAspect="1"/>
          </p:cNvPicPr>
          <p:nvPr/>
        </p:nvPicPr>
        <p:blipFill>
          <a:blip r:embed="rId3"/>
          <a:stretch>
            <a:fillRect/>
          </a:stretch>
        </p:blipFill>
        <p:spPr>
          <a:xfrm>
            <a:off x="10250983" y="0"/>
            <a:ext cx="2185492" cy="1937803"/>
          </a:xfrm>
          <a:prstGeom prst="rect">
            <a:avLst/>
          </a:prstGeom>
        </p:spPr>
      </p:pic>
    </p:spTree>
    <p:extLst>
      <p:ext uri="{BB962C8B-B14F-4D97-AF65-F5344CB8AC3E}">
        <p14:creationId xmlns:p14="http://schemas.microsoft.com/office/powerpoint/2010/main" val="277357209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Agenda</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bg1"/>
                </a:solidFill>
              </a:rPr>
              <a:t>Manuelle</a:t>
            </a:r>
            <a:r>
              <a:rPr lang="en-US" dirty="0">
                <a:solidFill>
                  <a:schemeClr val="bg1"/>
                </a:solidFill>
              </a:rPr>
              <a:t> </a:t>
            </a:r>
            <a:r>
              <a:rPr lang="en-US" dirty="0" err="1">
                <a:solidFill>
                  <a:schemeClr val="bg1"/>
                </a:solidFill>
              </a:rPr>
              <a:t>Lösungen</a:t>
            </a:r>
            <a:endParaRPr lang="en-US" dirty="0">
              <a:solidFill>
                <a:schemeClr val="bg1"/>
              </a:solidFill>
            </a:endParaRPr>
          </a:p>
          <a:p>
            <a:r>
              <a:rPr lang="en-US" dirty="0">
                <a:solidFill>
                  <a:schemeClr val="bg1"/>
                </a:solidFill>
              </a:rPr>
              <a:t>Windows Server Backup</a:t>
            </a:r>
          </a:p>
          <a:p>
            <a:r>
              <a:rPr lang="en-US" dirty="0">
                <a:solidFill>
                  <a:schemeClr val="bg1"/>
                </a:solidFill>
              </a:rPr>
              <a:t>System Center Data Protection Manager</a:t>
            </a:r>
          </a:p>
          <a:p>
            <a:r>
              <a:rPr lang="en-US" dirty="0">
                <a:solidFill>
                  <a:schemeClr val="bg1"/>
                </a:solidFill>
              </a:rPr>
              <a:t>Azure Backup Server</a:t>
            </a:r>
          </a:p>
          <a:p>
            <a:r>
              <a:rPr lang="en-US" b="1" dirty="0">
                <a:solidFill>
                  <a:schemeClr val="bg1"/>
                </a:solidFill>
              </a:rPr>
              <a:t>Azure Recovery Services</a:t>
            </a:r>
          </a:p>
          <a:p>
            <a:r>
              <a:rPr lang="en-US" dirty="0">
                <a:solidFill>
                  <a:schemeClr val="bg1"/>
                </a:solidFill>
              </a:rPr>
              <a:t>Azure Site Recovery</a:t>
            </a:r>
          </a:p>
          <a:p>
            <a:endParaRPr lang="en-US" dirty="0"/>
          </a:p>
        </p:txBody>
      </p:sp>
      <p:pic>
        <p:nvPicPr>
          <p:cNvPr id="4" name="Grafik 3">
            <a:extLst>
              <a:ext uri="{FF2B5EF4-FFF2-40B4-BE49-F238E27FC236}">
                <a16:creationId xmlns:a16="http://schemas.microsoft.com/office/drawing/2014/main" id="{495DD21C-354B-4D17-B2DC-83D611E910A1}"/>
              </a:ext>
            </a:extLst>
          </p:cNvPr>
          <p:cNvPicPr>
            <a:picLocks noChangeAspect="1"/>
          </p:cNvPicPr>
          <p:nvPr/>
        </p:nvPicPr>
        <p:blipFill>
          <a:blip r:embed="rId2"/>
          <a:stretch>
            <a:fillRect/>
          </a:stretch>
        </p:blipFill>
        <p:spPr>
          <a:xfrm>
            <a:off x="10250983" y="0"/>
            <a:ext cx="2185492" cy="1937803"/>
          </a:xfrm>
          <a:prstGeom prst="rect">
            <a:avLst/>
          </a:prstGeom>
        </p:spPr>
      </p:pic>
    </p:spTree>
    <p:extLst>
      <p:ext uri="{BB962C8B-B14F-4D97-AF65-F5344CB8AC3E}">
        <p14:creationId xmlns:p14="http://schemas.microsoft.com/office/powerpoint/2010/main" val="73001063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Agenda</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bg1"/>
                </a:solidFill>
              </a:rPr>
              <a:t>Manuelle</a:t>
            </a:r>
            <a:r>
              <a:rPr lang="en-US" dirty="0">
                <a:solidFill>
                  <a:schemeClr val="bg1"/>
                </a:solidFill>
              </a:rPr>
              <a:t> </a:t>
            </a:r>
            <a:r>
              <a:rPr lang="en-US" dirty="0" err="1">
                <a:solidFill>
                  <a:schemeClr val="bg1"/>
                </a:solidFill>
              </a:rPr>
              <a:t>Lösungen</a:t>
            </a:r>
            <a:endParaRPr lang="en-US" dirty="0">
              <a:solidFill>
                <a:schemeClr val="bg1"/>
              </a:solidFill>
            </a:endParaRPr>
          </a:p>
          <a:p>
            <a:r>
              <a:rPr lang="en-US" dirty="0">
                <a:solidFill>
                  <a:schemeClr val="bg1"/>
                </a:solidFill>
              </a:rPr>
              <a:t>Windows Server Backup</a:t>
            </a:r>
          </a:p>
          <a:p>
            <a:r>
              <a:rPr lang="en-US" dirty="0">
                <a:solidFill>
                  <a:schemeClr val="bg1"/>
                </a:solidFill>
              </a:rPr>
              <a:t>System Center Data Protection Manager</a:t>
            </a:r>
          </a:p>
          <a:p>
            <a:r>
              <a:rPr lang="en-US" dirty="0">
                <a:solidFill>
                  <a:schemeClr val="bg1"/>
                </a:solidFill>
              </a:rPr>
              <a:t>Azure Backup Server</a:t>
            </a:r>
          </a:p>
          <a:p>
            <a:r>
              <a:rPr lang="en-US" dirty="0">
                <a:solidFill>
                  <a:schemeClr val="bg1"/>
                </a:solidFill>
              </a:rPr>
              <a:t>Azure Recovery Services</a:t>
            </a:r>
          </a:p>
          <a:p>
            <a:r>
              <a:rPr lang="en-US" dirty="0">
                <a:solidFill>
                  <a:schemeClr val="bg1"/>
                </a:solidFill>
              </a:rPr>
              <a:t>Azure Site Recovery</a:t>
            </a:r>
          </a:p>
          <a:p>
            <a:pPr lvl="1"/>
            <a:endParaRPr lang="en-US" dirty="0"/>
          </a:p>
        </p:txBody>
      </p:sp>
      <p:pic>
        <p:nvPicPr>
          <p:cNvPr id="5" name="Grafik 4">
            <a:extLst>
              <a:ext uri="{FF2B5EF4-FFF2-40B4-BE49-F238E27FC236}">
                <a16:creationId xmlns:a16="http://schemas.microsoft.com/office/drawing/2014/main" id="{91F85F11-B02F-4152-892F-58769749B9BA}"/>
              </a:ext>
            </a:extLst>
          </p:cNvPr>
          <p:cNvPicPr>
            <a:picLocks noChangeAspect="1"/>
          </p:cNvPicPr>
          <p:nvPr/>
        </p:nvPicPr>
        <p:blipFill>
          <a:blip r:embed="rId2"/>
          <a:stretch>
            <a:fillRect/>
          </a:stretch>
        </p:blipFill>
        <p:spPr>
          <a:xfrm>
            <a:off x="10250983" y="0"/>
            <a:ext cx="2185492" cy="1937803"/>
          </a:xfrm>
          <a:prstGeom prst="rect">
            <a:avLst/>
          </a:prstGeom>
        </p:spPr>
      </p:pic>
    </p:spTree>
    <p:extLst>
      <p:ext uri="{BB962C8B-B14F-4D97-AF65-F5344CB8AC3E}">
        <p14:creationId xmlns:p14="http://schemas.microsoft.com/office/powerpoint/2010/main" val="13420401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Azure </a:t>
            </a:r>
            <a:r>
              <a:rPr lang="de-DE" sz="4800" dirty="0" err="1">
                <a:solidFill>
                  <a:schemeClr val="bg1"/>
                </a:solidFill>
              </a:rPr>
              <a:t>Recovery</a:t>
            </a:r>
            <a:r>
              <a:rPr lang="de-DE" sz="4800" dirty="0">
                <a:solidFill>
                  <a:schemeClr val="bg1"/>
                </a:solidFill>
              </a:rPr>
              <a:t> Services</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Tx/>
              <a:buChar char="-"/>
            </a:pPr>
            <a:r>
              <a:rPr lang="en-US" sz="3200" dirty="0">
                <a:solidFill>
                  <a:schemeClr val="bg1"/>
                </a:solidFill>
              </a:rPr>
              <a:t>Cloud Backup </a:t>
            </a:r>
            <a:r>
              <a:rPr lang="en-US" sz="3200" dirty="0" err="1">
                <a:solidFill>
                  <a:schemeClr val="bg1"/>
                </a:solidFill>
              </a:rPr>
              <a:t>Lösung</a:t>
            </a:r>
            <a:r>
              <a:rPr lang="en-US" sz="3200" dirty="0">
                <a:solidFill>
                  <a:schemeClr val="bg1"/>
                </a:solidFill>
              </a:rPr>
              <a:t> </a:t>
            </a:r>
            <a:r>
              <a:rPr lang="en-US" sz="3200" dirty="0" err="1">
                <a:solidFill>
                  <a:schemeClr val="bg1"/>
                </a:solidFill>
              </a:rPr>
              <a:t>innerhalb</a:t>
            </a:r>
            <a:r>
              <a:rPr lang="en-US" sz="3200" dirty="0">
                <a:solidFill>
                  <a:schemeClr val="bg1"/>
                </a:solidFill>
              </a:rPr>
              <a:t> Azure Portal</a:t>
            </a:r>
          </a:p>
          <a:p>
            <a:pPr lvl="1">
              <a:buFontTx/>
              <a:buChar char="-"/>
            </a:pPr>
            <a:r>
              <a:rPr lang="en-US" sz="3200" dirty="0" err="1">
                <a:solidFill>
                  <a:schemeClr val="bg1"/>
                </a:solidFill>
              </a:rPr>
              <a:t>tlw</a:t>
            </a:r>
            <a:r>
              <a:rPr lang="en-US" sz="3200" dirty="0">
                <a:solidFill>
                  <a:schemeClr val="bg1"/>
                </a:solidFill>
              </a:rPr>
              <a:t>. Agent-</a:t>
            </a:r>
            <a:r>
              <a:rPr lang="en-US" sz="3200" dirty="0" err="1">
                <a:solidFill>
                  <a:schemeClr val="bg1"/>
                </a:solidFill>
              </a:rPr>
              <a:t>basiert</a:t>
            </a:r>
            <a:r>
              <a:rPr lang="en-US" sz="3200" dirty="0">
                <a:solidFill>
                  <a:schemeClr val="bg1"/>
                </a:solidFill>
              </a:rPr>
              <a:t> (MARS Agent; </a:t>
            </a:r>
            <a:r>
              <a:rPr lang="en-US" sz="3200" dirty="0" err="1">
                <a:solidFill>
                  <a:schemeClr val="bg1"/>
                </a:solidFill>
              </a:rPr>
              <a:t>für</a:t>
            </a:r>
            <a:r>
              <a:rPr lang="en-US" sz="3200" dirty="0">
                <a:solidFill>
                  <a:schemeClr val="bg1"/>
                </a:solidFill>
              </a:rPr>
              <a:t> VMs und SCDPM/MABS)</a:t>
            </a:r>
          </a:p>
          <a:p>
            <a:pPr lvl="1">
              <a:buFontTx/>
              <a:buChar char="-"/>
            </a:pPr>
            <a:r>
              <a:rPr lang="en-US" sz="3200" dirty="0">
                <a:solidFill>
                  <a:schemeClr val="bg1"/>
                </a:solidFill>
              </a:rPr>
              <a:t>Backup von:</a:t>
            </a:r>
          </a:p>
          <a:p>
            <a:pPr lvl="3">
              <a:buFontTx/>
              <a:buChar char="-"/>
            </a:pPr>
            <a:r>
              <a:rPr lang="en-US" sz="2800" dirty="0">
                <a:solidFill>
                  <a:schemeClr val="bg1"/>
                </a:solidFill>
              </a:rPr>
              <a:t>Files and Folders (in VM </a:t>
            </a:r>
            <a:r>
              <a:rPr lang="en-US" sz="2800" dirty="0" err="1">
                <a:solidFill>
                  <a:schemeClr val="bg1"/>
                </a:solidFill>
              </a:rPr>
              <a:t>oder</a:t>
            </a:r>
            <a:r>
              <a:rPr lang="en-US" sz="2800" dirty="0">
                <a:solidFill>
                  <a:schemeClr val="bg1"/>
                </a:solidFill>
              </a:rPr>
              <a:t> Azure </a:t>
            </a:r>
            <a:r>
              <a:rPr lang="en-US" sz="2800" dirty="0" err="1">
                <a:solidFill>
                  <a:schemeClr val="bg1"/>
                </a:solidFill>
              </a:rPr>
              <a:t>FileShare</a:t>
            </a:r>
            <a:r>
              <a:rPr lang="en-US" sz="2800" dirty="0">
                <a:solidFill>
                  <a:schemeClr val="bg1"/>
                </a:solidFill>
              </a:rPr>
              <a:t>)</a:t>
            </a:r>
          </a:p>
          <a:p>
            <a:pPr lvl="3">
              <a:buFontTx/>
              <a:buChar char="-"/>
            </a:pPr>
            <a:r>
              <a:rPr lang="en-US" sz="2800" dirty="0">
                <a:solidFill>
                  <a:schemeClr val="bg1"/>
                </a:solidFill>
              </a:rPr>
              <a:t>VMs (Azure </a:t>
            </a:r>
            <a:r>
              <a:rPr lang="en-US" sz="2800" dirty="0" err="1">
                <a:solidFill>
                  <a:schemeClr val="bg1"/>
                </a:solidFill>
              </a:rPr>
              <a:t>oder</a:t>
            </a:r>
            <a:r>
              <a:rPr lang="en-US" sz="2800" dirty="0">
                <a:solidFill>
                  <a:schemeClr val="bg1"/>
                </a:solidFill>
              </a:rPr>
              <a:t> On-Premise, </a:t>
            </a:r>
            <a:r>
              <a:rPr lang="en-US" sz="2800" dirty="0" err="1">
                <a:solidFill>
                  <a:schemeClr val="bg1"/>
                </a:solidFill>
              </a:rPr>
              <a:t>inkl</a:t>
            </a:r>
            <a:r>
              <a:rPr lang="en-US" sz="2800" dirty="0">
                <a:solidFill>
                  <a:schemeClr val="bg1"/>
                </a:solidFill>
              </a:rPr>
              <a:t>. Azure VMs </a:t>
            </a:r>
            <a:r>
              <a:rPr lang="en-US" sz="2800" dirty="0" err="1">
                <a:solidFill>
                  <a:schemeClr val="bg1"/>
                </a:solidFill>
              </a:rPr>
              <a:t>mit</a:t>
            </a:r>
            <a:r>
              <a:rPr lang="en-US" sz="2800" dirty="0">
                <a:solidFill>
                  <a:schemeClr val="bg1"/>
                </a:solidFill>
              </a:rPr>
              <a:t> </a:t>
            </a:r>
            <a:r>
              <a:rPr lang="en-US" sz="2800" dirty="0" err="1">
                <a:solidFill>
                  <a:schemeClr val="bg1"/>
                </a:solidFill>
              </a:rPr>
              <a:t>Hilfe</a:t>
            </a:r>
            <a:r>
              <a:rPr lang="en-US" sz="2800" dirty="0">
                <a:solidFill>
                  <a:schemeClr val="bg1"/>
                </a:solidFill>
              </a:rPr>
              <a:t> Azure </a:t>
            </a:r>
            <a:r>
              <a:rPr lang="en-US" sz="2800" dirty="0" err="1">
                <a:solidFill>
                  <a:schemeClr val="bg1"/>
                </a:solidFill>
              </a:rPr>
              <a:t>KeyVault</a:t>
            </a:r>
            <a:r>
              <a:rPr lang="en-US" sz="2800" dirty="0">
                <a:solidFill>
                  <a:schemeClr val="bg1"/>
                </a:solidFill>
              </a:rPr>
              <a:t> encrypted)</a:t>
            </a:r>
          </a:p>
          <a:p>
            <a:pPr lvl="3">
              <a:buFontTx/>
              <a:buChar char="-"/>
            </a:pPr>
            <a:r>
              <a:rPr lang="en-US" sz="2800" dirty="0" err="1">
                <a:solidFill>
                  <a:schemeClr val="bg1"/>
                </a:solidFill>
              </a:rPr>
              <a:t>SystemState</a:t>
            </a:r>
            <a:r>
              <a:rPr lang="en-US" sz="2800" dirty="0">
                <a:solidFill>
                  <a:schemeClr val="bg1"/>
                </a:solidFill>
              </a:rPr>
              <a:t> </a:t>
            </a:r>
            <a:r>
              <a:rPr lang="en-US" sz="2800" dirty="0" err="1">
                <a:solidFill>
                  <a:schemeClr val="bg1"/>
                </a:solidFill>
              </a:rPr>
              <a:t>auch</a:t>
            </a:r>
            <a:r>
              <a:rPr lang="en-US" sz="2800" dirty="0">
                <a:solidFill>
                  <a:schemeClr val="bg1"/>
                </a:solidFill>
              </a:rPr>
              <a:t> </a:t>
            </a:r>
            <a:r>
              <a:rPr lang="en-US" sz="2800" dirty="0" err="1">
                <a:solidFill>
                  <a:schemeClr val="bg1"/>
                </a:solidFill>
              </a:rPr>
              <a:t>über</a:t>
            </a:r>
            <a:r>
              <a:rPr lang="en-US" sz="2800" dirty="0">
                <a:solidFill>
                  <a:schemeClr val="bg1"/>
                </a:solidFill>
              </a:rPr>
              <a:t> MARS</a:t>
            </a:r>
          </a:p>
          <a:p>
            <a:pPr lvl="1">
              <a:buFontTx/>
              <a:buChar char="-"/>
            </a:pPr>
            <a:r>
              <a:rPr lang="en-US" sz="3200" dirty="0" err="1">
                <a:solidFill>
                  <a:schemeClr val="bg1"/>
                </a:solidFill>
              </a:rPr>
              <a:t>Ziel</a:t>
            </a:r>
            <a:r>
              <a:rPr lang="en-US" sz="3200" dirty="0">
                <a:solidFill>
                  <a:schemeClr val="bg1"/>
                </a:solidFill>
              </a:rPr>
              <a:t> </a:t>
            </a:r>
            <a:r>
              <a:rPr lang="en-US" sz="3200" dirty="0" err="1">
                <a:solidFill>
                  <a:schemeClr val="bg1"/>
                </a:solidFill>
              </a:rPr>
              <a:t>für</a:t>
            </a:r>
            <a:r>
              <a:rPr lang="en-US" sz="3200" dirty="0">
                <a:solidFill>
                  <a:schemeClr val="bg1"/>
                </a:solidFill>
              </a:rPr>
              <a:t>:</a:t>
            </a:r>
          </a:p>
          <a:p>
            <a:pPr lvl="3">
              <a:buFontTx/>
              <a:buChar char="-"/>
            </a:pPr>
            <a:r>
              <a:rPr lang="en-US" sz="2800" dirty="0">
                <a:solidFill>
                  <a:schemeClr val="bg1"/>
                </a:solidFill>
              </a:rPr>
              <a:t>Backups von SC DPM, MABS, </a:t>
            </a:r>
            <a:r>
              <a:rPr lang="en-US" sz="2800" dirty="0" err="1">
                <a:solidFill>
                  <a:schemeClr val="bg1"/>
                </a:solidFill>
              </a:rPr>
              <a:t>AzSQL</a:t>
            </a:r>
            <a:endParaRPr lang="en-US" sz="2800" dirty="0">
              <a:solidFill>
                <a:schemeClr val="bg1"/>
              </a:solidFill>
            </a:endParaRPr>
          </a:p>
          <a:p>
            <a:pPr lvl="3">
              <a:buFontTx/>
              <a:buChar char="-"/>
            </a:pPr>
            <a:endParaRPr lang="en-US" sz="2800" dirty="0">
              <a:solidFill>
                <a:schemeClr val="bg1"/>
              </a:solidFill>
            </a:endParaRPr>
          </a:p>
        </p:txBody>
      </p:sp>
      <p:pic>
        <p:nvPicPr>
          <p:cNvPr id="5" name="Grafik 4">
            <a:extLst>
              <a:ext uri="{FF2B5EF4-FFF2-40B4-BE49-F238E27FC236}">
                <a16:creationId xmlns:a16="http://schemas.microsoft.com/office/drawing/2014/main" id="{9884184B-4BCD-442D-A2AC-4A29018B9A7A}"/>
              </a:ext>
            </a:extLst>
          </p:cNvPr>
          <p:cNvPicPr>
            <a:picLocks noChangeAspect="1"/>
          </p:cNvPicPr>
          <p:nvPr/>
        </p:nvPicPr>
        <p:blipFill>
          <a:blip r:embed="rId3"/>
          <a:stretch>
            <a:fillRect/>
          </a:stretch>
        </p:blipFill>
        <p:spPr>
          <a:xfrm>
            <a:off x="7117643" y="4672900"/>
            <a:ext cx="5220820" cy="2236698"/>
          </a:xfrm>
          <a:prstGeom prst="rect">
            <a:avLst/>
          </a:prstGeom>
        </p:spPr>
      </p:pic>
      <p:pic>
        <p:nvPicPr>
          <p:cNvPr id="6" name="Grafik 5">
            <a:extLst>
              <a:ext uri="{FF2B5EF4-FFF2-40B4-BE49-F238E27FC236}">
                <a16:creationId xmlns:a16="http://schemas.microsoft.com/office/drawing/2014/main" id="{35979C3B-6666-4213-902B-E261073F09CC}"/>
              </a:ext>
            </a:extLst>
          </p:cNvPr>
          <p:cNvPicPr>
            <a:picLocks noChangeAspect="1"/>
          </p:cNvPicPr>
          <p:nvPr/>
        </p:nvPicPr>
        <p:blipFill>
          <a:blip r:embed="rId4"/>
          <a:stretch>
            <a:fillRect/>
          </a:stretch>
        </p:blipFill>
        <p:spPr>
          <a:xfrm>
            <a:off x="10250983" y="0"/>
            <a:ext cx="2185492" cy="1937803"/>
          </a:xfrm>
          <a:prstGeom prst="rect">
            <a:avLst/>
          </a:prstGeom>
        </p:spPr>
      </p:pic>
    </p:spTree>
    <p:extLst>
      <p:ext uri="{BB962C8B-B14F-4D97-AF65-F5344CB8AC3E}">
        <p14:creationId xmlns:p14="http://schemas.microsoft.com/office/powerpoint/2010/main" val="271116902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Azure </a:t>
            </a:r>
            <a:r>
              <a:rPr lang="de-DE" sz="4800" dirty="0" err="1">
                <a:solidFill>
                  <a:schemeClr val="bg1"/>
                </a:solidFill>
              </a:rPr>
              <a:t>Recovery</a:t>
            </a:r>
            <a:r>
              <a:rPr lang="de-DE" sz="4800" dirty="0">
                <a:solidFill>
                  <a:schemeClr val="bg1"/>
                </a:solidFill>
              </a:rPr>
              <a:t> Services</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Tx/>
              <a:buChar char="-"/>
            </a:pPr>
            <a:endParaRPr lang="en-US" sz="3200" dirty="0">
              <a:solidFill>
                <a:schemeClr val="bg1"/>
              </a:solidFill>
            </a:endParaRPr>
          </a:p>
          <a:p>
            <a:pPr marL="342900" lvl="1" indent="0">
              <a:buNone/>
            </a:pPr>
            <a:endParaRPr lang="en-US" sz="3200" dirty="0">
              <a:solidFill>
                <a:schemeClr val="bg1"/>
              </a:solidFill>
            </a:endParaRPr>
          </a:p>
          <a:p>
            <a:pPr lvl="1">
              <a:buFontTx/>
              <a:buChar char="-"/>
            </a:pPr>
            <a:endParaRPr lang="en-US" sz="2800" dirty="0">
              <a:solidFill>
                <a:schemeClr val="bg1"/>
              </a:solidFill>
            </a:endParaRPr>
          </a:p>
        </p:txBody>
      </p:sp>
      <p:pic>
        <p:nvPicPr>
          <p:cNvPr id="9" name="Grafik 8">
            <a:extLst>
              <a:ext uri="{FF2B5EF4-FFF2-40B4-BE49-F238E27FC236}">
                <a16:creationId xmlns:a16="http://schemas.microsoft.com/office/drawing/2014/main" id="{645E43B4-B09E-4D06-8BD2-CDF516CD3271}"/>
              </a:ext>
            </a:extLst>
          </p:cNvPr>
          <p:cNvPicPr>
            <a:picLocks noChangeAspect="1"/>
          </p:cNvPicPr>
          <p:nvPr/>
        </p:nvPicPr>
        <p:blipFill>
          <a:blip r:embed="rId3"/>
          <a:stretch>
            <a:fillRect/>
          </a:stretch>
        </p:blipFill>
        <p:spPr>
          <a:xfrm>
            <a:off x="274320" y="1508161"/>
            <a:ext cx="8979983" cy="5051240"/>
          </a:xfrm>
          <a:prstGeom prst="rect">
            <a:avLst/>
          </a:prstGeom>
        </p:spPr>
      </p:pic>
      <p:pic>
        <p:nvPicPr>
          <p:cNvPr id="10" name="Grafik 9">
            <a:extLst>
              <a:ext uri="{FF2B5EF4-FFF2-40B4-BE49-F238E27FC236}">
                <a16:creationId xmlns:a16="http://schemas.microsoft.com/office/drawing/2014/main" id="{78D1B53F-7905-4ED4-8B63-C4A0B129C031}"/>
              </a:ext>
            </a:extLst>
          </p:cNvPr>
          <p:cNvPicPr>
            <a:picLocks noChangeAspect="1"/>
          </p:cNvPicPr>
          <p:nvPr/>
        </p:nvPicPr>
        <p:blipFill>
          <a:blip r:embed="rId4"/>
          <a:stretch>
            <a:fillRect/>
          </a:stretch>
        </p:blipFill>
        <p:spPr>
          <a:xfrm>
            <a:off x="10250983" y="0"/>
            <a:ext cx="2185492" cy="1937803"/>
          </a:xfrm>
          <a:prstGeom prst="rect">
            <a:avLst/>
          </a:prstGeom>
        </p:spPr>
      </p:pic>
    </p:spTree>
    <p:extLst>
      <p:ext uri="{BB962C8B-B14F-4D97-AF65-F5344CB8AC3E}">
        <p14:creationId xmlns:p14="http://schemas.microsoft.com/office/powerpoint/2010/main" val="341350766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Azure </a:t>
            </a:r>
            <a:r>
              <a:rPr lang="de-DE" sz="4800" dirty="0" err="1">
                <a:solidFill>
                  <a:schemeClr val="bg1"/>
                </a:solidFill>
              </a:rPr>
              <a:t>Recovery</a:t>
            </a:r>
            <a:r>
              <a:rPr lang="de-DE" sz="4800" dirty="0">
                <a:solidFill>
                  <a:schemeClr val="bg1"/>
                </a:solidFill>
              </a:rPr>
              <a:t> Services</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Tx/>
              <a:buChar char="-"/>
            </a:pPr>
            <a:r>
              <a:rPr lang="en-US" sz="3200" dirty="0" err="1">
                <a:solidFill>
                  <a:schemeClr val="bg1"/>
                </a:solidFill>
              </a:rPr>
              <a:t>Daten</a:t>
            </a:r>
            <a:r>
              <a:rPr lang="en-US" sz="3200" dirty="0">
                <a:solidFill>
                  <a:schemeClr val="bg1"/>
                </a:solidFill>
              </a:rPr>
              <a:t> </a:t>
            </a:r>
            <a:r>
              <a:rPr lang="en-US" sz="3200" dirty="0" err="1">
                <a:solidFill>
                  <a:schemeClr val="bg1"/>
                </a:solidFill>
              </a:rPr>
              <a:t>werden</a:t>
            </a:r>
            <a:r>
              <a:rPr lang="en-US" sz="3200" dirty="0">
                <a:solidFill>
                  <a:schemeClr val="bg1"/>
                </a:solidFill>
              </a:rPr>
              <a:t> </a:t>
            </a:r>
            <a:r>
              <a:rPr lang="en-US" sz="3200" dirty="0" err="1">
                <a:solidFill>
                  <a:schemeClr val="bg1"/>
                </a:solidFill>
              </a:rPr>
              <a:t>bei</a:t>
            </a:r>
            <a:r>
              <a:rPr lang="en-US" sz="3200" dirty="0">
                <a:solidFill>
                  <a:schemeClr val="bg1"/>
                </a:solidFill>
              </a:rPr>
              <a:t> </a:t>
            </a:r>
            <a:r>
              <a:rPr lang="en-US" sz="3200" dirty="0" err="1">
                <a:solidFill>
                  <a:schemeClr val="bg1"/>
                </a:solidFill>
              </a:rPr>
              <a:t>Übertragung</a:t>
            </a:r>
            <a:r>
              <a:rPr lang="en-US" sz="3200" dirty="0">
                <a:solidFill>
                  <a:schemeClr val="bg1"/>
                </a:solidFill>
              </a:rPr>
              <a:t> </a:t>
            </a:r>
            <a:r>
              <a:rPr lang="en-US" sz="3200" dirty="0" err="1">
                <a:solidFill>
                  <a:schemeClr val="bg1"/>
                </a:solidFill>
              </a:rPr>
              <a:t>sowie</a:t>
            </a:r>
            <a:r>
              <a:rPr lang="en-US" sz="3200" dirty="0">
                <a:solidFill>
                  <a:schemeClr val="bg1"/>
                </a:solidFill>
              </a:rPr>
              <a:t> </a:t>
            </a:r>
            <a:r>
              <a:rPr lang="en-US" sz="3200" dirty="0" err="1">
                <a:solidFill>
                  <a:schemeClr val="bg1"/>
                </a:solidFill>
              </a:rPr>
              <a:t>bei</a:t>
            </a:r>
            <a:r>
              <a:rPr lang="en-US" sz="3200" dirty="0">
                <a:solidFill>
                  <a:schemeClr val="bg1"/>
                </a:solidFill>
              </a:rPr>
              <a:t> </a:t>
            </a:r>
            <a:r>
              <a:rPr lang="en-US" sz="3200" dirty="0" err="1">
                <a:solidFill>
                  <a:schemeClr val="bg1"/>
                </a:solidFill>
              </a:rPr>
              <a:t>Ablage</a:t>
            </a:r>
            <a:r>
              <a:rPr lang="en-US" sz="3200" dirty="0">
                <a:solidFill>
                  <a:schemeClr val="bg1"/>
                </a:solidFill>
              </a:rPr>
              <a:t> </a:t>
            </a:r>
            <a:r>
              <a:rPr lang="en-US" sz="3200" dirty="0" err="1">
                <a:solidFill>
                  <a:schemeClr val="bg1"/>
                </a:solidFill>
              </a:rPr>
              <a:t>verschlüsselt</a:t>
            </a:r>
            <a:endParaRPr lang="en-US" sz="3200" dirty="0">
              <a:solidFill>
                <a:schemeClr val="bg1"/>
              </a:solidFill>
            </a:endParaRPr>
          </a:p>
          <a:p>
            <a:pPr lvl="1">
              <a:buFontTx/>
              <a:buChar char="-"/>
            </a:pPr>
            <a:r>
              <a:rPr lang="en-US" sz="3200" dirty="0" err="1">
                <a:solidFill>
                  <a:schemeClr val="bg1"/>
                </a:solidFill>
              </a:rPr>
              <a:t>Ständige</a:t>
            </a:r>
            <a:r>
              <a:rPr lang="en-US" sz="3200" dirty="0">
                <a:solidFill>
                  <a:schemeClr val="bg1"/>
                </a:solidFill>
              </a:rPr>
              <a:t> </a:t>
            </a:r>
            <a:r>
              <a:rPr lang="en-US" sz="3200" dirty="0" err="1">
                <a:solidFill>
                  <a:schemeClr val="bg1"/>
                </a:solidFill>
              </a:rPr>
              <a:t>Erweiterung</a:t>
            </a:r>
            <a:r>
              <a:rPr lang="en-US" sz="3200" dirty="0">
                <a:solidFill>
                  <a:schemeClr val="bg1"/>
                </a:solidFill>
              </a:rPr>
              <a:t> der </a:t>
            </a:r>
            <a:r>
              <a:rPr lang="en-US" sz="3200" dirty="0" err="1">
                <a:solidFill>
                  <a:schemeClr val="bg1"/>
                </a:solidFill>
              </a:rPr>
              <a:t>Grenzen</a:t>
            </a:r>
            <a:r>
              <a:rPr lang="en-US" sz="3200" dirty="0">
                <a:solidFill>
                  <a:schemeClr val="bg1"/>
                </a:solidFill>
              </a:rPr>
              <a:t> und um </a:t>
            </a:r>
            <a:r>
              <a:rPr lang="en-US" sz="3200" dirty="0" err="1">
                <a:solidFill>
                  <a:schemeClr val="bg1"/>
                </a:solidFill>
              </a:rPr>
              <a:t>neue</a:t>
            </a:r>
            <a:r>
              <a:rPr lang="en-US" sz="3200" dirty="0">
                <a:solidFill>
                  <a:schemeClr val="bg1"/>
                </a:solidFill>
              </a:rPr>
              <a:t> Features</a:t>
            </a:r>
          </a:p>
          <a:p>
            <a:pPr lvl="1">
              <a:buFontTx/>
              <a:buChar char="-"/>
            </a:pPr>
            <a:endParaRPr lang="en-US" sz="3200" dirty="0">
              <a:solidFill>
                <a:schemeClr val="bg1"/>
              </a:solidFill>
            </a:endParaRPr>
          </a:p>
          <a:p>
            <a:pPr marL="342900" lvl="1" indent="0">
              <a:buNone/>
            </a:pPr>
            <a:endParaRPr lang="en-US" sz="3200" dirty="0">
              <a:solidFill>
                <a:schemeClr val="bg1"/>
              </a:solidFill>
            </a:endParaRPr>
          </a:p>
          <a:p>
            <a:pPr lvl="1">
              <a:buFontTx/>
              <a:buChar char="-"/>
            </a:pPr>
            <a:endParaRPr lang="en-US" sz="2800" dirty="0">
              <a:solidFill>
                <a:schemeClr val="bg1"/>
              </a:solidFill>
            </a:endParaRPr>
          </a:p>
        </p:txBody>
      </p:sp>
      <p:pic>
        <p:nvPicPr>
          <p:cNvPr id="5" name="Grafik 4">
            <a:extLst>
              <a:ext uri="{FF2B5EF4-FFF2-40B4-BE49-F238E27FC236}">
                <a16:creationId xmlns:a16="http://schemas.microsoft.com/office/drawing/2014/main" id="{238087DC-54F3-4E3A-9DD6-42CED79DBCBE}"/>
              </a:ext>
            </a:extLst>
          </p:cNvPr>
          <p:cNvPicPr>
            <a:picLocks noChangeAspect="1"/>
          </p:cNvPicPr>
          <p:nvPr/>
        </p:nvPicPr>
        <p:blipFill>
          <a:blip r:embed="rId3"/>
          <a:stretch>
            <a:fillRect/>
          </a:stretch>
        </p:blipFill>
        <p:spPr>
          <a:xfrm>
            <a:off x="10250983" y="0"/>
            <a:ext cx="2185492" cy="1937803"/>
          </a:xfrm>
          <a:prstGeom prst="rect">
            <a:avLst/>
          </a:prstGeom>
        </p:spPr>
      </p:pic>
    </p:spTree>
    <p:extLst>
      <p:ext uri="{BB962C8B-B14F-4D97-AF65-F5344CB8AC3E}">
        <p14:creationId xmlns:p14="http://schemas.microsoft.com/office/powerpoint/2010/main" val="374352340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Agenda</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bg1"/>
                </a:solidFill>
              </a:rPr>
              <a:t>Manuelle</a:t>
            </a:r>
            <a:r>
              <a:rPr lang="en-US" dirty="0">
                <a:solidFill>
                  <a:schemeClr val="bg1"/>
                </a:solidFill>
              </a:rPr>
              <a:t> </a:t>
            </a:r>
            <a:r>
              <a:rPr lang="en-US" dirty="0" err="1">
                <a:solidFill>
                  <a:schemeClr val="bg1"/>
                </a:solidFill>
              </a:rPr>
              <a:t>Lösungen</a:t>
            </a:r>
            <a:endParaRPr lang="en-US" dirty="0">
              <a:solidFill>
                <a:schemeClr val="bg1"/>
              </a:solidFill>
            </a:endParaRPr>
          </a:p>
          <a:p>
            <a:r>
              <a:rPr lang="en-US" dirty="0">
                <a:solidFill>
                  <a:schemeClr val="bg1"/>
                </a:solidFill>
              </a:rPr>
              <a:t>Windows Server Backup</a:t>
            </a:r>
          </a:p>
          <a:p>
            <a:r>
              <a:rPr lang="en-US" dirty="0">
                <a:solidFill>
                  <a:schemeClr val="bg1"/>
                </a:solidFill>
              </a:rPr>
              <a:t>System Center Data Protection Manager</a:t>
            </a:r>
          </a:p>
          <a:p>
            <a:r>
              <a:rPr lang="en-US" dirty="0">
                <a:solidFill>
                  <a:schemeClr val="bg1"/>
                </a:solidFill>
              </a:rPr>
              <a:t>Azure Backup Server</a:t>
            </a:r>
          </a:p>
          <a:p>
            <a:r>
              <a:rPr lang="en-US" dirty="0">
                <a:solidFill>
                  <a:schemeClr val="bg1"/>
                </a:solidFill>
              </a:rPr>
              <a:t>Azure Recovery Services</a:t>
            </a:r>
          </a:p>
          <a:p>
            <a:r>
              <a:rPr lang="en-US" b="1" dirty="0">
                <a:solidFill>
                  <a:schemeClr val="bg1"/>
                </a:solidFill>
              </a:rPr>
              <a:t>Azure Site Recovery</a:t>
            </a:r>
          </a:p>
          <a:p>
            <a:endParaRPr lang="en-US" dirty="0"/>
          </a:p>
        </p:txBody>
      </p:sp>
      <p:pic>
        <p:nvPicPr>
          <p:cNvPr id="4" name="Grafik 3">
            <a:extLst>
              <a:ext uri="{FF2B5EF4-FFF2-40B4-BE49-F238E27FC236}">
                <a16:creationId xmlns:a16="http://schemas.microsoft.com/office/drawing/2014/main" id="{251EE29A-E6CE-4D92-BB19-6438A4FDF9DB}"/>
              </a:ext>
            </a:extLst>
          </p:cNvPr>
          <p:cNvPicPr>
            <a:picLocks noChangeAspect="1"/>
          </p:cNvPicPr>
          <p:nvPr/>
        </p:nvPicPr>
        <p:blipFill>
          <a:blip r:embed="rId2"/>
          <a:stretch>
            <a:fillRect/>
          </a:stretch>
        </p:blipFill>
        <p:spPr>
          <a:xfrm>
            <a:off x="10250983" y="0"/>
            <a:ext cx="2185492" cy="1937803"/>
          </a:xfrm>
          <a:prstGeom prst="rect">
            <a:avLst/>
          </a:prstGeom>
        </p:spPr>
      </p:pic>
    </p:spTree>
    <p:extLst>
      <p:ext uri="{BB962C8B-B14F-4D97-AF65-F5344CB8AC3E}">
        <p14:creationId xmlns:p14="http://schemas.microsoft.com/office/powerpoint/2010/main" val="240144864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Azure Site </a:t>
            </a:r>
            <a:r>
              <a:rPr lang="de-DE" sz="4800" dirty="0" err="1">
                <a:solidFill>
                  <a:schemeClr val="bg1"/>
                </a:solidFill>
              </a:rPr>
              <a:t>Recovery</a:t>
            </a:r>
            <a:endParaRPr lang="de-DE" sz="4800" dirty="0">
              <a:solidFill>
                <a:schemeClr val="bg1"/>
              </a:solidFill>
            </a:endParaRP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Tx/>
              <a:buChar char="-"/>
            </a:pPr>
            <a:r>
              <a:rPr lang="en-US" sz="3200" dirty="0" err="1">
                <a:solidFill>
                  <a:schemeClr val="bg1"/>
                </a:solidFill>
              </a:rPr>
              <a:t>Weniger</a:t>
            </a:r>
            <a:r>
              <a:rPr lang="en-US" sz="3200" dirty="0">
                <a:solidFill>
                  <a:schemeClr val="bg1"/>
                </a:solidFill>
              </a:rPr>
              <a:t> Backup </a:t>
            </a:r>
            <a:r>
              <a:rPr lang="en-US" sz="3200" dirty="0" err="1">
                <a:solidFill>
                  <a:schemeClr val="bg1"/>
                </a:solidFill>
              </a:rPr>
              <a:t>als</a:t>
            </a:r>
            <a:r>
              <a:rPr lang="en-US" sz="3200" dirty="0">
                <a:solidFill>
                  <a:schemeClr val="bg1"/>
                </a:solidFill>
              </a:rPr>
              <a:t> DR </a:t>
            </a:r>
            <a:r>
              <a:rPr lang="en-US" sz="3200" dirty="0" err="1">
                <a:solidFill>
                  <a:schemeClr val="bg1"/>
                </a:solidFill>
              </a:rPr>
              <a:t>Lösung</a:t>
            </a:r>
            <a:endParaRPr lang="en-US" sz="3200" dirty="0">
              <a:solidFill>
                <a:schemeClr val="bg1"/>
              </a:solidFill>
            </a:endParaRPr>
          </a:p>
          <a:p>
            <a:pPr lvl="1">
              <a:buFontTx/>
              <a:buChar char="-"/>
            </a:pPr>
            <a:r>
              <a:rPr lang="en-US" sz="3200" dirty="0" err="1">
                <a:solidFill>
                  <a:schemeClr val="bg1"/>
                </a:solidFill>
              </a:rPr>
              <a:t>Replikation</a:t>
            </a:r>
            <a:r>
              <a:rPr lang="en-US" sz="3200" dirty="0">
                <a:solidFill>
                  <a:schemeClr val="bg1"/>
                </a:solidFill>
              </a:rPr>
              <a:t> von</a:t>
            </a:r>
          </a:p>
          <a:p>
            <a:pPr lvl="3">
              <a:buFontTx/>
              <a:buChar char="-"/>
            </a:pPr>
            <a:r>
              <a:rPr lang="en-US" sz="2800" dirty="0" err="1">
                <a:solidFill>
                  <a:schemeClr val="bg1"/>
                </a:solidFill>
              </a:rPr>
              <a:t>Einer</a:t>
            </a:r>
            <a:r>
              <a:rPr lang="en-US" sz="2800" dirty="0">
                <a:solidFill>
                  <a:schemeClr val="bg1"/>
                </a:solidFill>
              </a:rPr>
              <a:t> Azure Region in </a:t>
            </a:r>
            <a:r>
              <a:rPr lang="en-US" sz="2800" dirty="0" err="1">
                <a:solidFill>
                  <a:schemeClr val="bg1"/>
                </a:solidFill>
              </a:rPr>
              <a:t>eine</a:t>
            </a:r>
            <a:r>
              <a:rPr lang="en-US" sz="2800" dirty="0">
                <a:solidFill>
                  <a:schemeClr val="bg1"/>
                </a:solidFill>
              </a:rPr>
              <a:t> </a:t>
            </a:r>
            <a:r>
              <a:rPr lang="en-US" sz="2800" dirty="0" err="1">
                <a:solidFill>
                  <a:schemeClr val="bg1"/>
                </a:solidFill>
              </a:rPr>
              <a:t>andere</a:t>
            </a:r>
            <a:endParaRPr lang="en-US" sz="2800" dirty="0">
              <a:solidFill>
                <a:schemeClr val="bg1"/>
              </a:solidFill>
            </a:endParaRPr>
          </a:p>
          <a:p>
            <a:pPr lvl="3">
              <a:buFontTx/>
              <a:buChar char="-"/>
            </a:pPr>
            <a:r>
              <a:rPr lang="en-US" sz="2800" dirty="0">
                <a:solidFill>
                  <a:schemeClr val="bg1"/>
                </a:solidFill>
              </a:rPr>
              <a:t>Von On-premise Hyper-V </a:t>
            </a:r>
            <a:r>
              <a:rPr lang="en-US" sz="2800" dirty="0" err="1">
                <a:solidFill>
                  <a:schemeClr val="bg1"/>
                </a:solidFill>
              </a:rPr>
              <a:t>zu</a:t>
            </a:r>
            <a:r>
              <a:rPr lang="en-US" sz="2800" dirty="0">
                <a:solidFill>
                  <a:schemeClr val="bg1"/>
                </a:solidFill>
              </a:rPr>
              <a:t> Azure </a:t>
            </a:r>
            <a:r>
              <a:rPr lang="en-US" sz="2800" dirty="0" err="1">
                <a:solidFill>
                  <a:schemeClr val="bg1"/>
                </a:solidFill>
              </a:rPr>
              <a:t>oder</a:t>
            </a:r>
            <a:r>
              <a:rPr lang="en-US" sz="2800" dirty="0">
                <a:solidFill>
                  <a:schemeClr val="bg1"/>
                </a:solidFill>
              </a:rPr>
              <a:t> 2. On-premise DC</a:t>
            </a:r>
          </a:p>
          <a:p>
            <a:pPr lvl="3">
              <a:buFontTx/>
              <a:buChar char="-"/>
            </a:pPr>
            <a:r>
              <a:rPr lang="en-US" sz="2800" dirty="0">
                <a:solidFill>
                  <a:schemeClr val="bg1"/>
                </a:solidFill>
              </a:rPr>
              <a:t>Von On-premise VMware </a:t>
            </a:r>
            <a:r>
              <a:rPr lang="en-US" sz="2800" dirty="0" err="1">
                <a:solidFill>
                  <a:schemeClr val="bg1"/>
                </a:solidFill>
              </a:rPr>
              <a:t>zu</a:t>
            </a:r>
            <a:r>
              <a:rPr lang="en-US" sz="2800" dirty="0">
                <a:solidFill>
                  <a:schemeClr val="bg1"/>
                </a:solidFill>
              </a:rPr>
              <a:t> Azure </a:t>
            </a:r>
            <a:r>
              <a:rPr lang="en-US" sz="2800" dirty="0" err="1">
                <a:solidFill>
                  <a:schemeClr val="bg1"/>
                </a:solidFill>
              </a:rPr>
              <a:t>oder</a:t>
            </a:r>
            <a:r>
              <a:rPr lang="en-US" sz="2800" dirty="0">
                <a:solidFill>
                  <a:schemeClr val="bg1"/>
                </a:solidFill>
              </a:rPr>
              <a:t> 2. On-premise DC</a:t>
            </a:r>
          </a:p>
          <a:p>
            <a:pPr lvl="1">
              <a:buFontTx/>
              <a:buChar char="-"/>
            </a:pPr>
            <a:r>
              <a:rPr lang="en-US" sz="3200" dirty="0" err="1">
                <a:solidFill>
                  <a:schemeClr val="bg1"/>
                </a:solidFill>
              </a:rPr>
              <a:t>Dient</a:t>
            </a:r>
            <a:r>
              <a:rPr lang="en-US" sz="3200" dirty="0">
                <a:solidFill>
                  <a:schemeClr val="bg1"/>
                </a:solidFill>
              </a:rPr>
              <a:t> </a:t>
            </a:r>
            <a:r>
              <a:rPr lang="en-US" sz="3200" dirty="0" err="1">
                <a:solidFill>
                  <a:schemeClr val="bg1"/>
                </a:solidFill>
              </a:rPr>
              <a:t>zum</a:t>
            </a:r>
            <a:r>
              <a:rPr lang="en-US" sz="3200" dirty="0">
                <a:solidFill>
                  <a:schemeClr val="bg1"/>
                </a:solidFill>
              </a:rPr>
              <a:t> </a:t>
            </a:r>
            <a:r>
              <a:rPr lang="en-US" sz="3200" dirty="0" err="1">
                <a:solidFill>
                  <a:schemeClr val="bg1"/>
                </a:solidFill>
              </a:rPr>
              <a:t>einfachen</a:t>
            </a:r>
            <a:r>
              <a:rPr lang="en-US" sz="3200" dirty="0">
                <a:solidFill>
                  <a:schemeClr val="bg1"/>
                </a:solidFill>
              </a:rPr>
              <a:t> Failover </a:t>
            </a:r>
            <a:r>
              <a:rPr lang="en-US" sz="3200" dirty="0" err="1">
                <a:solidFill>
                  <a:schemeClr val="bg1"/>
                </a:solidFill>
              </a:rPr>
              <a:t>im</a:t>
            </a:r>
            <a:r>
              <a:rPr lang="en-US" sz="3200" dirty="0">
                <a:solidFill>
                  <a:schemeClr val="bg1"/>
                </a:solidFill>
              </a:rPr>
              <a:t> DR Fall </a:t>
            </a:r>
            <a:r>
              <a:rPr lang="en-US" sz="3200" dirty="0" err="1">
                <a:solidFill>
                  <a:schemeClr val="bg1"/>
                </a:solidFill>
              </a:rPr>
              <a:t>einer</a:t>
            </a:r>
            <a:r>
              <a:rPr lang="en-US" sz="3200" dirty="0">
                <a:solidFill>
                  <a:schemeClr val="bg1"/>
                </a:solidFill>
              </a:rPr>
              <a:t> </a:t>
            </a:r>
            <a:r>
              <a:rPr lang="en-US" sz="3200" dirty="0" err="1">
                <a:solidFill>
                  <a:schemeClr val="bg1"/>
                </a:solidFill>
              </a:rPr>
              <a:t>defekten</a:t>
            </a:r>
            <a:r>
              <a:rPr lang="en-US" sz="3200" dirty="0">
                <a:solidFill>
                  <a:schemeClr val="bg1"/>
                </a:solidFill>
              </a:rPr>
              <a:t> VM auf das </a:t>
            </a:r>
            <a:r>
              <a:rPr lang="en-US" sz="3200" dirty="0" err="1">
                <a:solidFill>
                  <a:schemeClr val="bg1"/>
                </a:solidFill>
              </a:rPr>
              <a:t>Replikat</a:t>
            </a:r>
            <a:r>
              <a:rPr lang="en-US" sz="3200" dirty="0">
                <a:solidFill>
                  <a:schemeClr val="bg1"/>
                </a:solidFill>
              </a:rPr>
              <a:t> und </a:t>
            </a:r>
            <a:r>
              <a:rPr lang="en-US" sz="3200" dirty="0" err="1">
                <a:solidFill>
                  <a:schemeClr val="bg1"/>
                </a:solidFill>
              </a:rPr>
              <a:t>zurück</a:t>
            </a:r>
            <a:endParaRPr lang="en-US" sz="3200" dirty="0">
              <a:solidFill>
                <a:schemeClr val="bg1"/>
              </a:solidFill>
            </a:endParaRPr>
          </a:p>
          <a:p>
            <a:pPr lvl="1">
              <a:buFontTx/>
              <a:buChar char="-"/>
            </a:pPr>
            <a:r>
              <a:rPr lang="en-US" sz="3200" dirty="0" err="1">
                <a:solidFill>
                  <a:schemeClr val="bg1"/>
                </a:solidFill>
              </a:rPr>
              <a:t>Weiterer</a:t>
            </a:r>
            <a:r>
              <a:rPr lang="en-US" sz="3200" dirty="0">
                <a:solidFill>
                  <a:schemeClr val="bg1"/>
                </a:solidFill>
              </a:rPr>
              <a:t> </a:t>
            </a:r>
            <a:r>
              <a:rPr lang="en-US" sz="3200" dirty="0" err="1">
                <a:solidFill>
                  <a:schemeClr val="bg1"/>
                </a:solidFill>
              </a:rPr>
              <a:t>Nutzen</a:t>
            </a:r>
            <a:r>
              <a:rPr lang="en-US" sz="3200" dirty="0">
                <a:solidFill>
                  <a:schemeClr val="bg1"/>
                </a:solidFill>
              </a:rPr>
              <a:t> </a:t>
            </a:r>
            <a:r>
              <a:rPr lang="en-US" sz="3200" dirty="0" err="1">
                <a:solidFill>
                  <a:schemeClr val="bg1"/>
                </a:solidFill>
              </a:rPr>
              <a:t>ist</a:t>
            </a:r>
            <a:r>
              <a:rPr lang="en-US" sz="3200" dirty="0">
                <a:solidFill>
                  <a:schemeClr val="bg1"/>
                </a:solidFill>
              </a:rPr>
              <a:t> die Migration </a:t>
            </a:r>
            <a:r>
              <a:rPr lang="en-US" sz="3200" dirty="0" err="1">
                <a:solidFill>
                  <a:schemeClr val="bg1"/>
                </a:solidFill>
              </a:rPr>
              <a:t>hin</a:t>
            </a:r>
            <a:r>
              <a:rPr lang="en-US" sz="3200" dirty="0">
                <a:solidFill>
                  <a:schemeClr val="bg1"/>
                </a:solidFill>
              </a:rPr>
              <a:t> </a:t>
            </a:r>
            <a:r>
              <a:rPr lang="en-US" sz="3200" dirty="0" err="1">
                <a:solidFill>
                  <a:schemeClr val="bg1"/>
                </a:solidFill>
              </a:rPr>
              <a:t>zu</a:t>
            </a:r>
            <a:r>
              <a:rPr lang="en-US" sz="3200" dirty="0">
                <a:solidFill>
                  <a:schemeClr val="bg1"/>
                </a:solidFill>
              </a:rPr>
              <a:t> Azure</a:t>
            </a:r>
          </a:p>
          <a:p>
            <a:pPr lvl="1">
              <a:buFontTx/>
              <a:buChar char="-"/>
            </a:pPr>
            <a:endParaRPr lang="en-US" sz="3200" dirty="0">
              <a:solidFill>
                <a:schemeClr val="bg1"/>
              </a:solidFill>
            </a:endParaRPr>
          </a:p>
          <a:p>
            <a:pPr marL="342900" lvl="1" indent="0">
              <a:buNone/>
            </a:pPr>
            <a:endParaRPr lang="en-US" sz="3200" dirty="0">
              <a:solidFill>
                <a:schemeClr val="bg1"/>
              </a:solidFill>
            </a:endParaRPr>
          </a:p>
          <a:p>
            <a:pPr lvl="1">
              <a:buFontTx/>
              <a:buChar char="-"/>
            </a:pPr>
            <a:endParaRPr lang="en-US" sz="2800" dirty="0">
              <a:solidFill>
                <a:schemeClr val="bg1"/>
              </a:solidFill>
            </a:endParaRPr>
          </a:p>
        </p:txBody>
      </p:sp>
      <p:pic>
        <p:nvPicPr>
          <p:cNvPr id="5" name="Grafik 4">
            <a:extLst>
              <a:ext uri="{FF2B5EF4-FFF2-40B4-BE49-F238E27FC236}">
                <a16:creationId xmlns:a16="http://schemas.microsoft.com/office/drawing/2014/main" id="{052C2BED-A89B-461C-8581-3DE8DE35898F}"/>
              </a:ext>
            </a:extLst>
          </p:cNvPr>
          <p:cNvPicPr>
            <a:picLocks noChangeAspect="1"/>
          </p:cNvPicPr>
          <p:nvPr/>
        </p:nvPicPr>
        <p:blipFill>
          <a:blip r:embed="rId3"/>
          <a:stretch>
            <a:fillRect/>
          </a:stretch>
        </p:blipFill>
        <p:spPr>
          <a:xfrm>
            <a:off x="10250983" y="0"/>
            <a:ext cx="2185492" cy="1937803"/>
          </a:xfrm>
          <a:prstGeom prst="rect">
            <a:avLst/>
          </a:prstGeom>
        </p:spPr>
      </p:pic>
    </p:spTree>
    <p:extLst>
      <p:ext uri="{BB962C8B-B14F-4D97-AF65-F5344CB8AC3E}">
        <p14:creationId xmlns:p14="http://schemas.microsoft.com/office/powerpoint/2010/main" val="196186329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Azure Site </a:t>
            </a:r>
            <a:r>
              <a:rPr lang="de-DE" sz="4800" dirty="0" err="1">
                <a:solidFill>
                  <a:schemeClr val="bg1"/>
                </a:solidFill>
              </a:rPr>
              <a:t>Recovery</a:t>
            </a:r>
            <a:endParaRPr lang="de-DE" sz="4800" dirty="0">
              <a:solidFill>
                <a:schemeClr val="bg1"/>
              </a:solidFill>
            </a:endParaRP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Tx/>
              <a:buChar char="-"/>
            </a:pPr>
            <a:r>
              <a:rPr lang="en-US" sz="3200" dirty="0" err="1">
                <a:solidFill>
                  <a:schemeClr val="bg1"/>
                </a:solidFill>
              </a:rPr>
              <a:t>Es</a:t>
            </a:r>
            <a:r>
              <a:rPr lang="en-US" sz="3200" dirty="0">
                <a:solidFill>
                  <a:schemeClr val="bg1"/>
                </a:solidFill>
              </a:rPr>
              <a:t> </a:t>
            </a:r>
            <a:r>
              <a:rPr lang="en-US" sz="3200" dirty="0" err="1">
                <a:solidFill>
                  <a:schemeClr val="bg1"/>
                </a:solidFill>
              </a:rPr>
              <a:t>werden</a:t>
            </a:r>
            <a:r>
              <a:rPr lang="en-US" sz="3200" dirty="0">
                <a:solidFill>
                  <a:schemeClr val="bg1"/>
                </a:solidFill>
              </a:rPr>
              <a:t> </a:t>
            </a:r>
            <a:r>
              <a:rPr lang="en-US" sz="3200" dirty="0" err="1">
                <a:solidFill>
                  <a:schemeClr val="bg1"/>
                </a:solidFill>
              </a:rPr>
              <a:t>dafür</a:t>
            </a:r>
            <a:r>
              <a:rPr lang="en-US" sz="3200" dirty="0">
                <a:solidFill>
                  <a:schemeClr val="bg1"/>
                </a:solidFill>
              </a:rPr>
              <a:t> Management Server </a:t>
            </a:r>
            <a:r>
              <a:rPr lang="en-US" sz="3200" dirty="0" err="1">
                <a:solidFill>
                  <a:schemeClr val="bg1"/>
                </a:solidFill>
              </a:rPr>
              <a:t>benötigt</a:t>
            </a:r>
            <a:endParaRPr lang="en-US" sz="3200" dirty="0">
              <a:solidFill>
                <a:schemeClr val="bg1"/>
              </a:solidFill>
            </a:endParaRPr>
          </a:p>
          <a:p>
            <a:pPr lvl="1">
              <a:buFontTx/>
              <a:buChar char="-"/>
            </a:pPr>
            <a:r>
              <a:rPr lang="en-US" sz="3200" dirty="0" err="1">
                <a:solidFill>
                  <a:schemeClr val="bg1"/>
                </a:solidFill>
              </a:rPr>
              <a:t>Synchronisation</a:t>
            </a:r>
            <a:r>
              <a:rPr lang="en-US" sz="3200" dirty="0">
                <a:solidFill>
                  <a:schemeClr val="bg1"/>
                </a:solidFill>
              </a:rPr>
              <a:t> </a:t>
            </a:r>
            <a:r>
              <a:rPr lang="en-US" sz="3200" dirty="0" err="1">
                <a:solidFill>
                  <a:schemeClr val="bg1"/>
                </a:solidFill>
              </a:rPr>
              <a:t>im</a:t>
            </a:r>
            <a:r>
              <a:rPr lang="en-US" sz="3200" dirty="0">
                <a:solidFill>
                  <a:schemeClr val="bg1"/>
                </a:solidFill>
              </a:rPr>
              <a:t> </a:t>
            </a:r>
            <a:r>
              <a:rPr lang="en-US" sz="3200" dirty="0" err="1">
                <a:solidFill>
                  <a:schemeClr val="bg1"/>
                </a:solidFill>
              </a:rPr>
              <a:t>Hintergrund</a:t>
            </a:r>
            <a:r>
              <a:rPr lang="en-US" sz="3200" dirty="0">
                <a:solidFill>
                  <a:schemeClr val="bg1"/>
                </a:solidFill>
              </a:rPr>
              <a:t>, </a:t>
            </a:r>
            <a:r>
              <a:rPr lang="en-US" sz="3200" dirty="0" err="1">
                <a:solidFill>
                  <a:schemeClr val="bg1"/>
                </a:solidFill>
              </a:rPr>
              <a:t>jedoch</a:t>
            </a:r>
            <a:r>
              <a:rPr lang="en-US" sz="3200" dirty="0">
                <a:solidFill>
                  <a:schemeClr val="bg1"/>
                </a:solidFill>
              </a:rPr>
              <a:t> RPO 15 </a:t>
            </a:r>
            <a:r>
              <a:rPr lang="en-US" sz="3200" dirty="0" err="1">
                <a:solidFill>
                  <a:schemeClr val="bg1"/>
                </a:solidFill>
              </a:rPr>
              <a:t>Minuten</a:t>
            </a:r>
            <a:endParaRPr lang="en-US" sz="3200" dirty="0">
              <a:solidFill>
                <a:schemeClr val="bg1"/>
              </a:solidFill>
            </a:endParaRPr>
          </a:p>
          <a:p>
            <a:pPr lvl="1">
              <a:buFontTx/>
              <a:buChar char="-"/>
            </a:pPr>
            <a:r>
              <a:rPr lang="en-US" sz="3200" dirty="0" err="1">
                <a:solidFill>
                  <a:schemeClr val="bg1"/>
                </a:solidFill>
              </a:rPr>
              <a:t>Kosten</a:t>
            </a:r>
            <a:r>
              <a:rPr lang="en-US" sz="3200" dirty="0">
                <a:solidFill>
                  <a:schemeClr val="bg1"/>
                </a:solidFill>
              </a:rPr>
              <a:t> pro </a:t>
            </a:r>
            <a:r>
              <a:rPr lang="en-US" sz="3200" dirty="0" err="1">
                <a:solidFill>
                  <a:schemeClr val="bg1"/>
                </a:solidFill>
              </a:rPr>
              <a:t>Instanz</a:t>
            </a:r>
            <a:r>
              <a:rPr lang="en-US" sz="3200" dirty="0">
                <a:solidFill>
                  <a:schemeClr val="bg1"/>
                </a:solidFill>
              </a:rPr>
              <a:t> (VM)</a:t>
            </a:r>
          </a:p>
          <a:p>
            <a:pPr lvl="3">
              <a:buFontTx/>
              <a:buChar char="-"/>
            </a:pPr>
            <a:r>
              <a:rPr lang="en-US" sz="2800" dirty="0">
                <a:solidFill>
                  <a:schemeClr val="bg1"/>
                </a:solidFill>
              </a:rPr>
              <a:t>Von On-</a:t>
            </a:r>
            <a:r>
              <a:rPr lang="en-US" sz="2800" dirty="0" err="1">
                <a:solidFill>
                  <a:schemeClr val="bg1"/>
                </a:solidFill>
              </a:rPr>
              <a:t>prem</a:t>
            </a:r>
            <a:r>
              <a:rPr lang="en-US" sz="2800" dirty="0">
                <a:solidFill>
                  <a:schemeClr val="bg1"/>
                </a:solidFill>
              </a:rPr>
              <a:t> </a:t>
            </a:r>
            <a:r>
              <a:rPr lang="en-US" sz="2800" dirty="0" err="1">
                <a:solidFill>
                  <a:schemeClr val="bg1"/>
                </a:solidFill>
              </a:rPr>
              <a:t>zu</a:t>
            </a:r>
            <a:r>
              <a:rPr lang="en-US" sz="2800" dirty="0">
                <a:solidFill>
                  <a:schemeClr val="bg1"/>
                </a:solidFill>
              </a:rPr>
              <a:t> On-</a:t>
            </a:r>
            <a:r>
              <a:rPr lang="en-US" sz="2800" dirty="0" err="1">
                <a:solidFill>
                  <a:schemeClr val="bg1"/>
                </a:solidFill>
              </a:rPr>
              <a:t>prem</a:t>
            </a:r>
            <a:r>
              <a:rPr lang="en-US" sz="2800" dirty="0">
                <a:solidFill>
                  <a:schemeClr val="bg1"/>
                </a:solidFill>
              </a:rPr>
              <a:t> 13,50€ / Monat (ab 2. Monat)</a:t>
            </a:r>
          </a:p>
          <a:p>
            <a:pPr lvl="3">
              <a:buFontTx/>
              <a:buChar char="-"/>
            </a:pPr>
            <a:r>
              <a:rPr lang="en-US" sz="2800" dirty="0">
                <a:solidFill>
                  <a:schemeClr val="bg1"/>
                </a:solidFill>
              </a:rPr>
              <a:t>Von DC </a:t>
            </a:r>
            <a:r>
              <a:rPr lang="en-US" sz="2800" dirty="0" err="1">
                <a:solidFill>
                  <a:schemeClr val="bg1"/>
                </a:solidFill>
              </a:rPr>
              <a:t>zu</a:t>
            </a:r>
            <a:r>
              <a:rPr lang="en-US" sz="2800" dirty="0">
                <a:solidFill>
                  <a:schemeClr val="bg1"/>
                </a:solidFill>
              </a:rPr>
              <a:t> Azure 21,09€ / Monat (ab 2. Monat)</a:t>
            </a:r>
          </a:p>
          <a:p>
            <a:pPr lvl="3">
              <a:buFontTx/>
              <a:buChar char="-"/>
            </a:pPr>
            <a:r>
              <a:rPr lang="en-US" sz="2800" dirty="0" err="1">
                <a:solidFill>
                  <a:schemeClr val="bg1"/>
                </a:solidFill>
              </a:rPr>
              <a:t>Zzgl</a:t>
            </a:r>
            <a:r>
              <a:rPr lang="en-US" sz="2800" dirty="0">
                <a:solidFill>
                  <a:schemeClr val="bg1"/>
                </a:solidFill>
              </a:rPr>
              <a:t>. </a:t>
            </a:r>
            <a:r>
              <a:rPr lang="en-US" sz="2800" dirty="0" err="1">
                <a:solidFill>
                  <a:schemeClr val="bg1"/>
                </a:solidFill>
              </a:rPr>
              <a:t>Storagekosten</a:t>
            </a:r>
            <a:r>
              <a:rPr lang="en-US" sz="2800" dirty="0">
                <a:solidFill>
                  <a:schemeClr val="bg1"/>
                </a:solidFill>
              </a:rPr>
              <a:t> in Azure</a:t>
            </a:r>
          </a:p>
          <a:p>
            <a:pPr lvl="1">
              <a:buFontTx/>
              <a:buChar char="-"/>
            </a:pPr>
            <a:endParaRPr lang="en-US" sz="3200" dirty="0">
              <a:solidFill>
                <a:schemeClr val="bg1"/>
              </a:solidFill>
            </a:endParaRPr>
          </a:p>
          <a:p>
            <a:pPr marL="342900" lvl="1" indent="0">
              <a:buNone/>
            </a:pPr>
            <a:endParaRPr lang="en-US" sz="3200" dirty="0">
              <a:solidFill>
                <a:schemeClr val="bg1"/>
              </a:solidFill>
            </a:endParaRPr>
          </a:p>
          <a:p>
            <a:pPr lvl="1">
              <a:buFontTx/>
              <a:buChar char="-"/>
            </a:pPr>
            <a:endParaRPr lang="en-US" sz="2800" dirty="0">
              <a:solidFill>
                <a:schemeClr val="bg1"/>
              </a:solidFill>
            </a:endParaRPr>
          </a:p>
        </p:txBody>
      </p:sp>
      <p:pic>
        <p:nvPicPr>
          <p:cNvPr id="4" name="Grafik 3">
            <a:extLst>
              <a:ext uri="{FF2B5EF4-FFF2-40B4-BE49-F238E27FC236}">
                <a16:creationId xmlns:a16="http://schemas.microsoft.com/office/drawing/2014/main" id="{2FDDBA79-5305-44AB-A3DF-7959616E1931}"/>
              </a:ext>
            </a:extLst>
          </p:cNvPr>
          <p:cNvPicPr>
            <a:picLocks noChangeAspect="1"/>
          </p:cNvPicPr>
          <p:nvPr/>
        </p:nvPicPr>
        <p:blipFill>
          <a:blip r:embed="rId3"/>
          <a:stretch>
            <a:fillRect/>
          </a:stretch>
        </p:blipFill>
        <p:spPr>
          <a:xfrm>
            <a:off x="10250983" y="0"/>
            <a:ext cx="2185492" cy="1937803"/>
          </a:xfrm>
          <a:prstGeom prst="rect">
            <a:avLst/>
          </a:prstGeom>
        </p:spPr>
      </p:pic>
    </p:spTree>
    <p:extLst>
      <p:ext uri="{BB962C8B-B14F-4D97-AF65-F5344CB8AC3E}">
        <p14:creationId xmlns:p14="http://schemas.microsoft.com/office/powerpoint/2010/main" val="331408906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Azure Site </a:t>
            </a:r>
            <a:r>
              <a:rPr lang="de-DE" sz="4800" dirty="0" err="1">
                <a:solidFill>
                  <a:schemeClr val="bg1"/>
                </a:solidFill>
              </a:rPr>
              <a:t>Recovery</a:t>
            </a:r>
            <a:endParaRPr lang="de-DE" sz="4800" dirty="0">
              <a:solidFill>
                <a:schemeClr val="bg1"/>
              </a:solidFill>
            </a:endParaRP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Tx/>
              <a:buChar char="-"/>
            </a:pPr>
            <a:endParaRPr lang="en-US" sz="2800" dirty="0">
              <a:solidFill>
                <a:schemeClr val="bg1"/>
              </a:solidFill>
            </a:endParaRPr>
          </a:p>
        </p:txBody>
      </p:sp>
      <p:pic>
        <p:nvPicPr>
          <p:cNvPr id="5" name="Grafik 4">
            <a:extLst>
              <a:ext uri="{FF2B5EF4-FFF2-40B4-BE49-F238E27FC236}">
                <a16:creationId xmlns:a16="http://schemas.microsoft.com/office/drawing/2014/main" id="{3C63F965-BA0C-49CA-B9C3-E2A3E9FDC080}"/>
              </a:ext>
            </a:extLst>
          </p:cNvPr>
          <p:cNvPicPr>
            <a:picLocks noChangeAspect="1"/>
          </p:cNvPicPr>
          <p:nvPr/>
        </p:nvPicPr>
        <p:blipFill>
          <a:blip r:embed="rId3"/>
          <a:stretch>
            <a:fillRect/>
          </a:stretch>
        </p:blipFill>
        <p:spPr>
          <a:xfrm>
            <a:off x="274320" y="1554163"/>
            <a:ext cx="9144000" cy="5143500"/>
          </a:xfrm>
          <a:prstGeom prst="rect">
            <a:avLst/>
          </a:prstGeom>
        </p:spPr>
      </p:pic>
      <p:pic>
        <p:nvPicPr>
          <p:cNvPr id="6" name="Grafik 5">
            <a:extLst>
              <a:ext uri="{FF2B5EF4-FFF2-40B4-BE49-F238E27FC236}">
                <a16:creationId xmlns:a16="http://schemas.microsoft.com/office/drawing/2014/main" id="{A1B4F0DC-5AE8-46B3-8DC0-C37B4219F84C}"/>
              </a:ext>
            </a:extLst>
          </p:cNvPr>
          <p:cNvPicPr>
            <a:picLocks noChangeAspect="1"/>
          </p:cNvPicPr>
          <p:nvPr/>
        </p:nvPicPr>
        <p:blipFill>
          <a:blip r:embed="rId4"/>
          <a:stretch>
            <a:fillRect/>
          </a:stretch>
        </p:blipFill>
        <p:spPr>
          <a:xfrm>
            <a:off x="10250983" y="0"/>
            <a:ext cx="2185492" cy="1937803"/>
          </a:xfrm>
          <a:prstGeom prst="rect">
            <a:avLst/>
          </a:prstGeom>
        </p:spPr>
      </p:pic>
    </p:spTree>
    <p:extLst>
      <p:ext uri="{BB962C8B-B14F-4D97-AF65-F5344CB8AC3E}">
        <p14:creationId xmlns:p14="http://schemas.microsoft.com/office/powerpoint/2010/main" val="425050567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1863273"/>
            <a:ext cx="5591710" cy="1842818"/>
          </a:xfrm>
        </p:spPr>
        <p:txBody>
          <a:bodyPr/>
          <a:lstStyle/>
          <a:p>
            <a:r>
              <a:rPr lang="en-US" dirty="0"/>
              <a:t>VIELEN DANK!</a:t>
            </a:r>
          </a:p>
        </p:txBody>
      </p:sp>
      <p:sp>
        <p:nvSpPr>
          <p:cNvPr id="5" name="Text Placeholder 4"/>
          <p:cNvSpPr>
            <a:spLocks noGrp="1"/>
          </p:cNvSpPr>
          <p:nvPr>
            <p:ph type="body" sz="quarter" idx="12"/>
          </p:nvPr>
        </p:nvSpPr>
        <p:spPr>
          <a:xfrm>
            <a:off x="274700" y="2942646"/>
            <a:ext cx="9819326" cy="3671909"/>
          </a:xfrm>
        </p:spPr>
        <p:txBody>
          <a:bodyPr/>
          <a:lstStyle/>
          <a:p>
            <a:r>
              <a:rPr lang="en-US" dirty="0"/>
              <a:t>David Denner</a:t>
            </a:r>
          </a:p>
          <a:p>
            <a:r>
              <a:rPr lang="en-US" dirty="0"/>
              <a:t>Senior IT-Consultant</a:t>
            </a:r>
          </a:p>
          <a:p>
            <a:r>
              <a:rPr lang="en-US" dirty="0"/>
              <a:t>Orange Networks GmbH </a:t>
            </a:r>
            <a:r>
              <a:rPr lang="en-US" dirty="0">
                <a:sym typeface="Wingdings" panose="05000000000000000000" pitchFamily="2" charset="2"/>
              </a:rPr>
              <a:t> WE ARE HIRING!</a:t>
            </a:r>
            <a:endParaRPr lang="en-US" dirty="0"/>
          </a:p>
          <a:p>
            <a:endParaRPr lang="en-US" dirty="0"/>
          </a:p>
          <a:p>
            <a:r>
              <a:rPr lang="en-US" dirty="0">
                <a:hlinkClick r:id="rId2"/>
              </a:rPr>
              <a:t>http://it-rumpelkammer.de</a:t>
            </a:r>
            <a:endParaRPr lang="en-US" dirty="0"/>
          </a:p>
          <a:p>
            <a:r>
              <a:rPr lang="en-US" dirty="0"/>
              <a:t>Twitter: @</a:t>
            </a:r>
            <a:r>
              <a:rPr lang="en-US" dirty="0" err="1"/>
              <a:t>AufbauOst</a:t>
            </a:r>
            <a:r>
              <a:rPr lang="en-US" dirty="0"/>
              <a:t>, @</a:t>
            </a:r>
            <a:r>
              <a:rPr lang="en-US" dirty="0" err="1"/>
              <a:t>CloudUnterwegs</a:t>
            </a:r>
            <a:endParaRPr lang="en-US" dirty="0"/>
          </a:p>
          <a:p>
            <a:endParaRPr lang="en-US" dirty="0"/>
          </a:p>
          <a:p>
            <a:endParaRPr lang="en-US" dirty="0"/>
          </a:p>
          <a:p>
            <a:endParaRPr lang="en-US" dirty="0"/>
          </a:p>
        </p:txBody>
      </p:sp>
      <p:pic>
        <p:nvPicPr>
          <p:cNvPr id="6" name="Grafik 5">
            <a:extLst>
              <a:ext uri="{FF2B5EF4-FFF2-40B4-BE49-F238E27FC236}">
                <a16:creationId xmlns:a16="http://schemas.microsoft.com/office/drawing/2014/main" id="{F4DDE728-BFCA-4CCD-981C-817F2E803B31}"/>
              </a:ext>
            </a:extLst>
          </p:cNvPr>
          <p:cNvPicPr>
            <a:picLocks noChangeAspect="1"/>
          </p:cNvPicPr>
          <p:nvPr/>
        </p:nvPicPr>
        <p:blipFill>
          <a:blip r:embed="rId3"/>
          <a:stretch>
            <a:fillRect/>
          </a:stretch>
        </p:blipFill>
        <p:spPr>
          <a:xfrm>
            <a:off x="9310039" y="329298"/>
            <a:ext cx="2794144" cy="482625"/>
          </a:xfrm>
          <a:prstGeom prst="rect">
            <a:avLst/>
          </a:prstGeom>
        </p:spPr>
      </p:pic>
      <p:pic>
        <p:nvPicPr>
          <p:cNvPr id="8" name="Grafik 7">
            <a:extLst>
              <a:ext uri="{FF2B5EF4-FFF2-40B4-BE49-F238E27FC236}">
                <a16:creationId xmlns:a16="http://schemas.microsoft.com/office/drawing/2014/main" id="{3834BBB0-149A-45EF-9DD9-BC8AD25DF242}"/>
              </a:ext>
            </a:extLst>
          </p:cNvPr>
          <p:cNvPicPr>
            <a:picLocks noChangeAspect="1"/>
          </p:cNvPicPr>
          <p:nvPr/>
        </p:nvPicPr>
        <p:blipFill>
          <a:blip r:embed="rId4"/>
          <a:stretch>
            <a:fillRect/>
          </a:stretch>
        </p:blipFill>
        <p:spPr>
          <a:xfrm>
            <a:off x="2342155" y="94325"/>
            <a:ext cx="1995055" cy="1768948"/>
          </a:xfrm>
          <a:prstGeom prst="rect">
            <a:avLst/>
          </a:prstGeom>
        </p:spPr>
      </p:pic>
    </p:spTree>
    <p:extLst>
      <p:ext uri="{BB962C8B-B14F-4D97-AF65-F5344CB8AC3E}">
        <p14:creationId xmlns:p14="http://schemas.microsoft.com/office/powerpoint/2010/main" val="2487301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Agenda</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solidFill>
                  <a:schemeClr val="bg1"/>
                </a:solidFill>
              </a:rPr>
              <a:t>Manuelle</a:t>
            </a:r>
            <a:r>
              <a:rPr lang="en-US" b="1" dirty="0">
                <a:solidFill>
                  <a:schemeClr val="bg1"/>
                </a:solidFill>
              </a:rPr>
              <a:t> </a:t>
            </a:r>
            <a:r>
              <a:rPr lang="en-US" b="1" dirty="0" err="1">
                <a:solidFill>
                  <a:schemeClr val="bg1"/>
                </a:solidFill>
              </a:rPr>
              <a:t>Lösungen</a:t>
            </a:r>
            <a:endParaRPr lang="en-US" b="1" dirty="0">
              <a:solidFill>
                <a:schemeClr val="bg1"/>
              </a:solidFill>
            </a:endParaRPr>
          </a:p>
          <a:p>
            <a:r>
              <a:rPr lang="en-US" dirty="0">
                <a:solidFill>
                  <a:schemeClr val="bg1"/>
                </a:solidFill>
              </a:rPr>
              <a:t>Windows Server Backup</a:t>
            </a:r>
          </a:p>
          <a:p>
            <a:r>
              <a:rPr lang="en-US" dirty="0">
                <a:solidFill>
                  <a:schemeClr val="bg1"/>
                </a:solidFill>
              </a:rPr>
              <a:t>System Center Data Protection Manager</a:t>
            </a:r>
          </a:p>
          <a:p>
            <a:r>
              <a:rPr lang="en-US" dirty="0">
                <a:solidFill>
                  <a:schemeClr val="bg1"/>
                </a:solidFill>
              </a:rPr>
              <a:t>Azure Backup Server</a:t>
            </a:r>
          </a:p>
          <a:p>
            <a:r>
              <a:rPr lang="en-US" dirty="0">
                <a:solidFill>
                  <a:schemeClr val="bg1"/>
                </a:solidFill>
              </a:rPr>
              <a:t>Azure Recovery Services</a:t>
            </a:r>
          </a:p>
          <a:p>
            <a:r>
              <a:rPr lang="en-US" dirty="0">
                <a:solidFill>
                  <a:schemeClr val="bg1"/>
                </a:solidFill>
              </a:rPr>
              <a:t>Azure Site Recovery</a:t>
            </a:r>
          </a:p>
          <a:p>
            <a:endParaRPr lang="en-US" dirty="0"/>
          </a:p>
        </p:txBody>
      </p:sp>
      <p:pic>
        <p:nvPicPr>
          <p:cNvPr id="4" name="Grafik 3">
            <a:extLst>
              <a:ext uri="{FF2B5EF4-FFF2-40B4-BE49-F238E27FC236}">
                <a16:creationId xmlns:a16="http://schemas.microsoft.com/office/drawing/2014/main" id="{DE4EC586-7767-47D1-997B-DB76EC253531}"/>
              </a:ext>
            </a:extLst>
          </p:cNvPr>
          <p:cNvPicPr>
            <a:picLocks noChangeAspect="1"/>
          </p:cNvPicPr>
          <p:nvPr/>
        </p:nvPicPr>
        <p:blipFill>
          <a:blip r:embed="rId2"/>
          <a:stretch>
            <a:fillRect/>
          </a:stretch>
        </p:blipFill>
        <p:spPr>
          <a:xfrm>
            <a:off x="10250983" y="0"/>
            <a:ext cx="2185492" cy="1937803"/>
          </a:xfrm>
          <a:prstGeom prst="rect">
            <a:avLst/>
          </a:prstGeom>
        </p:spPr>
      </p:pic>
    </p:spTree>
    <p:extLst>
      <p:ext uri="{BB962C8B-B14F-4D97-AF65-F5344CB8AC3E}">
        <p14:creationId xmlns:p14="http://schemas.microsoft.com/office/powerpoint/2010/main" val="13065838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Manuelle Lösungen</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Tx/>
              <a:buChar char="-"/>
            </a:pPr>
            <a:r>
              <a:rPr lang="en-US" sz="3200" dirty="0">
                <a:solidFill>
                  <a:schemeClr val="bg1"/>
                </a:solidFill>
              </a:rPr>
              <a:t>Copy / </a:t>
            </a:r>
            <a:r>
              <a:rPr lang="en-US" sz="3200" dirty="0" err="1">
                <a:solidFill>
                  <a:schemeClr val="bg1"/>
                </a:solidFill>
              </a:rPr>
              <a:t>xcopy</a:t>
            </a:r>
            <a:endParaRPr lang="en-US" sz="3200" dirty="0">
              <a:solidFill>
                <a:schemeClr val="bg1"/>
              </a:solidFill>
            </a:endParaRPr>
          </a:p>
          <a:p>
            <a:pPr lvl="3">
              <a:buFontTx/>
              <a:buChar char="-"/>
            </a:pPr>
            <a:r>
              <a:rPr lang="en-US" sz="2800" dirty="0" err="1">
                <a:solidFill>
                  <a:schemeClr val="bg1"/>
                </a:solidFill>
              </a:rPr>
              <a:t>manuelles</a:t>
            </a:r>
            <a:r>
              <a:rPr lang="en-US" sz="2800" dirty="0">
                <a:solidFill>
                  <a:schemeClr val="bg1"/>
                </a:solidFill>
              </a:rPr>
              <a:t> </a:t>
            </a:r>
            <a:r>
              <a:rPr lang="en-US" sz="2800" dirty="0" err="1">
                <a:solidFill>
                  <a:schemeClr val="bg1"/>
                </a:solidFill>
              </a:rPr>
              <a:t>kopieren</a:t>
            </a:r>
            <a:r>
              <a:rPr lang="en-US" sz="2800" dirty="0">
                <a:solidFill>
                  <a:schemeClr val="bg1"/>
                </a:solidFill>
              </a:rPr>
              <a:t> der </a:t>
            </a:r>
            <a:r>
              <a:rPr lang="en-US" sz="2800" dirty="0" err="1">
                <a:solidFill>
                  <a:schemeClr val="bg1"/>
                </a:solidFill>
              </a:rPr>
              <a:t>Dateien</a:t>
            </a:r>
            <a:r>
              <a:rPr lang="en-US" sz="2800" dirty="0">
                <a:solidFill>
                  <a:schemeClr val="bg1"/>
                </a:solidFill>
              </a:rPr>
              <a:t> an </a:t>
            </a:r>
            <a:r>
              <a:rPr lang="en-US" sz="2800" dirty="0" err="1">
                <a:solidFill>
                  <a:schemeClr val="bg1"/>
                </a:solidFill>
              </a:rPr>
              <a:t>einen</a:t>
            </a:r>
            <a:r>
              <a:rPr lang="en-US" sz="2800" dirty="0">
                <a:solidFill>
                  <a:schemeClr val="bg1"/>
                </a:solidFill>
              </a:rPr>
              <a:t> </a:t>
            </a:r>
            <a:r>
              <a:rPr lang="en-US" sz="2800" dirty="0" err="1">
                <a:solidFill>
                  <a:schemeClr val="bg1"/>
                </a:solidFill>
              </a:rPr>
              <a:t>anderen</a:t>
            </a:r>
            <a:r>
              <a:rPr lang="en-US" sz="2800" dirty="0">
                <a:solidFill>
                  <a:schemeClr val="bg1"/>
                </a:solidFill>
              </a:rPr>
              <a:t> Ort</a:t>
            </a:r>
          </a:p>
          <a:p>
            <a:pPr lvl="3">
              <a:buFontTx/>
              <a:buChar char="-"/>
            </a:pPr>
            <a:r>
              <a:rPr lang="en-US" sz="2800" dirty="0" err="1">
                <a:solidFill>
                  <a:schemeClr val="bg1"/>
                </a:solidFill>
              </a:rPr>
              <a:t>ganz</a:t>
            </a:r>
            <a:r>
              <a:rPr lang="en-US" sz="2800" dirty="0">
                <a:solidFill>
                  <a:schemeClr val="bg1"/>
                </a:solidFill>
              </a:rPr>
              <a:t> </a:t>
            </a:r>
            <a:r>
              <a:rPr lang="en-US" sz="2800" dirty="0" err="1">
                <a:solidFill>
                  <a:schemeClr val="bg1"/>
                </a:solidFill>
              </a:rPr>
              <a:t>einfach</a:t>
            </a:r>
            <a:r>
              <a:rPr lang="en-US" sz="2800" dirty="0">
                <a:solidFill>
                  <a:schemeClr val="bg1"/>
                </a:solidFill>
              </a:rPr>
              <a:t>, </a:t>
            </a:r>
            <a:r>
              <a:rPr lang="en-US" sz="2800" dirty="0" err="1">
                <a:solidFill>
                  <a:schemeClr val="bg1"/>
                </a:solidFill>
              </a:rPr>
              <a:t>es</a:t>
            </a:r>
            <a:r>
              <a:rPr lang="en-US" sz="2800" dirty="0">
                <a:solidFill>
                  <a:schemeClr val="bg1"/>
                </a:solidFill>
              </a:rPr>
              <a:t> </a:t>
            </a:r>
            <a:r>
              <a:rPr lang="en-US" sz="2800" dirty="0" err="1">
                <a:solidFill>
                  <a:schemeClr val="bg1"/>
                </a:solidFill>
              </a:rPr>
              <a:t>werden</a:t>
            </a:r>
            <a:r>
              <a:rPr lang="en-US" sz="2800" dirty="0">
                <a:solidFill>
                  <a:schemeClr val="bg1"/>
                </a:solidFill>
              </a:rPr>
              <a:t> </a:t>
            </a:r>
            <a:r>
              <a:rPr lang="en-US" sz="2800" dirty="0" err="1">
                <a:solidFill>
                  <a:schemeClr val="bg1"/>
                </a:solidFill>
              </a:rPr>
              <a:t>immer</a:t>
            </a:r>
            <a:r>
              <a:rPr lang="en-US" sz="2800" dirty="0">
                <a:solidFill>
                  <a:schemeClr val="bg1"/>
                </a:solidFill>
              </a:rPr>
              <a:t> </a:t>
            </a:r>
            <a:r>
              <a:rPr lang="en-US" sz="2800" dirty="0" err="1">
                <a:solidFill>
                  <a:schemeClr val="bg1"/>
                </a:solidFill>
              </a:rPr>
              <a:t>alle</a:t>
            </a:r>
            <a:r>
              <a:rPr lang="en-US" sz="2800" dirty="0">
                <a:solidFill>
                  <a:schemeClr val="bg1"/>
                </a:solidFill>
              </a:rPr>
              <a:t> </a:t>
            </a:r>
            <a:r>
              <a:rPr lang="en-US" sz="2800" dirty="0" err="1">
                <a:solidFill>
                  <a:schemeClr val="bg1"/>
                </a:solidFill>
              </a:rPr>
              <a:t>Dateien</a:t>
            </a:r>
            <a:r>
              <a:rPr lang="en-US" sz="2800" dirty="0">
                <a:solidFill>
                  <a:schemeClr val="bg1"/>
                </a:solidFill>
              </a:rPr>
              <a:t> </a:t>
            </a:r>
            <a:r>
              <a:rPr lang="en-US" sz="2800" dirty="0" err="1">
                <a:solidFill>
                  <a:schemeClr val="bg1"/>
                </a:solidFill>
              </a:rPr>
              <a:t>kopiert</a:t>
            </a:r>
            <a:endParaRPr lang="en-US" sz="2800" dirty="0">
              <a:solidFill>
                <a:schemeClr val="bg1"/>
              </a:solidFill>
            </a:endParaRPr>
          </a:p>
          <a:p>
            <a:pPr lvl="1">
              <a:buFontTx/>
              <a:buChar char="-"/>
            </a:pPr>
            <a:r>
              <a:rPr lang="en-US" sz="3200" dirty="0" err="1">
                <a:solidFill>
                  <a:schemeClr val="bg1"/>
                </a:solidFill>
              </a:rPr>
              <a:t>Robocopy</a:t>
            </a:r>
            <a:endParaRPr lang="en-US" sz="3200" dirty="0">
              <a:solidFill>
                <a:schemeClr val="bg1"/>
              </a:solidFill>
            </a:endParaRPr>
          </a:p>
          <a:p>
            <a:pPr lvl="3">
              <a:buFontTx/>
              <a:buChar char="-"/>
            </a:pPr>
            <a:r>
              <a:rPr lang="en-US" sz="2800" dirty="0" err="1">
                <a:solidFill>
                  <a:schemeClr val="bg1"/>
                </a:solidFill>
              </a:rPr>
              <a:t>seit</a:t>
            </a:r>
            <a:r>
              <a:rPr lang="en-US" sz="2800" dirty="0">
                <a:solidFill>
                  <a:schemeClr val="bg1"/>
                </a:solidFill>
              </a:rPr>
              <a:t> Windows Server 2008 </a:t>
            </a:r>
            <a:r>
              <a:rPr lang="en-US" sz="2800" dirty="0" err="1">
                <a:solidFill>
                  <a:schemeClr val="bg1"/>
                </a:solidFill>
              </a:rPr>
              <a:t>im</a:t>
            </a:r>
            <a:r>
              <a:rPr lang="en-US" sz="2800" dirty="0">
                <a:solidFill>
                  <a:schemeClr val="bg1"/>
                </a:solidFill>
              </a:rPr>
              <a:t> OS </a:t>
            </a:r>
            <a:r>
              <a:rPr lang="en-US" sz="2800" dirty="0" err="1">
                <a:solidFill>
                  <a:schemeClr val="bg1"/>
                </a:solidFill>
              </a:rPr>
              <a:t>vorhanden</a:t>
            </a:r>
            <a:endParaRPr lang="en-US" sz="2800" dirty="0">
              <a:solidFill>
                <a:schemeClr val="bg1"/>
              </a:solidFill>
            </a:endParaRPr>
          </a:p>
          <a:p>
            <a:pPr lvl="3">
              <a:buFontTx/>
              <a:buChar char="-"/>
            </a:pPr>
            <a:r>
              <a:rPr lang="en-US" sz="2800" dirty="0" err="1">
                <a:solidFill>
                  <a:schemeClr val="bg1"/>
                </a:solidFill>
              </a:rPr>
              <a:t>besser</a:t>
            </a:r>
            <a:r>
              <a:rPr lang="en-US" sz="2800" dirty="0">
                <a:solidFill>
                  <a:schemeClr val="bg1"/>
                </a:solidFill>
              </a:rPr>
              <a:t>, da </a:t>
            </a:r>
            <a:r>
              <a:rPr lang="en-US" sz="2800" dirty="0" err="1">
                <a:solidFill>
                  <a:schemeClr val="bg1"/>
                </a:solidFill>
              </a:rPr>
              <a:t>mehr</a:t>
            </a:r>
            <a:r>
              <a:rPr lang="en-US" sz="2800" dirty="0">
                <a:solidFill>
                  <a:schemeClr val="bg1"/>
                </a:solidFill>
              </a:rPr>
              <a:t> </a:t>
            </a:r>
            <a:r>
              <a:rPr lang="en-US" sz="2800" dirty="0" err="1">
                <a:solidFill>
                  <a:schemeClr val="bg1"/>
                </a:solidFill>
              </a:rPr>
              <a:t>Funktionen</a:t>
            </a:r>
            <a:r>
              <a:rPr lang="en-US" sz="2800" dirty="0">
                <a:solidFill>
                  <a:schemeClr val="bg1"/>
                </a:solidFill>
              </a:rPr>
              <a:t> </a:t>
            </a:r>
            <a:r>
              <a:rPr lang="en-US" sz="2800" dirty="0" err="1">
                <a:solidFill>
                  <a:schemeClr val="bg1"/>
                </a:solidFill>
              </a:rPr>
              <a:t>vorhanden</a:t>
            </a:r>
            <a:endParaRPr lang="en-US" sz="2800" dirty="0">
              <a:solidFill>
                <a:schemeClr val="bg1"/>
              </a:solidFill>
            </a:endParaRPr>
          </a:p>
          <a:p>
            <a:pPr lvl="3">
              <a:buFontTx/>
              <a:buChar char="-"/>
            </a:pPr>
            <a:r>
              <a:rPr lang="en-US" sz="2800" dirty="0">
                <a:solidFill>
                  <a:schemeClr val="bg1"/>
                </a:solidFill>
              </a:rPr>
              <a:t>z. B. Multithread (</a:t>
            </a:r>
            <a:r>
              <a:rPr lang="en-US" sz="2800" dirty="0" err="1">
                <a:solidFill>
                  <a:schemeClr val="bg1"/>
                </a:solidFill>
              </a:rPr>
              <a:t>mehrere</a:t>
            </a:r>
            <a:r>
              <a:rPr lang="en-US" sz="2800" dirty="0">
                <a:solidFill>
                  <a:schemeClr val="bg1"/>
                </a:solidFill>
              </a:rPr>
              <a:t> </a:t>
            </a:r>
            <a:r>
              <a:rPr lang="en-US" sz="2800" dirty="0" err="1">
                <a:solidFill>
                  <a:schemeClr val="bg1"/>
                </a:solidFill>
              </a:rPr>
              <a:t>gleichzeitige</a:t>
            </a:r>
            <a:r>
              <a:rPr lang="en-US" sz="2800" dirty="0">
                <a:solidFill>
                  <a:schemeClr val="bg1"/>
                </a:solidFill>
              </a:rPr>
              <a:t> </a:t>
            </a:r>
            <a:r>
              <a:rPr lang="en-US" sz="2800" dirty="0" err="1">
                <a:solidFill>
                  <a:schemeClr val="bg1"/>
                </a:solidFill>
              </a:rPr>
              <a:t>Datenströme</a:t>
            </a:r>
            <a:r>
              <a:rPr lang="en-US" sz="2800" dirty="0">
                <a:solidFill>
                  <a:schemeClr val="bg1"/>
                </a:solidFill>
              </a:rPr>
              <a:t>)</a:t>
            </a:r>
          </a:p>
          <a:p>
            <a:pPr lvl="3">
              <a:buFontTx/>
              <a:buChar char="-"/>
            </a:pPr>
            <a:r>
              <a:rPr lang="en-US" sz="2800" dirty="0">
                <a:solidFill>
                  <a:schemeClr val="bg1"/>
                </a:solidFill>
              </a:rPr>
              <a:t>z. B. Mirror (</a:t>
            </a:r>
            <a:r>
              <a:rPr lang="en-US" sz="2800" dirty="0" err="1">
                <a:solidFill>
                  <a:schemeClr val="bg1"/>
                </a:solidFill>
              </a:rPr>
              <a:t>Synchronhaltung</a:t>
            </a:r>
            <a:r>
              <a:rPr lang="en-US" sz="2800" dirty="0">
                <a:solidFill>
                  <a:schemeClr val="bg1"/>
                </a:solidFill>
              </a:rPr>
              <a:t> </a:t>
            </a:r>
            <a:r>
              <a:rPr lang="en-US" sz="2800" dirty="0" err="1">
                <a:solidFill>
                  <a:schemeClr val="bg1"/>
                </a:solidFill>
              </a:rPr>
              <a:t>zweier</a:t>
            </a:r>
            <a:r>
              <a:rPr lang="en-US" sz="2800" dirty="0">
                <a:solidFill>
                  <a:schemeClr val="bg1"/>
                </a:solidFill>
              </a:rPr>
              <a:t> </a:t>
            </a:r>
            <a:r>
              <a:rPr lang="en-US" sz="2800" dirty="0" err="1">
                <a:solidFill>
                  <a:schemeClr val="bg1"/>
                </a:solidFill>
              </a:rPr>
              <a:t>Verzeichnisse</a:t>
            </a:r>
            <a:r>
              <a:rPr lang="en-US" sz="2800" dirty="0">
                <a:solidFill>
                  <a:schemeClr val="bg1"/>
                </a:solidFill>
              </a:rPr>
              <a:t>, </a:t>
            </a:r>
            <a:r>
              <a:rPr lang="en-US" sz="2800" dirty="0" err="1">
                <a:solidFill>
                  <a:schemeClr val="bg1"/>
                </a:solidFill>
              </a:rPr>
              <a:t>nur</a:t>
            </a:r>
            <a:r>
              <a:rPr lang="en-US" sz="2800" dirty="0">
                <a:solidFill>
                  <a:schemeClr val="bg1"/>
                </a:solidFill>
              </a:rPr>
              <a:t> </a:t>
            </a:r>
            <a:r>
              <a:rPr lang="en-US" sz="2800" dirty="0" err="1">
                <a:solidFill>
                  <a:schemeClr val="bg1"/>
                </a:solidFill>
              </a:rPr>
              <a:t>neue</a:t>
            </a:r>
            <a:r>
              <a:rPr lang="en-US" sz="2800" dirty="0">
                <a:solidFill>
                  <a:schemeClr val="bg1"/>
                </a:solidFill>
              </a:rPr>
              <a:t> </a:t>
            </a:r>
            <a:r>
              <a:rPr lang="en-US" sz="2800" dirty="0" err="1">
                <a:solidFill>
                  <a:schemeClr val="bg1"/>
                </a:solidFill>
              </a:rPr>
              <a:t>geänderte</a:t>
            </a:r>
            <a:r>
              <a:rPr lang="en-US" sz="2800" dirty="0">
                <a:solidFill>
                  <a:schemeClr val="bg1"/>
                </a:solidFill>
              </a:rPr>
              <a:t> </a:t>
            </a:r>
            <a:r>
              <a:rPr lang="en-US" sz="2800" dirty="0" err="1">
                <a:solidFill>
                  <a:schemeClr val="bg1"/>
                </a:solidFill>
              </a:rPr>
              <a:t>Daten</a:t>
            </a:r>
            <a:r>
              <a:rPr lang="en-US" sz="2800" dirty="0">
                <a:solidFill>
                  <a:schemeClr val="bg1"/>
                </a:solidFill>
              </a:rPr>
              <a:t> warden </a:t>
            </a:r>
            <a:r>
              <a:rPr lang="en-US" sz="2800" dirty="0" err="1">
                <a:solidFill>
                  <a:schemeClr val="bg1"/>
                </a:solidFill>
              </a:rPr>
              <a:t>kopiert</a:t>
            </a:r>
            <a:r>
              <a:rPr lang="en-US" sz="2800" dirty="0">
                <a:solidFill>
                  <a:schemeClr val="bg1"/>
                </a:solidFill>
              </a:rPr>
              <a:t>)</a:t>
            </a:r>
          </a:p>
          <a:p>
            <a:pPr lvl="3">
              <a:buFontTx/>
              <a:buChar char="-"/>
            </a:pPr>
            <a:r>
              <a:rPr lang="en-US" sz="2800" dirty="0" err="1">
                <a:solidFill>
                  <a:schemeClr val="bg1"/>
                </a:solidFill>
              </a:rPr>
              <a:t>keine</a:t>
            </a:r>
            <a:r>
              <a:rPr lang="en-US" sz="2800" dirty="0">
                <a:solidFill>
                  <a:schemeClr val="bg1"/>
                </a:solidFill>
              </a:rPr>
              <a:t> </a:t>
            </a:r>
            <a:r>
              <a:rPr lang="en-US" sz="2800" dirty="0" err="1">
                <a:solidFill>
                  <a:schemeClr val="bg1"/>
                </a:solidFill>
              </a:rPr>
              <a:t>Versionierung</a:t>
            </a:r>
            <a:r>
              <a:rPr lang="en-US" sz="2800" dirty="0">
                <a:solidFill>
                  <a:schemeClr val="bg1"/>
                </a:solidFill>
              </a:rPr>
              <a:t> </a:t>
            </a:r>
            <a:r>
              <a:rPr lang="en-US" sz="2800" dirty="0" err="1">
                <a:solidFill>
                  <a:schemeClr val="bg1"/>
                </a:solidFill>
              </a:rPr>
              <a:t>durch</a:t>
            </a:r>
            <a:r>
              <a:rPr lang="en-US" sz="2800" dirty="0">
                <a:solidFill>
                  <a:schemeClr val="bg1"/>
                </a:solidFill>
              </a:rPr>
              <a:t> das Tool, </a:t>
            </a:r>
            <a:r>
              <a:rPr lang="en-US" sz="2800" dirty="0" err="1">
                <a:solidFill>
                  <a:schemeClr val="bg1"/>
                </a:solidFill>
              </a:rPr>
              <a:t>manuell</a:t>
            </a:r>
            <a:r>
              <a:rPr lang="en-US" sz="2800" dirty="0">
                <a:solidFill>
                  <a:schemeClr val="bg1"/>
                </a:solidFill>
              </a:rPr>
              <a:t> </a:t>
            </a:r>
            <a:r>
              <a:rPr lang="en-US" sz="2800" dirty="0" err="1">
                <a:solidFill>
                  <a:schemeClr val="bg1"/>
                </a:solidFill>
              </a:rPr>
              <a:t>lösen</a:t>
            </a:r>
            <a:endParaRPr lang="en-US" sz="2800" dirty="0">
              <a:solidFill>
                <a:schemeClr val="bg1"/>
              </a:solidFill>
            </a:endParaRPr>
          </a:p>
          <a:p>
            <a:pPr lvl="1">
              <a:buFontTx/>
              <a:buChar char="-"/>
            </a:pPr>
            <a:endParaRPr lang="en-US" sz="3200" dirty="0">
              <a:solidFill>
                <a:schemeClr val="bg1"/>
              </a:solidFill>
            </a:endParaRPr>
          </a:p>
        </p:txBody>
      </p:sp>
      <p:pic>
        <p:nvPicPr>
          <p:cNvPr id="4" name="Grafik 3">
            <a:extLst>
              <a:ext uri="{FF2B5EF4-FFF2-40B4-BE49-F238E27FC236}">
                <a16:creationId xmlns:a16="http://schemas.microsoft.com/office/drawing/2014/main" id="{E335C26A-AC72-4D3E-AAAF-DFE165F2F5ED}"/>
              </a:ext>
            </a:extLst>
          </p:cNvPr>
          <p:cNvPicPr>
            <a:picLocks noChangeAspect="1"/>
          </p:cNvPicPr>
          <p:nvPr/>
        </p:nvPicPr>
        <p:blipFill>
          <a:blip r:embed="rId3"/>
          <a:stretch>
            <a:fillRect/>
          </a:stretch>
        </p:blipFill>
        <p:spPr>
          <a:xfrm>
            <a:off x="10250983" y="0"/>
            <a:ext cx="2185492" cy="1937803"/>
          </a:xfrm>
          <a:prstGeom prst="rect">
            <a:avLst/>
          </a:prstGeom>
        </p:spPr>
      </p:pic>
    </p:spTree>
    <p:extLst>
      <p:ext uri="{BB962C8B-B14F-4D97-AF65-F5344CB8AC3E}">
        <p14:creationId xmlns:p14="http://schemas.microsoft.com/office/powerpoint/2010/main" val="10558083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Agenda</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bg1"/>
                </a:solidFill>
              </a:rPr>
              <a:t>Manuelle</a:t>
            </a:r>
            <a:r>
              <a:rPr lang="en-US" dirty="0">
                <a:solidFill>
                  <a:schemeClr val="bg1"/>
                </a:solidFill>
              </a:rPr>
              <a:t> </a:t>
            </a:r>
            <a:r>
              <a:rPr lang="en-US" dirty="0" err="1">
                <a:solidFill>
                  <a:schemeClr val="bg1"/>
                </a:solidFill>
              </a:rPr>
              <a:t>Lösungen</a:t>
            </a:r>
            <a:endParaRPr lang="en-US" dirty="0">
              <a:solidFill>
                <a:schemeClr val="bg1"/>
              </a:solidFill>
            </a:endParaRPr>
          </a:p>
          <a:p>
            <a:r>
              <a:rPr lang="en-US" b="1" dirty="0">
                <a:solidFill>
                  <a:schemeClr val="bg1"/>
                </a:solidFill>
              </a:rPr>
              <a:t>Windows Server Backup</a:t>
            </a:r>
          </a:p>
          <a:p>
            <a:r>
              <a:rPr lang="en-US" dirty="0">
                <a:solidFill>
                  <a:schemeClr val="bg1"/>
                </a:solidFill>
              </a:rPr>
              <a:t>System Center Data Protection Manager</a:t>
            </a:r>
          </a:p>
          <a:p>
            <a:r>
              <a:rPr lang="en-US" dirty="0">
                <a:solidFill>
                  <a:schemeClr val="bg1"/>
                </a:solidFill>
              </a:rPr>
              <a:t>Azure Backup Server</a:t>
            </a:r>
          </a:p>
          <a:p>
            <a:r>
              <a:rPr lang="en-US" dirty="0">
                <a:solidFill>
                  <a:schemeClr val="bg1"/>
                </a:solidFill>
              </a:rPr>
              <a:t>Azure Recovery Services</a:t>
            </a:r>
          </a:p>
          <a:p>
            <a:r>
              <a:rPr lang="en-US" dirty="0">
                <a:solidFill>
                  <a:schemeClr val="bg1"/>
                </a:solidFill>
              </a:rPr>
              <a:t>Azure Site Recovery</a:t>
            </a:r>
          </a:p>
          <a:p>
            <a:endParaRPr lang="en-US" dirty="0">
              <a:solidFill>
                <a:schemeClr val="bg1"/>
              </a:solidFill>
            </a:endParaRPr>
          </a:p>
          <a:p>
            <a:pPr lvl="1"/>
            <a:endParaRPr lang="en-US" dirty="0"/>
          </a:p>
        </p:txBody>
      </p:sp>
      <p:pic>
        <p:nvPicPr>
          <p:cNvPr id="4" name="Grafik 3">
            <a:extLst>
              <a:ext uri="{FF2B5EF4-FFF2-40B4-BE49-F238E27FC236}">
                <a16:creationId xmlns:a16="http://schemas.microsoft.com/office/drawing/2014/main" id="{78E0B53F-684C-49AE-8701-F66E92E55828}"/>
              </a:ext>
            </a:extLst>
          </p:cNvPr>
          <p:cNvPicPr>
            <a:picLocks noChangeAspect="1"/>
          </p:cNvPicPr>
          <p:nvPr/>
        </p:nvPicPr>
        <p:blipFill>
          <a:blip r:embed="rId2"/>
          <a:stretch>
            <a:fillRect/>
          </a:stretch>
        </p:blipFill>
        <p:spPr>
          <a:xfrm>
            <a:off x="10250983" y="0"/>
            <a:ext cx="2185492" cy="1937803"/>
          </a:xfrm>
          <a:prstGeom prst="rect">
            <a:avLst/>
          </a:prstGeom>
        </p:spPr>
      </p:pic>
    </p:spTree>
    <p:extLst>
      <p:ext uri="{BB962C8B-B14F-4D97-AF65-F5344CB8AC3E}">
        <p14:creationId xmlns:p14="http://schemas.microsoft.com/office/powerpoint/2010/main" val="11552009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Windows Server Backup</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Tx/>
              <a:buChar char="-"/>
            </a:pPr>
            <a:r>
              <a:rPr lang="en-US" sz="3200" dirty="0" err="1">
                <a:solidFill>
                  <a:schemeClr val="bg1"/>
                </a:solidFill>
              </a:rPr>
              <a:t>seit</a:t>
            </a:r>
            <a:r>
              <a:rPr lang="en-US" sz="3200" dirty="0">
                <a:solidFill>
                  <a:schemeClr val="bg1"/>
                </a:solidFill>
              </a:rPr>
              <a:t> Windows NT </a:t>
            </a:r>
            <a:r>
              <a:rPr lang="en-US" sz="3200" dirty="0" err="1">
                <a:solidFill>
                  <a:schemeClr val="bg1"/>
                </a:solidFill>
              </a:rPr>
              <a:t>vorhanden</a:t>
            </a:r>
            <a:r>
              <a:rPr lang="en-US" sz="3200" dirty="0">
                <a:solidFill>
                  <a:schemeClr val="bg1"/>
                </a:solidFill>
              </a:rPr>
              <a:t> (</a:t>
            </a:r>
            <a:r>
              <a:rPr lang="en-US" sz="3200" dirty="0" err="1">
                <a:solidFill>
                  <a:schemeClr val="bg1"/>
                </a:solidFill>
              </a:rPr>
              <a:t>NTBackup</a:t>
            </a:r>
            <a:r>
              <a:rPr lang="en-US" sz="3200" dirty="0">
                <a:solidFill>
                  <a:schemeClr val="bg1"/>
                </a:solidFill>
              </a:rPr>
              <a:t>)</a:t>
            </a:r>
          </a:p>
          <a:p>
            <a:pPr lvl="1">
              <a:buFontTx/>
              <a:buChar char="-"/>
            </a:pPr>
            <a:r>
              <a:rPr lang="en-US" sz="3200" dirty="0" err="1">
                <a:solidFill>
                  <a:schemeClr val="bg1"/>
                </a:solidFill>
              </a:rPr>
              <a:t>seit</a:t>
            </a:r>
            <a:r>
              <a:rPr lang="en-US" sz="3200" dirty="0">
                <a:solidFill>
                  <a:schemeClr val="bg1"/>
                </a:solidFill>
              </a:rPr>
              <a:t> Windows 2008: Windows Server Backup</a:t>
            </a:r>
          </a:p>
          <a:p>
            <a:pPr lvl="1">
              <a:buFontTx/>
              <a:buChar char="-"/>
            </a:pPr>
            <a:r>
              <a:rPr lang="en-US" sz="3200" dirty="0" err="1">
                <a:solidFill>
                  <a:schemeClr val="bg1"/>
                </a:solidFill>
              </a:rPr>
              <a:t>wird</a:t>
            </a:r>
            <a:r>
              <a:rPr lang="en-US" sz="3200" dirty="0">
                <a:solidFill>
                  <a:schemeClr val="bg1"/>
                </a:solidFill>
              </a:rPr>
              <a:t> </a:t>
            </a:r>
            <a:r>
              <a:rPr lang="en-US" sz="3200" dirty="0" err="1">
                <a:solidFill>
                  <a:schemeClr val="bg1"/>
                </a:solidFill>
              </a:rPr>
              <a:t>mit</a:t>
            </a:r>
            <a:r>
              <a:rPr lang="en-US" sz="3200" dirty="0">
                <a:solidFill>
                  <a:schemeClr val="bg1"/>
                </a:solidFill>
              </a:rPr>
              <a:t> </a:t>
            </a:r>
            <a:r>
              <a:rPr lang="en-US" sz="3200" dirty="0" err="1">
                <a:solidFill>
                  <a:schemeClr val="bg1"/>
                </a:solidFill>
              </a:rPr>
              <a:t>dem</a:t>
            </a:r>
            <a:r>
              <a:rPr lang="en-US" sz="3200" dirty="0">
                <a:solidFill>
                  <a:schemeClr val="bg1"/>
                </a:solidFill>
              </a:rPr>
              <a:t> OS </a:t>
            </a:r>
            <a:r>
              <a:rPr lang="en-US" sz="3200" dirty="0" err="1">
                <a:solidFill>
                  <a:schemeClr val="bg1"/>
                </a:solidFill>
              </a:rPr>
              <a:t>ausgeliefert</a:t>
            </a:r>
            <a:endParaRPr lang="en-US" sz="3200" dirty="0">
              <a:solidFill>
                <a:schemeClr val="bg1"/>
              </a:solidFill>
            </a:endParaRPr>
          </a:p>
          <a:p>
            <a:pPr lvl="1">
              <a:buFontTx/>
              <a:buChar char="-"/>
            </a:pPr>
            <a:r>
              <a:rPr lang="en-US" sz="3200" dirty="0">
                <a:solidFill>
                  <a:schemeClr val="bg1"/>
                </a:solidFill>
              </a:rPr>
              <a:t>Storage Pools supported</a:t>
            </a:r>
          </a:p>
          <a:p>
            <a:pPr lvl="1">
              <a:buFontTx/>
              <a:buChar char="-"/>
            </a:pPr>
            <a:r>
              <a:rPr lang="en-US" sz="3200" dirty="0" err="1">
                <a:solidFill>
                  <a:schemeClr val="bg1"/>
                </a:solidFill>
              </a:rPr>
              <a:t>für</a:t>
            </a:r>
            <a:r>
              <a:rPr lang="en-US" sz="3200" dirty="0">
                <a:solidFill>
                  <a:schemeClr val="bg1"/>
                </a:solidFill>
              </a:rPr>
              <a:t> BMR </a:t>
            </a:r>
            <a:r>
              <a:rPr lang="en-US" sz="3200" dirty="0" err="1">
                <a:solidFill>
                  <a:schemeClr val="bg1"/>
                </a:solidFill>
              </a:rPr>
              <a:t>geeignet</a:t>
            </a:r>
            <a:endParaRPr lang="en-US" sz="3200" dirty="0">
              <a:solidFill>
                <a:schemeClr val="bg1"/>
              </a:solidFill>
            </a:endParaRPr>
          </a:p>
          <a:p>
            <a:pPr lvl="1">
              <a:buFontTx/>
              <a:buChar char="-"/>
            </a:pPr>
            <a:r>
              <a:rPr lang="en-US" sz="3200" dirty="0" err="1">
                <a:solidFill>
                  <a:schemeClr val="bg1"/>
                </a:solidFill>
              </a:rPr>
              <a:t>wird</a:t>
            </a:r>
            <a:r>
              <a:rPr lang="en-US" sz="3200" dirty="0">
                <a:solidFill>
                  <a:schemeClr val="bg1"/>
                </a:solidFill>
              </a:rPr>
              <a:t> von SCDPM und MABS </a:t>
            </a:r>
            <a:r>
              <a:rPr lang="en-US" sz="3200" dirty="0" err="1">
                <a:solidFill>
                  <a:schemeClr val="bg1"/>
                </a:solidFill>
              </a:rPr>
              <a:t>für</a:t>
            </a:r>
            <a:r>
              <a:rPr lang="en-US" sz="3200" dirty="0">
                <a:solidFill>
                  <a:schemeClr val="bg1"/>
                </a:solidFill>
              </a:rPr>
              <a:t> System State </a:t>
            </a:r>
            <a:r>
              <a:rPr lang="en-US" sz="3200" dirty="0" err="1">
                <a:solidFill>
                  <a:schemeClr val="bg1"/>
                </a:solidFill>
              </a:rPr>
              <a:t>verwendet</a:t>
            </a:r>
            <a:endParaRPr lang="en-US" sz="3200" dirty="0">
              <a:solidFill>
                <a:schemeClr val="bg1"/>
              </a:solidFill>
            </a:endParaRPr>
          </a:p>
        </p:txBody>
      </p:sp>
      <p:pic>
        <p:nvPicPr>
          <p:cNvPr id="4" name="Grafik 3">
            <a:extLst>
              <a:ext uri="{FF2B5EF4-FFF2-40B4-BE49-F238E27FC236}">
                <a16:creationId xmlns:a16="http://schemas.microsoft.com/office/drawing/2014/main" id="{C407CF0B-B134-463F-9560-5BA74553A8CF}"/>
              </a:ext>
            </a:extLst>
          </p:cNvPr>
          <p:cNvPicPr>
            <a:picLocks noChangeAspect="1"/>
          </p:cNvPicPr>
          <p:nvPr/>
        </p:nvPicPr>
        <p:blipFill>
          <a:blip r:embed="rId3"/>
          <a:stretch>
            <a:fillRect/>
          </a:stretch>
        </p:blipFill>
        <p:spPr>
          <a:xfrm>
            <a:off x="10250983" y="0"/>
            <a:ext cx="2185492" cy="1937803"/>
          </a:xfrm>
          <a:prstGeom prst="rect">
            <a:avLst/>
          </a:prstGeom>
        </p:spPr>
      </p:pic>
    </p:spTree>
    <p:extLst>
      <p:ext uri="{BB962C8B-B14F-4D97-AF65-F5344CB8AC3E}">
        <p14:creationId xmlns:p14="http://schemas.microsoft.com/office/powerpoint/2010/main" val="3827938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Windows Server Backup</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Tx/>
              <a:buChar char="-"/>
            </a:pPr>
            <a:r>
              <a:rPr lang="en-US" sz="3200" dirty="0" err="1">
                <a:solidFill>
                  <a:schemeClr val="bg1"/>
                </a:solidFill>
              </a:rPr>
              <a:t>Sicherung</a:t>
            </a:r>
            <a:r>
              <a:rPr lang="en-US" sz="3200" dirty="0">
                <a:solidFill>
                  <a:schemeClr val="bg1"/>
                </a:solidFill>
              </a:rPr>
              <a:t> von</a:t>
            </a:r>
          </a:p>
          <a:p>
            <a:pPr lvl="3">
              <a:buFontTx/>
              <a:buChar char="-"/>
            </a:pPr>
            <a:r>
              <a:rPr lang="en-US" sz="2800" dirty="0">
                <a:solidFill>
                  <a:schemeClr val="bg1"/>
                </a:solidFill>
              </a:rPr>
              <a:t>Files and Folders</a:t>
            </a:r>
          </a:p>
          <a:p>
            <a:pPr lvl="3">
              <a:buFontTx/>
              <a:buChar char="-"/>
            </a:pPr>
            <a:r>
              <a:rPr lang="en-US" sz="2800" dirty="0">
                <a:solidFill>
                  <a:schemeClr val="bg1"/>
                </a:solidFill>
              </a:rPr>
              <a:t>System State (incl. AD)</a:t>
            </a:r>
          </a:p>
          <a:p>
            <a:pPr lvl="3">
              <a:buFontTx/>
              <a:buChar char="-"/>
            </a:pPr>
            <a:r>
              <a:rPr lang="en-US" sz="2800" dirty="0">
                <a:solidFill>
                  <a:schemeClr val="bg1"/>
                </a:solidFill>
              </a:rPr>
              <a:t>Hyper-V (VMs, </a:t>
            </a:r>
            <a:r>
              <a:rPr lang="en-US" sz="2800" dirty="0" err="1">
                <a:solidFill>
                  <a:schemeClr val="bg1"/>
                </a:solidFill>
              </a:rPr>
              <a:t>Konfiguration</a:t>
            </a:r>
            <a:r>
              <a:rPr lang="en-US" sz="2800" dirty="0">
                <a:solidFill>
                  <a:schemeClr val="bg1"/>
                </a:solidFill>
              </a:rPr>
              <a:t>)</a:t>
            </a:r>
          </a:p>
          <a:p>
            <a:pPr lvl="3">
              <a:buFontTx/>
              <a:buChar char="-"/>
            </a:pPr>
            <a:r>
              <a:rPr lang="en-US" sz="2800" dirty="0">
                <a:solidFill>
                  <a:schemeClr val="bg1"/>
                </a:solidFill>
              </a:rPr>
              <a:t>SQL, Exchange, </a:t>
            </a:r>
            <a:r>
              <a:rPr lang="en-US" sz="2800" dirty="0" err="1">
                <a:solidFill>
                  <a:schemeClr val="bg1"/>
                </a:solidFill>
              </a:rPr>
              <a:t>Sharepoint</a:t>
            </a:r>
            <a:endParaRPr lang="en-US" sz="2800" dirty="0">
              <a:solidFill>
                <a:schemeClr val="bg1"/>
              </a:solidFill>
            </a:endParaRPr>
          </a:p>
          <a:p>
            <a:pPr lvl="1">
              <a:buFontTx/>
              <a:buChar char="-"/>
            </a:pPr>
            <a:r>
              <a:rPr lang="en-US" sz="3200" dirty="0">
                <a:solidFill>
                  <a:schemeClr val="bg1"/>
                </a:solidFill>
              </a:rPr>
              <a:t>Restore</a:t>
            </a:r>
          </a:p>
          <a:p>
            <a:pPr lvl="3">
              <a:buFontTx/>
              <a:buChar char="-"/>
            </a:pPr>
            <a:r>
              <a:rPr lang="en-US" sz="2800" dirty="0">
                <a:solidFill>
                  <a:schemeClr val="bg1"/>
                </a:solidFill>
              </a:rPr>
              <a:t>auf </a:t>
            </a:r>
            <a:r>
              <a:rPr lang="en-US" sz="2800" dirty="0" err="1">
                <a:solidFill>
                  <a:schemeClr val="bg1"/>
                </a:solidFill>
              </a:rPr>
              <a:t>gleichen</a:t>
            </a:r>
            <a:r>
              <a:rPr lang="en-US" sz="2800" dirty="0">
                <a:solidFill>
                  <a:schemeClr val="bg1"/>
                </a:solidFill>
              </a:rPr>
              <a:t> </a:t>
            </a:r>
            <a:r>
              <a:rPr lang="en-US" sz="2800" dirty="0" err="1">
                <a:solidFill>
                  <a:schemeClr val="bg1"/>
                </a:solidFill>
              </a:rPr>
              <a:t>oder</a:t>
            </a:r>
            <a:r>
              <a:rPr lang="en-US" sz="2800" dirty="0">
                <a:solidFill>
                  <a:schemeClr val="bg1"/>
                </a:solidFill>
              </a:rPr>
              <a:t> </a:t>
            </a:r>
            <a:r>
              <a:rPr lang="en-US" sz="2800" dirty="0" err="1">
                <a:solidFill>
                  <a:schemeClr val="bg1"/>
                </a:solidFill>
              </a:rPr>
              <a:t>anderen</a:t>
            </a:r>
            <a:r>
              <a:rPr lang="en-US" sz="2800" dirty="0">
                <a:solidFill>
                  <a:schemeClr val="bg1"/>
                </a:solidFill>
              </a:rPr>
              <a:t> Server</a:t>
            </a:r>
          </a:p>
          <a:p>
            <a:pPr lvl="3">
              <a:buFontTx/>
              <a:buChar char="-"/>
            </a:pPr>
            <a:r>
              <a:rPr lang="en-US" sz="2800" dirty="0">
                <a:solidFill>
                  <a:schemeClr val="bg1"/>
                </a:solidFill>
              </a:rPr>
              <a:t>BMR</a:t>
            </a:r>
          </a:p>
          <a:p>
            <a:pPr lvl="3">
              <a:buFontTx/>
              <a:buChar char="-"/>
            </a:pPr>
            <a:r>
              <a:rPr lang="en-US" sz="2800" dirty="0" err="1">
                <a:solidFill>
                  <a:schemeClr val="bg1"/>
                </a:solidFill>
              </a:rPr>
              <a:t>einzelne</a:t>
            </a:r>
            <a:r>
              <a:rPr lang="en-US" sz="2800" dirty="0">
                <a:solidFill>
                  <a:schemeClr val="bg1"/>
                </a:solidFill>
              </a:rPr>
              <a:t> Files </a:t>
            </a:r>
            <a:r>
              <a:rPr lang="en-US" sz="2800" dirty="0" err="1">
                <a:solidFill>
                  <a:schemeClr val="bg1"/>
                </a:solidFill>
              </a:rPr>
              <a:t>oder</a:t>
            </a:r>
            <a:r>
              <a:rPr lang="en-US" sz="2800" dirty="0">
                <a:solidFill>
                  <a:schemeClr val="bg1"/>
                </a:solidFill>
              </a:rPr>
              <a:t> VM Disks</a:t>
            </a:r>
          </a:p>
          <a:p>
            <a:pPr lvl="3">
              <a:buFontTx/>
              <a:buChar char="-"/>
            </a:pPr>
            <a:r>
              <a:rPr lang="en-US" sz="2800" dirty="0" err="1">
                <a:solidFill>
                  <a:schemeClr val="bg1"/>
                </a:solidFill>
              </a:rPr>
              <a:t>ganze</a:t>
            </a:r>
            <a:r>
              <a:rPr lang="en-US" sz="2800" dirty="0">
                <a:solidFill>
                  <a:schemeClr val="bg1"/>
                </a:solidFill>
              </a:rPr>
              <a:t> VMs, DBs, …</a:t>
            </a:r>
          </a:p>
          <a:p>
            <a:pPr lvl="3">
              <a:buFontTx/>
              <a:buChar char="-"/>
            </a:pPr>
            <a:endParaRPr lang="en-US" sz="2800" dirty="0">
              <a:solidFill>
                <a:schemeClr val="bg1"/>
              </a:solidFill>
            </a:endParaRPr>
          </a:p>
          <a:p>
            <a:pPr lvl="1">
              <a:buFontTx/>
              <a:buChar char="-"/>
            </a:pPr>
            <a:endParaRPr lang="en-US" sz="3200" dirty="0">
              <a:solidFill>
                <a:schemeClr val="bg1"/>
              </a:solidFill>
            </a:endParaRPr>
          </a:p>
          <a:p>
            <a:pPr lvl="1">
              <a:buFontTx/>
              <a:buChar char="-"/>
            </a:pPr>
            <a:endParaRPr lang="en-US" dirty="0">
              <a:solidFill>
                <a:schemeClr val="bg1"/>
              </a:solidFill>
            </a:endParaRPr>
          </a:p>
        </p:txBody>
      </p:sp>
      <p:pic>
        <p:nvPicPr>
          <p:cNvPr id="4" name="Grafik 3">
            <a:extLst>
              <a:ext uri="{FF2B5EF4-FFF2-40B4-BE49-F238E27FC236}">
                <a16:creationId xmlns:a16="http://schemas.microsoft.com/office/drawing/2014/main" id="{E23A3B21-3090-450D-A6E8-521569482D86}"/>
              </a:ext>
            </a:extLst>
          </p:cNvPr>
          <p:cNvPicPr>
            <a:picLocks noChangeAspect="1"/>
          </p:cNvPicPr>
          <p:nvPr/>
        </p:nvPicPr>
        <p:blipFill>
          <a:blip r:embed="rId3"/>
          <a:stretch>
            <a:fillRect/>
          </a:stretch>
        </p:blipFill>
        <p:spPr>
          <a:xfrm>
            <a:off x="10250983" y="0"/>
            <a:ext cx="2185492" cy="1937803"/>
          </a:xfrm>
          <a:prstGeom prst="rect">
            <a:avLst/>
          </a:prstGeom>
        </p:spPr>
      </p:pic>
    </p:spTree>
    <p:extLst>
      <p:ext uri="{BB962C8B-B14F-4D97-AF65-F5344CB8AC3E}">
        <p14:creationId xmlns:p14="http://schemas.microsoft.com/office/powerpoint/2010/main" val="154600686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Windows Server Backup</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Tx/>
              <a:buChar char="-"/>
            </a:pPr>
            <a:r>
              <a:rPr lang="en-US" sz="3200" dirty="0" err="1">
                <a:solidFill>
                  <a:schemeClr val="bg1"/>
                </a:solidFill>
              </a:rPr>
              <a:t>Sicherung</a:t>
            </a:r>
            <a:r>
              <a:rPr lang="en-US" sz="3200" dirty="0">
                <a:solidFill>
                  <a:schemeClr val="bg1"/>
                </a:solidFill>
              </a:rPr>
              <a:t> per VSS </a:t>
            </a:r>
            <a:r>
              <a:rPr lang="en-US" sz="3200" dirty="0" err="1">
                <a:solidFill>
                  <a:schemeClr val="bg1"/>
                </a:solidFill>
              </a:rPr>
              <a:t>Schnittstelle</a:t>
            </a:r>
            <a:endParaRPr lang="en-US" sz="3200" dirty="0">
              <a:solidFill>
                <a:schemeClr val="bg1"/>
              </a:solidFill>
            </a:endParaRPr>
          </a:p>
          <a:p>
            <a:pPr lvl="1">
              <a:buFontTx/>
              <a:buChar char="-"/>
            </a:pPr>
            <a:r>
              <a:rPr lang="en-US" sz="3200" dirty="0" err="1">
                <a:solidFill>
                  <a:schemeClr val="bg1"/>
                </a:solidFill>
              </a:rPr>
              <a:t>Einmalige</a:t>
            </a:r>
            <a:r>
              <a:rPr lang="en-US" sz="3200" dirty="0">
                <a:solidFill>
                  <a:schemeClr val="bg1"/>
                </a:solidFill>
              </a:rPr>
              <a:t> und </a:t>
            </a:r>
            <a:r>
              <a:rPr lang="en-US" sz="3200" dirty="0" err="1">
                <a:solidFill>
                  <a:schemeClr val="bg1"/>
                </a:solidFill>
              </a:rPr>
              <a:t>geplante</a:t>
            </a:r>
            <a:r>
              <a:rPr lang="en-US" sz="3200" dirty="0">
                <a:solidFill>
                  <a:schemeClr val="bg1"/>
                </a:solidFill>
              </a:rPr>
              <a:t> Backups</a:t>
            </a:r>
          </a:p>
          <a:p>
            <a:pPr lvl="1">
              <a:buFontTx/>
              <a:buChar char="-"/>
            </a:pPr>
            <a:r>
              <a:rPr lang="en-US" sz="3200" dirty="0" err="1">
                <a:solidFill>
                  <a:schemeClr val="bg1"/>
                </a:solidFill>
              </a:rPr>
              <a:t>Lokal</a:t>
            </a:r>
            <a:r>
              <a:rPr lang="en-US" sz="3200" dirty="0">
                <a:solidFill>
                  <a:schemeClr val="bg1"/>
                </a:solidFill>
              </a:rPr>
              <a:t> </a:t>
            </a:r>
            <a:r>
              <a:rPr lang="en-US" sz="3200" dirty="0" err="1">
                <a:solidFill>
                  <a:schemeClr val="bg1"/>
                </a:solidFill>
              </a:rPr>
              <a:t>oder</a:t>
            </a:r>
            <a:r>
              <a:rPr lang="en-US" sz="3200" dirty="0">
                <a:solidFill>
                  <a:schemeClr val="bg1"/>
                </a:solidFill>
              </a:rPr>
              <a:t> </a:t>
            </a:r>
            <a:r>
              <a:rPr lang="en-US" sz="3200" dirty="0" err="1">
                <a:solidFill>
                  <a:schemeClr val="bg1"/>
                </a:solidFill>
              </a:rPr>
              <a:t>Remotespeicher</a:t>
            </a:r>
            <a:r>
              <a:rPr lang="en-US" sz="3200" dirty="0">
                <a:solidFill>
                  <a:schemeClr val="bg1"/>
                </a:solidFill>
              </a:rPr>
              <a:t>, </a:t>
            </a:r>
            <a:r>
              <a:rPr lang="en-US" sz="3200" dirty="0" err="1">
                <a:solidFill>
                  <a:schemeClr val="bg1"/>
                </a:solidFill>
              </a:rPr>
              <a:t>kein</a:t>
            </a:r>
            <a:r>
              <a:rPr lang="en-US" sz="3200" dirty="0">
                <a:solidFill>
                  <a:schemeClr val="bg1"/>
                </a:solidFill>
              </a:rPr>
              <a:t> Tape </a:t>
            </a:r>
            <a:r>
              <a:rPr lang="en-US" sz="3200" dirty="0" err="1">
                <a:solidFill>
                  <a:schemeClr val="bg1"/>
                </a:solidFill>
              </a:rPr>
              <a:t>möglich</a:t>
            </a:r>
            <a:endParaRPr lang="en-US" sz="3200" dirty="0">
              <a:solidFill>
                <a:schemeClr val="bg1"/>
              </a:solidFill>
            </a:endParaRPr>
          </a:p>
          <a:p>
            <a:pPr lvl="3">
              <a:buFontTx/>
              <a:buChar char="-"/>
            </a:pPr>
            <a:r>
              <a:rPr lang="en-US" sz="2800" dirty="0" err="1">
                <a:solidFill>
                  <a:schemeClr val="bg1"/>
                </a:solidFill>
              </a:rPr>
              <a:t>Lokal</a:t>
            </a:r>
            <a:r>
              <a:rPr lang="en-US" sz="2800" dirty="0">
                <a:solidFill>
                  <a:schemeClr val="bg1"/>
                </a:solidFill>
              </a:rPr>
              <a:t>: dedicated disk (</a:t>
            </a:r>
            <a:r>
              <a:rPr lang="en-US" sz="2800" dirty="0" err="1">
                <a:solidFill>
                  <a:schemeClr val="bg1"/>
                </a:solidFill>
              </a:rPr>
              <a:t>höhere</a:t>
            </a:r>
            <a:r>
              <a:rPr lang="en-US" sz="2800" dirty="0">
                <a:solidFill>
                  <a:schemeClr val="bg1"/>
                </a:solidFill>
              </a:rPr>
              <a:t> Performance) </a:t>
            </a:r>
            <a:r>
              <a:rPr lang="en-US" sz="2800" dirty="0" err="1">
                <a:solidFill>
                  <a:schemeClr val="bg1"/>
                </a:solidFill>
              </a:rPr>
              <a:t>oder</a:t>
            </a:r>
            <a:r>
              <a:rPr lang="en-US" sz="2800" dirty="0">
                <a:solidFill>
                  <a:schemeClr val="bg1"/>
                </a:solidFill>
              </a:rPr>
              <a:t> </a:t>
            </a:r>
            <a:r>
              <a:rPr lang="en-US" sz="2800" dirty="0" err="1">
                <a:solidFill>
                  <a:schemeClr val="bg1"/>
                </a:solidFill>
              </a:rPr>
              <a:t>vorhandenes</a:t>
            </a:r>
            <a:r>
              <a:rPr lang="en-US" sz="2800" dirty="0">
                <a:solidFill>
                  <a:schemeClr val="bg1"/>
                </a:solidFill>
              </a:rPr>
              <a:t> Filesystem</a:t>
            </a:r>
          </a:p>
          <a:p>
            <a:pPr lvl="3">
              <a:buFontTx/>
              <a:buChar char="-"/>
            </a:pPr>
            <a:r>
              <a:rPr lang="en-US" sz="2800" dirty="0">
                <a:solidFill>
                  <a:schemeClr val="bg1"/>
                </a:solidFill>
              </a:rPr>
              <a:t>Dedicated Disk </a:t>
            </a:r>
            <a:r>
              <a:rPr lang="en-US" sz="2800" dirty="0" err="1">
                <a:solidFill>
                  <a:schemeClr val="bg1"/>
                </a:solidFill>
              </a:rPr>
              <a:t>wird</a:t>
            </a:r>
            <a:r>
              <a:rPr lang="en-US" sz="2800" dirty="0">
                <a:solidFill>
                  <a:schemeClr val="bg1"/>
                </a:solidFill>
              </a:rPr>
              <a:t> </a:t>
            </a:r>
            <a:r>
              <a:rPr lang="en-US" sz="2800" dirty="0" err="1">
                <a:solidFill>
                  <a:schemeClr val="bg1"/>
                </a:solidFill>
              </a:rPr>
              <a:t>mit</a:t>
            </a:r>
            <a:r>
              <a:rPr lang="en-US" sz="2800" dirty="0">
                <a:solidFill>
                  <a:schemeClr val="bg1"/>
                </a:solidFill>
              </a:rPr>
              <a:t> NTFS </a:t>
            </a:r>
            <a:r>
              <a:rPr lang="en-US" sz="2800" dirty="0" err="1">
                <a:solidFill>
                  <a:schemeClr val="bg1"/>
                </a:solidFill>
              </a:rPr>
              <a:t>formatiert</a:t>
            </a:r>
            <a:r>
              <a:rPr lang="en-US" sz="2800" dirty="0">
                <a:solidFill>
                  <a:schemeClr val="bg1"/>
                </a:solidFill>
              </a:rPr>
              <a:t> und LW </a:t>
            </a:r>
            <a:r>
              <a:rPr lang="en-US" sz="2800" dirty="0" err="1">
                <a:solidFill>
                  <a:schemeClr val="bg1"/>
                </a:solidFill>
              </a:rPr>
              <a:t>Buchstabe</a:t>
            </a:r>
            <a:r>
              <a:rPr lang="en-US" sz="2800" dirty="0">
                <a:solidFill>
                  <a:schemeClr val="bg1"/>
                </a:solidFill>
              </a:rPr>
              <a:t> </a:t>
            </a:r>
            <a:r>
              <a:rPr lang="en-US" sz="2800" dirty="0" err="1">
                <a:solidFill>
                  <a:schemeClr val="bg1"/>
                </a:solidFill>
              </a:rPr>
              <a:t>wird</a:t>
            </a:r>
            <a:r>
              <a:rPr lang="en-US" sz="2800" dirty="0">
                <a:solidFill>
                  <a:schemeClr val="bg1"/>
                </a:solidFill>
              </a:rPr>
              <a:t> </a:t>
            </a:r>
            <a:r>
              <a:rPr lang="en-US" sz="2800" dirty="0" err="1">
                <a:solidFill>
                  <a:schemeClr val="bg1"/>
                </a:solidFill>
              </a:rPr>
              <a:t>entfernt</a:t>
            </a:r>
            <a:endParaRPr lang="en-US" sz="2800" dirty="0">
              <a:solidFill>
                <a:schemeClr val="bg1"/>
              </a:solidFill>
            </a:endParaRPr>
          </a:p>
          <a:p>
            <a:pPr lvl="3">
              <a:buFontTx/>
              <a:buChar char="-"/>
            </a:pPr>
            <a:r>
              <a:rPr lang="en-US" sz="2800" dirty="0">
                <a:solidFill>
                  <a:schemeClr val="bg1"/>
                </a:solidFill>
              </a:rPr>
              <a:t>In </a:t>
            </a:r>
            <a:r>
              <a:rPr lang="en-US" sz="2800" dirty="0" err="1">
                <a:solidFill>
                  <a:schemeClr val="bg1"/>
                </a:solidFill>
              </a:rPr>
              <a:t>beiden</a:t>
            </a:r>
            <a:r>
              <a:rPr lang="en-US" sz="2800" dirty="0">
                <a:solidFill>
                  <a:schemeClr val="bg1"/>
                </a:solidFill>
              </a:rPr>
              <a:t> </a:t>
            </a:r>
            <a:r>
              <a:rPr lang="en-US" sz="2800" dirty="0" err="1">
                <a:solidFill>
                  <a:schemeClr val="bg1"/>
                </a:solidFill>
              </a:rPr>
              <a:t>Fällen</a:t>
            </a:r>
            <a:r>
              <a:rPr lang="en-US" sz="2800" dirty="0">
                <a:solidFill>
                  <a:schemeClr val="bg1"/>
                </a:solidFill>
              </a:rPr>
              <a:t> </a:t>
            </a:r>
            <a:r>
              <a:rPr lang="en-US" sz="2800" dirty="0" err="1">
                <a:solidFill>
                  <a:schemeClr val="bg1"/>
                </a:solidFill>
              </a:rPr>
              <a:t>liegen</a:t>
            </a:r>
            <a:r>
              <a:rPr lang="en-US" sz="2800" dirty="0">
                <a:solidFill>
                  <a:schemeClr val="bg1"/>
                </a:solidFill>
              </a:rPr>
              <a:t> die </a:t>
            </a:r>
            <a:r>
              <a:rPr lang="en-US" sz="2800" dirty="0" err="1">
                <a:solidFill>
                  <a:schemeClr val="bg1"/>
                </a:solidFill>
              </a:rPr>
              <a:t>Backupdaten</a:t>
            </a:r>
            <a:r>
              <a:rPr lang="en-US" sz="2800" dirty="0">
                <a:solidFill>
                  <a:schemeClr val="bg1"/>
                </a:solidFill>
              </a:rPr>
              <a:t> in VHDX </a:t>
            </a:r>
            <a:r>
              <a:rPr lang="en-US" sz="2800" dirty="0" err="1">
                <a:solidFill>
                  <a:schemeClr val="bg1"/>
                </a:solidFill>
              </a:rPr>
              <a:t>Dateien</a:t>
            </a:r>
            <a:endParaRPr lang="en-US" sz="2400" dirty="0">
              <a:solidFill>
                <a:schemeClr val="bg1"/>
              </a:solidFill>
            </a:endParaRPr>
          </a:p>
          <a:p>
            <a:pPr lvl="1">
              <a:buFontTx/>
              <a:buChar char="-"/>
            </a:pPr>
            <a:endParaRPr lang="en-US" sz="3200" dirty="0">
              <a:solidFill>
                <a:schemeClr val="bg1"/>
              </a:solidFill>
            </a:endParaRPr>
          </a:p>
          <a:p>
            <a:pPr lvl="1">
              <a:buFontTx/>
              <a:buChar char="-"/>
            </a:pPr>
            <a:endParaRPr lang="en-US" sz="3200" dirty="0">
              <a:solidFill>
                <a:schemeClr val="bg1"/>
              </a:solidFill>
            </a:endParaRPr>
          </a:p>
          <a:p>
            <a:pPr lvl="1">
              <a:buFontTx/>
              <a:buChar char="-"/>
            </a:pPr>
            <a:endParaRPr lang="en-US" dirty="0">
              <a:solidFill>
                <a:schemeClr val="bg1"/>
              </a:solidFill>
            </a:endParaRPr>
          </a:p>
        </p:txBody>
      </p:sp>
      <p:pic>
        <p:nvPicPr>
          <p:cNvPr id="4" name="Grafik 3">
            <a:extLst>
              <a:ext uri="{FF2B5EF4-FFF2-40B4-BE49-F238E27FC236}">
                <a16:creationId xmlns:a16="http://schemas.microsoft.com/office/drawing/2014/main" id="{71DE84D7-B19B-4487-B3C1-A3D163C03CB7}"/>
              </a:ext>
            </a:extLst>
          </p:cNvPr>
          <p:cNvPicPr>
            <a:picLocks noChangeAspect="1"/>
          </p:cNvPicPr>
          <p:nvPr/>
        </p:nvPicPr>
        <p:blipFill>
          <a:blip r:embed="rId3"/>
          <a:stretch>
            <a:fillRect/>
          </a:stretch>
        </p:blipFill>
        <p:spPr>
          <a:xfrm>
            <a:off x="10250983" y="0"/>
            <a:ext cx="2185492" cy="1937803"/>
          </a:xfrm>
          <a:prstGeom prst="rect">
            <a:avLst/>
          </a:prstGeom>
        </p:spPr>
      </p:pic>
    </p:spTree>
    <p:extLst>
      <p:ext uri="{BB962C8B-B14F-4D97-AF65-F5344CB8AC3E}">
        <p14:creationId xmlns:p14="http://schemas.microsoft.com/office/powerpoint/2010/main" val="13900284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F2EF73C-6F92-4334-999A-BA9517E9917B}"/>
              </a:ext>
            </a:extLst>
          </p:cNvPr>
          <p:cNvSpPr txBox="1">
            <a:spLocks/>
          </p:cNvSpPr>
          <p:nvPr/>
        </p:nvSpPr>
        <p:spPr>
          <a:xfrm>
            <a:off x="274320" y="296898"/>
            <a:ext cx="12162155" cy="91436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e-DE" sz="4800" dirty="0">
                <a:solidFill>
                  <a:schemeClr val="bg1"/>
                </a:solidFill>
              </a:rPr>
              <a:t>Agenda</a:t>
            </a:r>
          </a:p>
        </p:txBody>
      </p:sp>
      <p:sp>
        <p:nvSpPr>
          <p:cNvPr id="3" name="Text Placeholder 6">
            <a:extLst>
              <a:ext uri="{FF2B5EF4-FFF2-40B4-BE49-F238E27FC236}">
                <a16:creationId xmlns:a16="http://schemas.microsoft.com/office/drawing/2014/main" id="{563FF25A-0DF7-43B9-8952-D49E783FCD38}"/>
              </a:ext>
            </a:extLst>
          </p:cNvPr>
          <p:cNvSpPr txBox="1">
            <a:spLocks/>
          </p:cNvSpPr>
          <p:nvPr/>
        </p:nvSpPr>
        <p:spPr>
          <a:xfrm>
            <a:off x="274638" y="1697062"/>
            <a:ext cx="10972800" cy="5000601"/>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bg1"/>
                </a:solidFill>
              </a:rPr>
              <a:t>Manuelle</a:t>
            </a:r>
            <a:r>
              <a:rPr lang="en-US" dirty="0">
                <a:solidFill>
                  <a:schemeClr val="bg1"/>
                </a:solidFill>
              </a:rPr>
              <a:t> </a:t>
            </a:r>
            <a:r>
              <a:rPr lang="en-US" dirty="0" err="1">
                <a:solidFill>
                  <a:schemeClr val="bg1"/>
                </a:solidFill>
              </a:rPr>
              <a:t>Lösungen</a:t>
            </a:r>
            <a:endParaRPr lang="en-US" dirty="0">
              <a:solidFill>
                <a:schemeClr val="bg1"/>
              </a:solidFill>
            </a:endParaRPr>
          </a:p>
          <a:p>
            <a:r>
              <a:rPr lang="en-US" dirty="0">
                <a:solidFill>
                  <a:schemeClr val="bg1"/>
                </a:solidFill>
              </a:rPr>
              <a:t>Windows Server Backup</a:t>
            </a:r>
          </a:p>
          <a:p>
            <a:r>
              <a:rPr lang="en-US" b="1" dirty="0">
                <a:solidFill>
                  <a:schemeClr val="bg1"/>
                </a:solidFill>
              </a:rPr>
              <a:t>System Center Data Protection Manager</a:t>
            </a:r>
          </a:p>
          <a:p>
            <a:r>
              <a:rPr lang="en-US" dirty="0">
                <a:solidFill>
                  <a:schemeClr val="bg1"/>
                </a:solidFill>
              </a:rPr>
              <a:t>Azure Backup Server</a:t>
            </a:r>
          </a:p>
          <a:p>
            <a:r>
              <a:rPr lang="en-US" dirty="0">
                <a:solidFill>
                  <a:schemeClr val="bg1"/>
                </a:solidFill>
              </a:rPr>
              <a:t>Azure Recovery Services</a:t>
            </a:r>
          </a:p>
          <a:p>
            <a:r>
              <a:rPr lang="en-US" dirty="0">
                <a:solidFill>
                  <a:schemeClr val="bg1"/>
                </a:solidFill>
              </a:rPr>
              <a:t>Azure Site Recovery</a:t>
            </a:r>
          </a:p>
          <a:p>
            <a:endParaRPr lang="en-US" dirty="0">
              <a:solidFill>
                <a:schemeClr val="bg1"/>
              </a:solidFill>
            </a:endParaRPr>
          </a:p>
          <a:p>
            <a:pPr lvl="1"/>
            <a:endParaRPr lang="en-US" dirty="0"/>
          </a:p>
        </p:txBody>
      </p:sp>
      <p:pic>
        <p:nvPicPr>
          <p:cNvPr id="4" name="Grafik 3">
            <a:extLst>
              <a:ext uri="{FF2B5EF4-FFF2-40B4-BE49-F238E27FC236}">
                <a16:creationId xmlns:a16="http://schemas.microsoft.com/office/drawing/2014/main" id="{125D9249-4551-4EDD-A155-C32E951B3769}"/>
              </a:ext>
            </a:extLst>
          </p:cNvPr>
          <p:cNvPicPr>
            <a:picLocks noChangeAspect="1"/>
          </p:cNvPicPr>
          <p:nvPr/>
        </p:nvPicPr>
        <p:blipFill>
          <a:blip r:embed="rId2"/>
          <a:stretch>
            <a:fillRect/>
          </a:stretch>
        </p:blipFill>
        <p:spPr>
          <a:xfrm>
            <a:off x="10250983" y="0"/>
            <a:ext cx="2185492" cy="1937803"/>
          </a:xfrm>
          <a:prstGeom prst="rect">
            <a:avLst/>
          </a:prstGeom>
        </p:spPr>
      </p:pic>
    </p:spTree>
    <p:extLst>
      <p:ext uri="{BB962C8B-B14F-4D97-AF65-F5344CB8AC3E}">
        <p14:creationId xmlns:p14="http://schemas.microsoft.com/office/powerpoint/2010/main" val="2511416064"/>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1_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4.xml><?xml version="1.0" encoding="utf-8"?>
<a:theme xmlns:a="http://schemas.openxmlformats.org/drawingml/2006/main" name="2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5.xml><?xml version="1.0" encoding="utf-8"?>
<a:theme xmlns:a="http://schemas.openxmlformats.org/drawingml/2006/main" name="2_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6.xml><?xml version="1.0" encoding="utf-8"?>
<a:theme xmlns:a="http://schemas.openxmlformats.org/drawingml/2006/main" name="3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B27590DB8B289443B15696622E1A68D6" ma:contentTypeVersion="2" ma:contentTypeDescription="Ein neues Dokument erstellen." ma:contentTypeScope="" ma:versionID="ad9c6f39467d99d7dbb3ae0748cecc9e">
  <xsd:schema xmlns:xsd="http://www.w3.org/2001/XMLSchema" xmlns:xs="http://www.w3.org/2001/XMLSchema" xmlns:p="http://schemas.microsoft.com/office/2006/metadata/properties" xmlns:ns2="ecff7d1c-8233-4cae-916e-3708adb0e7a0" targetNamespace="http://schemas.microsoft.com/office/2006/metadata/properties" ma:root="true" ma:fieldsID="c5395379bbed1c3f33bb71cee7e472d2" ns2:_="">
    <xsd:import namespace="ecff7d1c-8233-4cae-916e-3708adb0e7a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f7d1c-8233-4cae-916e-3708adb0e7a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ecff7d1c-8233-4cae-916e-3708adb0e7a0"/>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2350507B-67B7-4DF6-AFC3-CDAFB5D684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f7d1c-8233-4cae-916e-3708adb0e7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STB_Template_16-9_Sept2013_v12</Template>
  <TotalTime>0</TotalTime>
  <Words>3645</Words>
  <Application>Microsoft Office PowerPoint</Application>
  <PresentationFormat>Benutzerdefiniert</PresentationFormat>
  <Paragraphs>260</Paragraphs>
  <Slides>27</Slides>
  <Notes>19</Notes>
  <HiddenSlides>0</HiddenSlides>
  <MMClips>0</MMClips>
  <ScaleCrop>false</ScaleCrop>
  <HeadingPairs>
    <vt:vector size="6" baseType="variant">
      <vt:variant>
        <vt:lpstr>Verwendete Schriftarten</vt:lpstr>
      </vt:variant>
      <vt:variant>
        <vt:i4>8</vt:i4>
      </vt:variant>
      <vt:variant>
        <vt:lpstr>Design</vt:lpstr>
      </vt:variant>
      <vt:variant>
        <vt:i4>6</vt:i4>
      </vt:variant>
      <vt:variant>
        <vt:lpstr>Folientitel</vt:lpstr>
      </vt:variant>
      <vt:variant>
        <vt:i4>27</vt:i4>
      </vt:variant>
    </vt:vector>
  </HeadingPairs>
  <TitlesOfParts>
    <vt:vector size="41" baseType="lpstr">
      <vt:lpstr>Arial</vt:lpstr>
      <vt:lpstr>Consolas</vt:lpstr>
      <vt:lpstr>Segoe Pro</vt:lpstr>
      <vt:lpstr>Segoe Pro Light</vt:lpstr>
      <vt:lpstr>Segoe Semibold</vt:lpstr>
      <vt:lpstr>Segoe UI</vt:lpstr>
      <vt:lpstr>Segoe UI Light</vt:lpstr>
      <vt:lpstr>Wingdings</vt:lpstr>
      <vt:lpstr>Server and Cloud 2013</vt:lpstr>
      <vt:lpstr>Windows Azure</vt:lpstr>
      <vt:lpstr>1_5-30610_Microsoft_Ignite_Keynote_Template</vt:lpstr>
      <vt:lpstr>2_Windows Azure</vt:lpstr>
      <vt:lpstr>2_5-30610_Microsoft_Ignite_Keynote_Template</vt:lpstr>
      <vt:lpstr>3_Windows Azure</vt:lpstr>
      <vt:lpstr>Überblick Microsoft Backup Lösungen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VIELEN DANK!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ExpressRoute for Office 365 Training</dc:title>
  <dc:subject>Servers &amp; Tools Business</dc:subject>
  <dc:creator/>
  <cp:keywords/>
  <cp:lastModifiedBy>David Denner</cp:lastModifiedBy>
  <cp:revision>191</cp:revision>
  <dcterms:created xsi:type="dcterms:W3CDTF">2013-10-14T18:44:32Z</dcterms:created>
  <dcterms:modified xsi:type="dcterms:W3CDTF">2018-04-20T11:41:30Z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0x010100B27590DB8B289443B15696622E1A68D6</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