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ubik Light"/>
      <p:regular r:id="rId18"/>
      <p:bold r:id="rId19"/>
      <p:italic r:id="rId20"/>
      <p:boldItalic r:id="rId21"/>
    </p:embeddedFont>
    <p:embeddedFont>
      <p:font typeface="Rubik"/>
      <p:regular r:id="rId22"/>
      <p:bold r:id="rId23"/>
      <p:italic r:id="rId24"/>
      <p:boldItalic r:id="rId25"/>
    </p:embeddedFont>
    <p:embeddedFont>
      <p:font typeface="Rajdhani"/>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2" roundtripDataSignature="AMtx7mhqWJSJHWnFwdJz2aLY/hRMZbJH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ubikLight-italic.fntdata"/><Relationship Id="rId22" Type="http://schemas.openxmlformats.org/officeDocument/2006/relationships/font" Target="fonts/Rubik-regular.fntdata"/><Relationship Id="rId21" Type="http://schemas.openxmlformats.org/officeDocument/2006/relationships/font" Target="fonts/RubikLight-boldItalic.fntdata"/><Relationship Id="rId24" Type="http://schemas.openxmlformats.org/officeDocument/2006/relationships/font" Target="fonts/Rubik-italic.fntdata"/><Relationship Id="rId23" Type="http://schemas.openxmlformats.org/officeDocument/2006/relationships/font" Target="fonts/Rubik-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jdhani-regular.fntdata"/><Relationship Id="rId25" Type="http://schemas.openxmlformats.org/officeDocument/2006/relationships/font" Target="fonts/Rubik-boldItalic.fntdata"/><Relationship Id="rId28" Type="http://schemas.openxmlformats.org/officeDocument/2006/relationships/font" Target="fonts/OpenSans-regular.fntdata"/><Relationship Id="rId27" Type="http://schemas.openxmlformats.org/officeDocument/2006/relationships/font" Target="fonts/Rajdhani-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ubikLight-bold.fntdata"/><Relationship Id="rId18" Type="http://schemas.openxmlformats.org/officeDocument/2006/relationships/font" Target="fonts/Rubik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a82ae2e81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1a82ae2e815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a82ae2e81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a82ae2e815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a82ae2e81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1a82ae2e815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6" name="Shape 6"/>
        <p:cNvGrpSpPr/>
        <p:nvPr/>
      </p:nvGrpSpPr>
      <p:grpSpPr>
        <a:xfrm>
          <a:off x="0" y="0"/>
          <a:ext cx="0" cy="0"/>
          <a:chOff x="0" y="0"/>
          <a:chExt cx="0" cy="0"/>
        </a:xfrm>
      </p:grpSpPr>
      <p:sp>
        <p:nvSpPr>
          <p:cNvPr id="7" name="Google Shape;7;p23"/>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 name="Google Shape;8;p23"/>
          <p:cNvPicPr preferRelativeResize="0"/>
          <p:nvPr/>
        </p:nvPicPr>
        <p:blipFill rotWithShape="1">
          <a:blip r:embed="rId3">
            <a:alphaModFix/>
          </a:blip>
          <a:srcRect b="0" l="5658" r="5649" t="0"/>
          <a:stretch/>
        </p:blipFill>
        <p:spPr>
          <a:xfrm>
            <a:off x="5888950" y="3624550"/>
            <a:ext cx="2675822" cy="1117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35"/>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35" name="Google Shape;35;p35"/>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36" name="Google Shape;36;p3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 name="Shape 39"/>
        <p:cNvGrpSpPr/>
        <p:nvPr/>
      </p:nvGrpSpPr>
      <p:grpSpPr>
        <a:xfrm>
          <a:off x="0" y="0"/>
          <a:ext cx="0" cy="0"/>
          <a:chOff x="0" y="0"/>
          <a:chExt cx="0" cy="0"/>
        </a:xfrm>
      </p:grpSpPr>
      <p:sp>
        <p:nvSpPr>
          <p:cNvPr id="40" name="Google Shape;40;p3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41" name="Google Shape;41;p37"/>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43" name="Shape 43"/>
        <p:cNvGrpSpPr/>
        <p:nvPr/>
      </p:nvGrpSpPr>
      <p:grpSpPr>
        <a:xfrm>
          <a:off x="0" y="0"/>
          <a:ext cx="0" cy="0"/>
          <a:chOff x="0" y="0"/>
          <a:chExt cx="0" cy="0"/>
        </a:xfrm>
      </p:grpSpPr>
      <p:sp>
        <p:nvSpPr>
          <p:cNvPr id="44" name="Google Shape;44;p39"/>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5" name="Google Shape;45;p39"/>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1" name="Shape 51"/>
        <p:cNvGrpSpPr/>
        <p:nvPr/>
      </p:nvGrpSpPr>
      <p:grpSpPr>
        <a:xfrm>
          <a:off x="0" y="0"/>
          <a:ext cx="0" cy="0"/>
          <a:chOff x="0" y="0"/>
          <a:chExt cx="0" cy="0"/>
        </a:xfrm>
      </p:grpSpPr>
      <p:sp>
        <p:nvSpPr>
          <p:cNvPr id="52" name="Google Shape;52;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53" name="Google Shape;53;p27"/>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54" name="Google Shape;5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55" name="Shape 55"/>
        <p:cNvGrpSpPr/>
        <p:nvPr/>
      </p:nvGrpSpPr>
      <p:grpSpPr>
        <a:xfrm>
          <a:off x="0" y="0"/>
          <a:ext cx="0" cy="0"/>
          <a:chOff x="0" y="0"/>
          <a:chExt cx="0" cy="0"/>
        </a:xfrm>
      </p:grpSpPr>
      <p:sp>
        <p:nvSpPr>
          <p:cNvPr id="56" name="Google Shape;56;p28"/>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7" name="Google Shape;57;p28"/>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40"/>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60" name="Google Shape;60;p40"/>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4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4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65" name="Google Shape;65;p42"/>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66" name="Google Shape;66;p42"/>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p:cSld name="TITLE_1">
    <p:spTree>
      <p:nvGrpSpPr>
        <p:cNvPr id="9" name="Shape 9"/>
        <p:cNvGrpSpPr/>
        <p:nvPr/>
      </p:nvGrpSpPr>
      <p:grpSpPr>
        <a:xfrm>
          <a:off x="0" y="0"/>
          <a:ext cx="0" cy="0"/>
          <a:chOff x="0" y="0"/>
          <a:chExt cx="0" cy="0"/>
        </a:xfrm>
      </p:grpSpPr>
      <p:sp>
        <p:nvSpPr>
          <p:cNvPr id="10" name="Google Shape;10;p24"/>
          <p:cNvSpPr txBox="1"/>
          <p:nvPr>
            <p:ph type="title"/>
          </p:nvPr>
        </p:nvSpPr>
        <p:spPr>
          <a:xfrm>
            <a:off x="621575" y="597425"/>
            <a:ext cx="77793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EC183F"/>
              </a:buClr>
              <a:buSzPts val="2500"/>
              <a:buFont typeface="Rubik"/>
              <a:buChar char="●"/>
              <a:defRPr b="1" i="0" sz="2500" u="none" cap="none" strike="noStrike">
                <a:solidFill>
                  <a:srgbClr val="EC183F"/>
                </a:solidFill>
                <a:latin typeface="Rubik"/>
                <a:ea typeface="Rubik"/>
                <a:cs typeface="Rubik"/>
                <a:sym typeface="Rubik"/>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1" name="Google Shape;11;p24"/>
          <p:cNvSpPr txBox="1"/>
          <p:nvPr>
            <p:ph idx="1" type="subTitle"/>
          </p:nvPr>
        </p:nvSpPr>
        <p:spPr>
          <a:xfrm>
            <a:off x="621575" y="1007850"/>
            <a:ext cx="7779300" cy="7830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Rubik"/>
              <a:buNone/>
              <a:defRPr b="1" i="0" sz="2000" u="none" cap="none" strike="noStrike">
                <a:solidFill>
                  <a:schemeClr val="dk1"/>
                </a:solidFill>
                <a:latin typeface="Rubik"/>
                <a:ea typeface="Rubik"/>
                <a:cs typeface="Rubik"/>
                <a:sym typeface="Rubik"/>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12" name="Google Shape;12;p24"/>
          <p:cNvSpPr txBox="1"/>
          <p:nvPr>
            <p:ph idx="2" type="body"/>
          </p:nvPr>
        </p:nvSpPr>
        <p:spPr>
          <a:xfrm>
            <a:off x="621575" y="1714500"/>
            <a:ext cx="7779300" cy="23307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15000"/>
              </a:lnSpc>
              <a:spcBef>
                <a:spcPts val="0"/>
              </a:spcBef>
              <a:spcAft>
                <a:spcPts val="0"/>
              </a:spcAft>
              <a:buClr>
                <a:srgbClr val="000000"/>
              </a:buClr>
              <a:buSzPts val="1600"/>
              <a:buFont typeface="Rubik Light"/>
              <a:buChar char="●"/>
              <a:defRPr b="0" i="0" sz="1600" u="none" cap="none" strike="noStrike">
                <a:solidFill>
                  <a:srgbClr val="000000"/>
                </a:solidFill>
                <a:latin typeface="Rubik Light"/>
                <a:ea typeface="Rubik Light"/>
                <a:cs typeface="Rubik Light"/>
                <a:sym typeface="Rubik Light"/>
              </a:defRPr>
            </a:lvl1pPr>
            <a:lvl2pPr indent="-317500" lvl="1" marL="914400" marR="0" rtl="0" algn="l">
              <a:lnSpc>
                <a:spcPct val="115000"/>
              </a:lnSpc>
              <a:spcBef>
                <a:spcPts val="1000"/>
              </a:spcBef>
              <a:spcAft>
                <a:spcPts val="0"/>
              </a:spcAft>
              <a:buClr>
                <a:srgbClr val="000000"/>
              </a:buClr>
              <a:buSzPts val="1400"/>
              <a:buFont typeface="Rubik Light"/>
              <a:buChar char="○"/>
              <a:defRPr b="0" i="0" sz="1400" u="none" cap="none" strike="noStrike">
                <a:solidFill>
                  <a:srgbClr val="000000"/>
                </a:solidFill>
                <a:latin typeface="Rubik Light"/>
                <a:ea typeface="Rubik Light"/>
                <a:cs typeface="Rubik Light"/>
                <a:sym typeface="Rubik Light"/>
              </a:defRPr>
            </a:lvl2pPr>
            <a:lvl3pPr indent="-317500" lvl="2" marL="1371600" marR="0" rtl="0" algn="l">
              <a:lnSpc>
                <a:spcPct val="115000"/>
              </a:lnSpc>
              <a:spcBef>
                <a:spcPts val="0"/>
              </a:spcBef>
              <a:spcAft>
                <a:spcPts val="0"/>
              </a:spcAft>
              <a:buClr>
                <a:srgbClr val="000000"/>
              </a:buClr>
              <a:buSzPts val="1400"/>
              <a:buFont typeface="Rubik Light"/>
              <a:buChar char="■"/>
              <a:defRPr b="0" i="0" sz="1400" u="none" cap="none" strike="noStrike">
                <a:solidFill>
                  <a:srgbClr val="000000"/>
                </a:solidFill>
                <a:latin typeface="Rubik Light"/>
                <a:ea typeface="Rubik Light"/>
                <a:cs typeface="Rubik Light"/>
                <a:sym typeface="Rubik Light"/>
              </a:defRPr>
            </a:lvl3pPr>
            <a:lvl4pPr indent="-317500" lvl="3" marL="1828800" marR="0" rtl="0" algn="l">
              <a:lnSpc>
                <a:spcPct val="115000"/>
              </a:lnSpc>
              <a:spcBef>
                <a:spcPts val="0"/>
              </a:spcBef>
              <a:spcAft>
                <a:spcPts val="0"/>
              </a:spcAft>
              <a:buClr>
                <a:srgbClr val="000000"/>
              </a:buClr>
              <a:buSzPts val="1400"/>
              <a:buFont typeface="Rubik Light"/>
              <a:buChar char="●"/>
              <a:defRPr b="0" i="0" sz="1400" u="none" cap="none" strike="noStrike">
                <a:solidFill>
                  <a:srgbClr val="000000"/>
                </a:solidFill>
                <a:latin typeface="Rubik Light"/>
                <a:ea typeface="Rubik Light"/>
                <a:cs typeface="Rubik Light"/>
                <a:sym typeface="Rubik Light"/>
              </a:defRPr>
            </a:lvl4pPr>
            <a:lvl5pPr indent="-317500" lvl="4" marL="2286000" marR="0" rtl="0" algn="l">
              <a:lnSpc>
                <a:spcPct val="115000"/>
              </a:lnSpc>
              <a:spcBef>
                <a:spcPts val="0"/>
              </a:spcBef>
              <a:spcAft>
                <a:spcPts val="0"/>
              </a:spcAft>
              <a:buClr>
                <a:srgbClr val="000000"/>
              </a:buClr>
              <a:buSzPts val="1400"/>
              <a:buFont typeface="Rubik Light"/>
              <a:buChar char="○"/>
              <a:defRPr b="0" i="0" sz="1400" u="none" cap="none" strike="noStrike">
                <a:solidFill>
                  <a:srgbClr val="000000"/>
                </a:solidFill>
                <a:latin typeface="Rubik Light"/>
                <a:ea typeface="Rubik Light"/>
                <a:cs typeface="Rubik Light"/>
                <a:sym typeface="Rubik Light"/>
              </a:defRPr>
            </a:lvl5pPr>
            <a:lvl6pPr indent="-317500" lvl="5" marL="2743200" marR="0" rtl="0" algn="l">
              <a:lnSpc>
                <a:spcPct val="115000"/>
              </a:lnSpc>
              <a:spcBef>
                <a:spcPts val="0"/>
              </a:spcBef>
              <a:spcAft>
                <a:spcPts val="0"/>
              </a:spcAft>
              <a:buClr>
                <a:srgbClr val="000000"/>
              </a:buClr>
              <a:buSzPts val="1400"/>
              <a:buFont typeface="Rubik Light"/>
              <a:buChar char="■"/>
              <a:defRPr b="0" i="0" sz="1400" u="none" cap="none" strike="noStrike">
                <a:solidFill>
                  <a:srgbClr val="000000"/>
                </a:solidFill>
                <a:latin typeface="Rubik Light"/>
                <a:ea typeface="Rubik Light"/>
                <a:cs typeface="Rubik Light"/>
                <a:sym typeface="Rubik Light"/>
              </a:defRPr>
            </a:lvl6pPr>
            <a:lvl7pPr indent="-317500" lvl="6" marL="3200400" marR="0" rtl="0" algn="l">
              <a:lnSpc>
                <a:spcPct val="115000"/>
              </a:lnSpc>
              <a:spcBef>
                <a:spcPts val="0"/>
              </a:spcBef>
              <a:spcAft>
                <a:spcPts val="0"/>
              </a:spcAft>
              <a:buClr>
                <a:srgbClr val="000000"/>
              </a:buClr>
              <a:buSzPts val="1400"/>
              <a:buFont typeface="Rubik Light"/>
              <a:buChar char="●"/>
              <a:defRPr b="0" i="0" sz="1400" u="none" cap="none" strike="noStrike">
                <a:solidFill>
                  <a:srgbClr val="000000"/>
                </a:solidFill>
                <a:latin typeface="Rubik Light"/>
                <a:ea typeface="Rubik Light"/>
                <a:cs typeface="Rubik Light"/>
                <a:sym typeface="Rubik Light"/>
              </a:defRPr>
            </a:lvl7pPr>
            <a:lvl8pPr indent="-317500" lvl="7" marL="3657600" marR="0" rtl="0" algn="l">
              <a:lnSpc>
                <a:spcPct val="115000"/>
              </a:lnSpc>
              <a:spcBef>
                <a:spcPts val="0"/>
              </a:spcBef>
              <a:spcAft>
                <a:spcPts val="0"/>
              </a:spcAft>
              <a:buClr>
                <a:srgbClr val="000000"/>
              </a:buClr>
              <a:buSzPts val="1400"/>
              <a:buFont typeface="Rubik Light"/>
              <a:buChar char="○"/>
              <a:defRPr b="0" i="0" sz="1400" u="none" cap="none" strike="noStrike">
                <a:solidFill>
                  <a:srgbClr val="000000"/>
                </a:solidFill>
                <a:latin typeface="Rubik Light"/>
                <a:ea typeface="Rubik Light"/>
                <a:cs typeface="Rubik Light"/>
                <a:sym typeface="Rubik Light"/>
              </a:defRPr>
            </a:lvl8pPr>
            <a:lvl9pPr indent="-317500" lvl="8" marL="4114800" marR="0" rtl="0" algn="l">
              <a:lnSpc>
                <a:spcPct val="115000"/>
              </a:lnSpc>
              <a:spcBef>
                <a:spcPts val="0"/>
              </a:spcBef>
              <a:spcAft>
                <a:spcPts val="0"/>
              </a:spcAft>
              <a:buClr>
                <a:srgbClr val="000000"/>
              </a:buClr>
              <a:buSzPts val="1400"/>
              <a:buFont typeface="Rubik Light"/>
              <a:buChar char="■"/>
              <a:defRPr b="0" i="0" sz="1400" u="none" cap="none" strike="noStrike">
                <a:solidFill>
                  <a:srgbClr val="000000"/>
                </a:solidFill>
                <a:latin typeface="Rubik Light"/>
                <a:ea typeface="Rubik Light"/>
                <a:cs typeface="Rubik Light"/>
                <a:sym typeface="Rubik Light"/>
              </a:defRPr>
            </a:lvl9pPr>
          </a:lstStyle>
          <a:p/>
        </p:txBody>
      </p:sp>
    </p:spTree>
  </p:cSld>
  <p:clrMapOvr>
    <a:masterClrMapping/>
  </p:clrMapOvr>
  <p:extLst>
    <p:ext uri="{DCECCB84-F9BA-43D5-87BE-67443E8EF086}">
      <p15:sldGuideLst>
        <p15:guide id="1" pos="454">
          <p15:clr>
            <a:srgbClr val="FA7B17"/>
          </p15:clr>
        </p15:guide>
        <p15:guide id="2" pos="5315">
          <p15:clr>
            <a:srgbClr val="FA7B17"/>
          </p15:clr>
        </p15:guide>
        <p15:guide id="3" orient="horz" pos="418">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4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sp>
        <p:nvSpPr>
          <p:cNvPr id="70" name="Google Shape;70;p4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1" name="Shape 71"/>
        <p:cNvGrpSpPr/>
        <p:nvPr/>
      </p:nvGrpSpPr>
      <p:grpSpPr>
        <a:xfrm>
          <a:off x="0" y="0"/>
          <a:ext cx="0" cy="0"/>
          <a:chOff x="0" y="0"/>
          <a:chExt cx="0" cy="0"/>
        </a:xfrm>
      </p:grpSpPr>
      <p:sp>
        <p:nvSpPr>
          <p:cNvPr id="72" name="Google Shape;72;p45"/>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74" name="Google Shape;74;p45"/>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75" name="Google Shape;75;p4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sp>
        <p:nvSpPr>
          <p:cNvPr id="77" name="Google Shape;77;p4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8" name="Shape 78"/>
        <p:cNvGrpSpPr/>
        <p:nvPr/>
      </p:nvGrpSpPr>
      <p:grpSpPr>
        <a:xfrm>
          <a:off x="0" y="0"/>
          <a:ext cx="0" cy="0"/>
          <a:chOff x="0" y="0"/>
          <a:chExt cx="0" cy="0"/>
        </a:xfrm>
      </p:grpSpPr>
      <p:sp>
        <p:nvSpPr>
          <p:cNvPr id="79" name="Google Shape;79;p4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80" name="Google Shape;80;p47"/>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82" name="Shape 82"/>
        <p:cNvGrpSpPr/>
        <p:nvPr/>
      </p:nvGrpSpPr>
      <p:grpSpPr>
        <a:xfrm>
          <a:off x="0" y="0"/>
          <a:ext cx="0" cy="0"/>
          <a:chOff x="0" y="0"/>
          <a:chExt cx="0" cy="0"/>
        </a:xfrm>
      </p:grpSpPr>
      <p:sp>
        <p:nvSpPr>
          <p:cNvPr id="83" name="Google Shape;83;p49"/>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4" name="Google Shape;84;p49"/>
          <p:cNvPicPr preferRelativeResize="0"/>
          <p:nvPr/>
        </p:nvPicPr>
        <p:blipFill rotWithShape="1">
          <a:blip r:embed="rId3">
            <a:alphaModFix/>
          </a:blip>
          <a:srcRect b="0" l="0" r="0" t="0"/>
          <a:stretch/>
        </p:blipFill>
        <p:spPr>
          <a:xfrm>
            <a:off x="5965149" y="3700742"/>
            <a:ext cx="2416852" cy="10097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5" name="Google Shape;15;p25"/>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8" name="Google Shape;18;p29"/>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3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3" name="Google Shape;23;p31"/>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31"/>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29" name="Google Shape;29;p33"/>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3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6" name="Shape 46"/>
        <p:cNvGrpSpPr/>
        <p:nvPr/>
      </p:nvGrpSpPr>
      <p:grpSpPr>
        <a:xfrm>
          <a:off x="0" y="0"/>
          <a:ext cx="0" cy="0"/>
          <a:chOff x="0" y="0"/>
          <a:chExt cx="0" cy="0"/>
        </a:xfrm>
      </p:grpSpPr>
      <p:cxnSp>
        <p:nvCxnSpPr>
          <p:cNvPr id="47" name="Google Shape;47;p26"/>
          <p:cNvCxnSpPr/>
          <p:nvPr/>
        </p:nvCxnSpPr>
        <p:spPr>
          <a:xfrm flipH="1" rot="10800000">
            <a:off x="-15600" y="4860825"/>
            <a:ext cx="9175200" cy="5400"/>
          </a:xfrm>
          <a:prstGeom prst="straightConnector1">
            <a:avLst/>
          </a:prstGeom>
          <a:noFill/>
          <a:ln cap="flat" cmpd="sng" w="9525">
            <a:solidFill>
              <a:srgbClr val="FCD8D6"/>
            </a:solidFill>
            <a:prstDash val="dot"/>
            <a:round/>
            <a:headEnd len="sm" w="sm" type="none"/>
            <a:tailEnd len="sm" w="sm" type="none"/>
          </a:ln>
        </p:spPr>
      </p:cxnSp>
      <p:sp>
        <p:nvSpPr>
          <p:cNvPr id="48" name="Google Shape;48;p26"/>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6"/>
          <p:cNvSpPr txBox="1"/>
          <p:nvPr/>
        </p:nvSpPr>
        <p:spPr>
          <a:xfrm>
            <a:off x="57607" y="4953600"/>
            <a:ext cx="2187900" cy="184800"/>
          </a:xfrm>
          <a:prstGeom prst="rect">
            <a:avLst/>
          </a:prstGeom>
          <a:noFill/>
          <a:ln>
            <a:noFill/>
          </a:ln>
        </p:spPr>
        <p:txBody>
          <a:bodyPr anchorCtr="0" anchor="ctr" bIns="22850" lIns="45725" spcFirstLastPara="1" rIns="45725" wrap="square" tIns="22850">
            <a:spAutoFit/>
          </a:bodyPr>
          <a:lstStyle/>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chemeClr val="lt1"/>
                </a:solidFill>
                <a:latin typeface="Open Sans"/>
                <a:ea typeface="Open Sans"/>
                <a:cs typeface="Open Sans"/>
                <a:sym typeface="Open Sans"/>
              </a:rPr>
              <a:t>Actividad clase 20 - VPN</a:t>
            </a:r>
            <a:endParaRPr b="0" i="0" sz="900" u="none" cap="none" strike="noStrike">
              <a:solidFill>
                <a:srgbClr val="FFFFFF"/>
              </a:solidFill>
              <a:latin typeface="Open Sans"/>
              <a:ea typeface="Open Sans"/>
              <a:cs typeface="Open Sans"/>
              <a:sym typeface="Open Sans"/>
            </a:endParaRPr>
          </a:p>
        </p:txBody>
      </p:sp>
      <p:pic>
        <p:nvPicPr>
          <p:cNvPr id="50" name="Google Shape;50;p26"/>
          <p:cNvPicPr preferRelativeResize="0"/>
          <p:nvPr/>
        </p:nvPicPr>
        <p:blipFill rotWithShape="1">
          <a:blip r:embed="rId1">
            <a:alphaModFix/>
          </a:blip>
          <a:srcRect b="0" l="0" r="0" t="0"/>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hyperlink" Target="https://www.youtube.com/watch?v=6_kh4RsBjbI&amp;ab_channel=ZiggoSport"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hyperlink" Target="https://www.speedtest.net/es" TargetMode="External"/><Relationship Id="rId4" Type="http://schemas.openxmlformats.org/officeDocument/2006/relationships/image" Target="../media/image3.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3968525" y="1536225"/>
            <a:ext cx="4701600" cy="8928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4600"/>
              <a:buFont typeface="Arial"/>
              <a:buNone/>
            </a:pPr>
            <a:r>
              <a:rPr b="1" i="0" lang="es" sz="4600" u="none" cap="none" strike="noStrike">
                <a:solidFill>
                  <a:srgbClr val="FFFFFF"/>
                </a:solidFill>
                <a:latin typeface="Rajdhani"/>
                <a:ea typeface="Rajdhani"/>
                <a:cs typeface="Rajdhani"/>
                <a:sym typeface="Rajdhani"/>
              </a:rPr>
              <a:t>Actividad clase 20</a:t>
            </a:r>
            <a:endParaRPr b="1" i="0" sz="4600" u="none" cap="none" strike="noStrike">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txBox="1"/>
          <p:nvPr/>
        </p:nvSpPr>
        <p:spPr>
          <a:xfrm>
            <a:off x="741400" y="662625"/>
            <a:ext cx="5678700" cy="5274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100"/>
              <a:buFont typeface="Arial"/>
              <a:buNone/>
            </a:pPr>
            <a:r>
              <a:rPr b="1" i="0" lang="es" sz="3100" u="none" cap="none" strike="noStrike">
                <a:solidFill>
                  <a:srgbClr val="434343"/>
                </a:solidFill>
                <a:latin typeface="Rajdhani"/>
                <a:ea typeface="Rajdhani"/>
                <a:cs typeface="Rajdhani"/>
                <a:sym typeface="Rajdhani"/>
              </a:rPr>
              <a:t>Preguntas </a:t>
            </a:r>
            <a:r>
              <a:rPr b="1" i="0" lang="es" sz="3100" u="none" cap="none" strike="noStrike">
                <a:solidFill>
                  <a:srgbClr val="EC183F"/>
                </a:solidFill>
                <a:latin typeface="Rajdhani"/>
                <a:ea typeface="Rajdhani"/>
                <a:cs typeface="Rajdhani"/>
                <a:sym typeface="Rajdhani"/>
              </a:rPr>
              <a:t>Realizar en mesa</a:t>
            </a:r>
            <a:endParaRPr b="1" i="0" sz="3100" u="none" cap="none" strike="noStrike">
              <a:solidFill>
                <a:srgbClr val="434343"/>
              </a:solidFill>
              <a:latin typeface="Rajdhani"/>
              <a:ea typeface="Rajdhani"/>
              <a:cs typeface="Rajdhani"/>
              <a:sym typeface="Rajdhani"/>
            </a:endParaRPr>
          </a:p>
        </p:txBody>
      </p:sp>
      <p:sp>
        <p:nvSpPr>
          <p:cNvPr id="207" name="Google Shape;207;p18"/>
          <p:cNvSpPr txBox="1"/>
          <p:nvPr/>
        </p:nvSpPr>
        <p:spPr>
          <a:xfrm>
            <a:off x="1274800" y="1494825"/>
            <a:ext cx="6875700" cy="277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chemeClr val="dk1"/>
              </a:buClr>
              <a:buSzPts val="1100"/>
              <a:buFont typeface="Arial"/>
              <a:buNone/>
            </a:pPr>
            <a:r>
              <a:rPr b="1" i="0" lang="es" sz="1400" u="none" cap="none" strike="noStrike">
                <a:solidFill>
                  <a:srgbClr val="434343"/>
                </a:solidFill>
                <a:latin typeface="Open Sans"/>
                <a:ea typeface="Open Sans"/>
                <a:cs typeface="Open Sans"/>
                <a:sym typeface="Open Sans"/>
              </a:rPr>
              <a:t>El valor del ping, ¿varia entre las diferentes opciones? ¿Por qué?</a:t>
            </a:r>
            <a:endParaRPr b="1"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500"/>
              <a:buFont typeface="Arial"/>
              <a:buNone/>
            </a:pPr>
            <a:r>
              <a:rPr lang="es">
                <a:solidFill>
                  <a:srgbClr val="434343"/>
                </a:solidFill>
                <a:latin typeface="Open Sans"/>
                <a:ea typeface="Open Sans"/>
                <a:cs typeface="Open Sans"/>
                <a:sym typeface="Open Sans"/>
              </a:rPr>
              <a:t>Sí, varía. Esto sucede por la cantidad de saltos de red, lo que ralentiza el tiempo en que se envía y recibe la respuesta del servidor.</a:t>
            </a:r>
            <a:endParaRPr b="0" i="0" sz="15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500"/>
              <a:buFont typeface="Arial"/>
              <a:buNone/>
            </a:pPr>
            <a:r>
              <a:t/>
            </a:r>
            <a:endParaRPr b="0" i="0" sz="1500" u="none" cap="none" strike="noStrike">
              <a:solidFill>
                <a:srgbClr val="434343"/>
              </a:solidFill>
              <a:latin typeface="Open Sans"/>
              <a:ea typeface="Open Sans"/>
              <a:cs typeface="Open Sans"/>
              <a:sym typeface="Open Sans"/>
            </a:endParaRPr>
          </a:p>
        </p:txBody>
      </p:sp>
      <p:sp>
        <p:nvSpPr>
          <p:cNvPr id="208" name="Google Shape;208;p18"/>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8"/>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chemeClr val="lt1"/>
                </a:solidFill>
                <a:latin typeface="Open Sans"/>
                <a:ea typeface="Open Sans"/>
                <a:cs typeface="Open Sans"/>
                <a:sym typeface="Open Sans"/>
              </a:rPr>
              <a:t>Actividad clase 20 - VPN</a:t>
            </a:r>
            <a:endParaRPr b="0" i="0" sz="9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Open Sans"/>
              <a:ea typeface="Open Sans"/>
              <a:cs typeface="Open Sans"/>
              <a:sym typeface="Open Sans"/>
            </a:endParaRPr>
          </a:p>
        </p:txBody>
      </p:sp>
      <p:pic>
        <p:nvPicPr>
          <p:cNvPr id="210" name="Google Shape;210;p18"/>
          <p:cNvPicPr preferRelativeResize="0"/>
          <p:nvPr/>
        </p:nvPicPr>
        <p:blipFill rotWithShape="1">
          <a:blip r:embed="rId3">
            <a:alphaModFix/>
          </a:blip>
          <a:srcRect b="0" l="0" r="0" t="0"/>
          <a:stretch/>
        </p:blipFill>
        <p:spPr>
          <a:xfrm>
            <a:off x="8074225" y="4931037"/>
            <a:ext cx="764551" cy="182226"/>
          </a:xfrm>
          <a:prstGeom prst="rect">
            <a:avLst/>
          </a:prstGeom>
          <a:noFill/>
          <a:ln>
            <a:noFill/>
          </a:ln>
        </p:spPr>
      </p:pic>
      <p:sp>
        <p:nvSpPr>
          <p:cNvPr id="211" name="Google Shape;211;p18"/>
          <p:cNvSpPr/>
          <p:nvPr/>
        </p:nvSpPr>
        <p:spPr>
          <a:xfrm>
            <a:off x="799250" y="159177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8"/>
          <p:cNvSpPr txBox="1"/>
          <p:nvPr/>
        </p:nvSpPr>
        <p:spPr>
          <a:xfrm>
            <a:off x="799250" y="2679600"/>
            <a:ext cx="3993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Rajdhani"/>
              <a:ea typeface="Rajdhani"/>
              <a:cs typeface="Rajdhani"/>
              <a:sym typeface="Rajdhani"/>
            </a:endParaRPr>
          </a:p>
        </p:txBody>
      </p:sp>
      <p:sp>
        <p:nvSpPr>
          <p:cNvPr id="213" name="Google Shape;213;p18"/>
          <p:cNvSpPr/>
          <p:nvPr/>
        </p:nvSpPr>
        <p:spPr>
          <a:xfrm>
            <a:off x="799250" y="254522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8"/>
          <p:cNvSpPr/>
          <p:nvPr/>
        </p:nvSpPr>
        <p:spPr>
          <a:xfrm>
            <a:off x="799250" y="345962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18" name="Shape 21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3"/>
          <p:cNvSpPr txBox="1"/>
          <p:nvPr/>
        </p:nvSpPr>
        <p:spPr>
          <a:xfrm>
            <a:off x="-15600" y="0"/>
            <a:ext cx="5678700" cy="5274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100"/>
              <a:buFont typeface="Arial"/>
              <a:buNone/>
            </a:pPr>
            <a:r>
              <a:rPr b="1" i="0" lang="es" sz="3100" u="none" cap="none" strike="noStrike">
                <a:solidFill>
                  <a:srgbClr val="434343"/>
                </a:solidFill>
                <a:latin typeface="Rajdhani"/>
                <a:ea typeface="Rajdhani"/>
                <a:cs typeface="Rajdhani"/>
                <a:sym typeface="Rajdhani"/>
              </a:rPr>
              <a:t>Tareas a </a:t>
            </a:r>
            <a:r>
              <a:rPr b="1" i="0" lang="es" sz="3100" u="none" cap="none" strike="noStrike">
                <a:solidFill>
                  <a:srgbClr val="EC183F"/>
                </a:solidFill>
                <a:latin typeface="Rajdhani"/>
                <a:ea typeface="Rajdhani"/>
                <a:cs typeface="Rajdhani"/>
                <a:sym typeface="Rajdhani"/>
              </a:rPr>
              <a:t>Realizar</a:t>
            </a:r>
            <a:endParaRPr b="1" i="0" sz="3100" u="none" cap="none" strike="noStrike">
              <a:solidFill>
                <a:srgbClr val="434343"/>
              </a:solidFill>
              <a:latin typeface="Rajdhani"/>
              <a:ea typeface="Rajdhani"/>
              <a:cs typeface="Rajdhani"/>
              <a:sym typeface="Rajdhani"/>
            </a:endParaRPr>
          </a:p>
        </p:txBody>
      </p:sp>
      <p:sp>
        <p:nvSpPr>
          <p:cNvPr id="95" name="Google Shape;95;p13"/>
          <p:cNvSpPr txBox="1"/>
          <p:nvPr/>
        </p:nvSpPr>
        <p:spPr>
          <a:xfrm>
            <a:off x="0" y="599350"/>
            <a:ext cx="9144000" cy="4223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rgbClr val="000000"/>
              </a:buClr>
              <a:buSzPts val="1400"/>
              <a:buFont typeface="Arial"/>
              <a:buNone/>
            </a:pPr>
            <a:r>
              <a:rPr b="1" i="0" lang="es" sz="1400" u="none" cap="none" strike="noStrike">
                <a:solidFill>
                  <a:srgbClr val="434343"/>
                </a:solidFill>
                <a:latin typeface="Open Sans"/>
                <a:ea typeface="Open Sans"/>
                <a:cs typeface="Open Sans"/>
                <a:sym typeface="Open Sans"/>
              </a:rPr>
              <a:t>En Opera (o cualquier browser sin VPN) debemos consultar nuestra dirección IP pública y anotar.</a:t>
            </a:r>
            <a:endParaRPr b="1">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rPr lang="es" sz="1600">
                <a:solidFill>
                  <a:srgbClr val="333333"/>
                </a:solidFill>
                <a:highlight>
                  <a:srgbClr val="FFFFFF"/>
                </a:highlight>
              </a:rPr>
              <a:t>191.112.17.140</a:t>
            </a:r>
            <a:endParaRPr sz="1600">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rPr lang="es" sz="1600">
                <a:solidFill>
                  <a:srgbClr val="434343"/>
                </a:solidFill>
                <a:latin typeface="Open Sans"/>
                <a:ea typeface="Open Sans"/>
                <a:cs typeface="Open Sans"/>
                <a:sym typeface="Open Sans"/>
              </a:rPr>
              <a:t>Paola Viloria.</a:t>
            </a:r>
            <a:endParaRPr sz="1600">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t/>
            </a:r>
            <a:endParaRPr sz="1600">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rPr b="1" i="0" lang="es" sz="1400" u="none" cap="none" strike="noStrike">
                <a:solidFill>
                  <a:srgbClr val="434343"/>
                </a:solidFill>
                <a:latin typeface="Open Sans"/>
                <a:ea typeface="Open Sans"/>
                <a:cs typeface="Open Sans"/>
                <a:sym typeface="Open Sans"/>
              </a:rPr>
              <a:t>En Opera con </a:t>
            </a:r>
            <a:r>
              <a:rPr b="1" i="0" lang="es" sz="1400" u="none" cap="none" strike="noStrike">
                <a:solidFill>
                  <a:srgbClr val="434343"/>
                </a:solidFill>
                <a:latin typeface="Open Sans"/>
                <a:ea typeface="Open Sans"/>
                <a:cs typeface="Open Sans"/>
                <a:sym typeface="Open Sans"/>
              </a:rPr>
              <a:t>VPN activada</a:t>
            </a:r>
            <a:r>
              <a:rPr b="1" i="0" lang="es" sz="1400" u="none" cap="none" strike="noStrike">
                <a:solidFill>
                  <a:srgbClr val="434343"/>
                </a:solidFill>
                <a:latin typeface="Open Sans"/>
                <a:ea typeface="Open Sans"/>
                <a:cs typeface="Open Sans"/>
                <a:sym typeface="Open Sans"/>
              </a:rPr>
              <a:t> debemos consultar nuestra ip y consultar su geolocalización (podemos hacerlo desde la página cual es mi IP) y anotar. </a:t>
            </a:r>
            <a:endParaRPr b="1"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rPr lang="es" sz="1300">
                <a:solidFill>
                  <a:srgbClr val="434343"/>
                </a:solidFill>
                <a:latin typeface="Open Sans"/>
                <a:ea typeface="Open Sans"/>
                <a:cs typeface="Open Sans"/>
                <a:sym typeface="Open Sans"/>
              </a:rPr>
              <a:t>77.111.246.41;</a:t>
            </a:r>
            <a:endParaRPr sz="1300">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rPr lang="es" sz="1300">
                <a:solidFill>
                  <a:srgbClr val="434343"/>
                </a:solidFill>
                <a:latin typeface="Open Sans"/>
                <a:ea typeface="Open Sans"/>
                <a:cs typeface="Open Sans"/>
                <a:sym typeface="Open Sans"/>
              </a:rPr>
              <a:t>ubicada en Estados Unidos.</a:t>
            </a:r>
            <a:endParaRPr sz="1300">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rPr lang="es" sz="1300">
                <a:solidFill>
                  <a:srgbClr val="434343"/>
                </a:solidFill>
                <a:latin typeface="Open Sans"/>
                <a:ea typeface="Open Sans"/>
                <a:cs typeface="Open Sans"/>
                <a:sym typeface="Open Sans"/>
              </a:rPr>
              <a:t>Paola Viloria.</a:t>
            </a:r>
            <a:endParaRPr sz="1300">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t/>
            </a:r>
            <a:endParaRPr sz="1300">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rPr b="1" i="0" lang="es" sz="1400" u="none" cap="none" strike="noStrike">
                <a:solidFill>
                  <a:srgbClr val="434343"/>
                </a:solidFill>
                <a:latin typeface="Open Sans"/>
                <a:ea typeface="Open Sans"/>
                <a:cs typeface="Open Sans"/>
                <a:sym typeface="Open Sans"/>
              </a:rPr>
              <a:t>Con Tor y su red activada, debemos consultar nuestra ip y consultar la localización de la misma.</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400"/>
              <a:buFont typeface="Arial"/>
              <a:buNone/>
            </a:pPr>
            <a:r>
              <a:rPr lang="es" sz="1600">
                <a:solidFill>
                  <a:srgbClr val="434343"/>
                </a:solidFill>
                <a:latin typeface="Open Sans"/>
                <a:ea typeface="Open Sans"/>
                <a:cs typeface="Open Sans"/>
                <a:sym typeface="Open Sans"/>
              </a:rPr>
              <a:t>185.14.97.176</a:t>
            </a:r>
            <a:endParaRPr sz="1600">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400"/>
              <a:buFont typeface="Arial"/>
              <a:buNone/>
            </a:pPr>
            <a:r>
              <a:rPr lang="es" sz="1600">
                <a:solidFill>
                  <a:srgbClr val="434343"/>
                </a:solidFill>
                <a:latin typeface="Open Sans"/>
                <a:ea typeface="Open Sans"/>
                <a:cs typeface="Open Sans"/>
                <a:sym typeface="Open Sans"/>
              </a:rPr>
              <a:t>Paola Viloria.</a:t>
            </a:r>
            <a:endParaRPr sz="1600">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t/>
            </a:r>
            <a:endParaRPr b="1"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500"/>
              <a:buFont typeface="Arial"/>
              <a:buNone/>
            </a:pPr>
            <a:r>
              <a:t/>
            </a:r>
            <a:endParaRPr b="0" i="0" sz="15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500"/>
              <a:buFont typeface="Arial"/>
              <a:buNone/>
            </a:pPr>
            <a:r>
              <a:t/>
            </a:r>
            <a:endParaRPr b="0" i="0" sz="15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500"/>
              <a:buFont typeface="Arial"/>
              <a:buNone/>
            </a:pPr>
            <a:r>
              <a:t/>
            </a:r>
            <a:endParaRPr b="0" i="0" sz="1500" u="none" cap="none" strike="noStrike">
              <a:solidFill>
                <a:srgbClr val="434343"/>
              </a:solidFill>
              <a:latin typeface="Open Sans"/>
              <a:ea typeface="Open Sans"/>
              <a:cs typeface="Open Sans"/>
              <a:sym typeface="Open Sans"/>
            </a:endParaRPr>
          </a:p>
        </p:txBody>
      </p:sp>
      <p:sp>
        <p:nvSpPr>
          <p:cNvPr id="96" name="Google Shape;96;p13"/>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3"/>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chemeClr val="lt1"/>
                </a:solidFill>
                <a:latin typeface="Open Sans"/>
                <a:ea typeface="Open Sans"/>
                <a:cs typeface="Open Sans"/>
                <a:sym typeface="Open Sans"/>
              </a:rPr>
              <a:t>Actividad clase 20 - VPN</a:t>
            </a:r>
            <a:endParaRPr b="0" i="0" sz="9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Open Sans"/>
              <a:ea typeface="Open Sans"/>
              <a:cs typeface="Open Sans"/>
              <a:sym typeface="Open Sans"/>
            </a:endParaRPr>
          </a:p>
        </p:txBody>
      </p:sp>
      <p:pic>
        <p:nvPicPr>
          <p:cNvPr id="98" name="Google Shape;98;p13"/>
          <p:cNvPicPr preferRelativeResize="0"/>
          <p:nvPr/>
        </p:nvPicPr>
        <p:blipFill rotWithShape="1">
          <a:blip r:embed="rId3">
            <a:alphaModFix/>
          </a:blip>
          <a:srcRect b="0" l="0" r="0" t="0"/>
          <a:stretch/>
        </p:blipFill>
        <p:spPr>
          <a:xfrm>
            <a:off x="8074225" y="4931037"/>
            <a:ext cx="764551" cy="182226"/>
          </a:xfrm>
          <a:prstGeom prst="rect">
            <a:avLst/>
          </a:prstGeom>
          <a:noFill/>
          <a:ln>
            <a:noFill/>
          </a:ln>
        </p:spPr>
      </p:pic>
      <p:sp>
        <p:nvSpPr>
          <p:cNvPr id="99" name="Google Shape;99;p13"/>
          <p:cNvSpPr/>
          <p:nvPr/>
        </p:nvSpPr>
        <p:spPr>
          <a:xfrm>
            <a:off x="3044075" y="64050"/>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3"/>
          <p:cNvSpPr txBox="1"/>
          <p:nvPr/>
        </p:nvSpPr>
        <p:spPr>
          <a:xfrm>
            <a:off x="799250" y="2679600"/>
            <a:ext cx="3993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Rajdhani"/>
              <a:ea typeface="Rajdhani"/>
              <a:cs typeface="Rajdhani"/>
              <a:sym typeface="Rajdhani"/>
            </a:endParaRPr>
          </a:p>
        </p:txBody>
      </p:sp>
      <p:sp>
        <p:nvSpPr>
          <p:cNvPr id="101" name="Google Shape;101;p13"/>
          <p:cNvSpPr/>
          <p:nvPr/>
        </p:nvSpPr>
        <p:spPr>
          <a:xfrm>
            <a:off x="3632525" y="64050"/>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3"/>
          <p:cNvSpPr/>
          <p:nvPr/>
        </p:nvSpPr>
        <p:spPr>
          <a:xfrm>
            <a:off x="4220975" y="64038"/>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3"/>
          <p:cNvSpPr txBox="1"/>
          <p:nvPr/>
        </p:nvSpPr>
        <p:spPr>
          <a:xfrm>
            <a:off x="1612800" y="928800"/>
            <a:ext cx="3116700" cy="80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 sz="1600"/>
              <a:t>190.114.59.247</a:t>
            </a:r>
            <a:endParaRPr sz="1600"/>
          </a:p>
          <a:p>
            <a:pPr indent="0" lvl="0" marL="0" rtl="0" algn="l">
              <a:lnSpc>
                <a:spcPct val="150000"/>
              </a:lnSpc>
              <a:spcBef>
                <a:spcPts val="0"/>
              </a:spcBef>
              <a:spcAft>
                <a:spcPts val="0"/>
              </a:spcAft>
              <a:buNone/>
            </a:pPr>
            <a:r>
              <a:rPr lang="es" sz="1600"/>
              <a:t>Carolina Orellana.</a:t>
            </a:r>
            <a:endParaRPr sz="1600"/>
          </a:p>
        </p:txBody>
      </p:sp>
      <p:sp>
        <p:nvSpPr>
          <p:cNvPr id="104" name="Google Shape;104;p13"/>
          <p:cNvSpPr txBox="1"/>
          <p:nvPr/>
        </p:nvSpPr>
        <p:spPr>
          <a:xfrm>
            <a:off x="2299550" y="2593450"/>
            <a:ext cx="2343000" cy="1031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 sz="1300">
                <a:solidFill>
                  <a:schemeClr val="dk1"/>
                </a:solidFill>
              </a:rPr>
              <a:t>77.111.246.47;</a:t>
            </a:r>
            <a:endParaRPr sz="13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s" sz="1300">
                <a:solidFill>
                  <a:schemeClr val="dk1"/>
                </a:solidFill>
              </a:rPr>
              <a:t>ubicada en Estados Unidos.</a:t>
            </a:r>
            <a:endParaRPr sz="13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s" sz="1300">
                <a:solidFill>
                  <a:schemeClr val="dk1"/>
                </a:solidFill>
              </a:rPr>
              <a:t>Carolina Orellana</a:t>
            </a:r>
            <a:r>
              <a:rPr lang="es" sz="1600">
                <a:solidFill>
                  <a:schemeClr val="dk1"/>
                </a:solidFill>
              </a:rPr>
              <a:t>.</a:t>
            </a:r>
            <a:endParaRPr/>
          </a:p>
        </p:txBody>
      </p:sp>
      <p:sp>
        <p:nvSpPr>
          <p:cNvPr id="105" name="Google Shape;105;p13"/>
          <p:cNvSpPr txBox="1"/>
          <p:nvPr/>
        </p:nvSpPr>
        <p:spPr>
          <a:xfrm>
            <a:off x="1714625" y="4100400"/>
            <a:ext cx="1917900" cy="80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s" sz="1600">
                <a:solidFill>
                  <a:schemeClr val="dk1"/>
                </a:solidFill>
              </a:rPr>
              <a:t>178.17.171.102.</a:t>
            </a:r>
            <a:endParaRPr sz="16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s" sz="1600">
                <a:solidFill>
                  <a:schemeClr val="dk1"/>
                </a:solidFill>
              </a:rPr>
              <a:t>Carolina Orellana</a:t>
            </a:r>
            <a:endParaRPr/>
          </a:p>
        </p:txBody>
      </p:sp>
      <p:sp>
        <p:nvSpPr>
          <p:cNvPr id="106" name="Google Shape;106;p13"/>
          <p:cNvSpPr txBox="1"/>
          <p:nvPr/>
        </p:nvSpPr>
        <p:spPr>
          <a:xfrm>
            <a:off x="3632525" y="928800"/>
            <a:ext cx="2114100" cy="80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s" sz="1600"/>
              <a:t>181.161.124.122</a:t>
            </a:r>
            <a:endParaRPr sz="1600"/>
          </a:p>
          <a:p>
            <a:pPr indent="0" lvl="0" marL="0" rtl="0" algn="l">
              <a:lnSpc>
                <a:spcPct val="150000"/>
              </a:lnSpc>
              <a:spcBef>
                <a:spcPts val="0"/>
              </a:spcBef>
              <a:spcAft>
                <a:spcPts val="0"/>
              </a:spcAft>
              <a:buNone/>
            </a:pPr>
            <a:r>
              <a:rPr lang="es" sz="1600"/>
              <a:t>Leandro Gillibrand.</a:t>
            </a:r>
            <a:endParaRPr sz="1600"/>
          </a:p>
        </p:txBody>
      </p:sp>
      <p:sp>
        <p:nvSpPr>
          <p:cNvPr id="107" name="Google Shape;107;p13"/>
          <p:cNvSpPr txBox="1"/>
          <p:nvPr/>
        </p:nvSpPr>
        <p:spPr>
          <a:xfrm>
            <a:off x="4642550" y="2616550"/>
            <a:ext cx="2397300" cy="985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 sz="1300"/>
              <a:t>77.111.246.6;</a:t>
            </a:r>
            <a:endParaRPr sz="1300"/>
          </a:p>
          <a:p>
            <a:pPr indent="0" lvl="0" marL="0" rtl="0" algn="l">
              <a:lnSpc>
                <a:spcPct val="150000"/>
              </a:lnSpc>
              <a:spcBef>
                <a:spcPts val="0"/>
              </a:spcBef>
              <a:spcAft>
                <a:spcPts val="0"/>
              </a:spcAft>
              <a:buNone/>
            </a:pPr>
            <a:r>
              <a:rPr lang="es" sz="1300"/>
              <a:t>ubicada en Estados Unidos.</a:t>
            </a:r>
            <a:endParaRPr sz="1300"/>
          </a:p>
          <a:p>
            <a:pPr indent="0" lvl="0" marL="0" rtl="0" algn="l">
              <a:lnSpc>
                <a:spcPct val="150000"/>
              </a:lnSpc>
              <a:spcBef>
                <a:spcPts val="0"/>
              </a:spcBef>
              <a:spcAft>
                <a:spcPts val="0"/>
              </a:spcAft>
              <a:buNone/>
            </a:pPr>
            <a:r>
              <a:rPr lang="es" sz="1300"/>
              <a:t>Leandro Gillibrand.</a:t>
            </a:r>
            <a:endParaRPr sz="1300"/>
          </a:p>
        </p:txBody>
      </p:sp>
      <p:sp>
        <p:nvSpPr>
          <p:cNvPr id="108" name="Google Shape;108;p13"/>
          <p:cNvSpPr txBox="1"/>
          <p:nvPr/>
        </p:nvSpPr>
        <p:spPr>
          <a:xfrm>
            <a:off x="3828725" y="4100400"/>
            <a:ext cx="1917900" cy="80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s" sz="1600">
                <a:solidFill>
                  <a:schemeClr val="dk1"/>
                </a:solidFill>
              </a:rPr>
              <a:t>185.100.85.23</a:t>
            </a:r>
            <a:endParaRPr sz="16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s" sz="1600">
                <a:solidFill>
                  <a:schemeClr val="dk1"/>
                </a:solidFill>
              </a:rPr>
              <a:t>Leandro Gillibrand.</a:t>
            </a:r>
            <a:endParaRPr/>
          </a:p>
        </p:txBody>
      </p:sp>
      <p:sp>
        <p:nvSpPr>
          <p:cNvPr id="109" name="Google Shape;109;p13"/>
          <p:cNvSpPr txBox="1"/>
          <p:nvPr/>
        </p:nvSpPr>
        <p:spPr>
          <a:xfrm>
            <a:off x="6113350" y="928800"/>
            <a:ext cx="2114100" cy="80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 sz="1600"/>
              <a:t>190.114.59.241</a:t>
            </a:r>
            <a:endParaRPr sz="1600"/>
          </a:p>
          <a:p>
            <a:pPr indent="0" lvl="0" marL="0" rtl="0" algn="l">
              <a:lnSpc>
                <a:spcPct val="150000"/>
              </a:lnSpc>
              <a:spcBef>
                <a:spcPts val="0"/>
              </a:spcBef>
              <a:spcAft>
                <a:spcPts val="0"/>
              </a:spcAft>
              <a:buNone/>
            </a:pPr>
            <a:r>
              <a:rPr lang="es" sz="1600"/>
              <a:t>Isabel Palacios.</a:t>
            </a:r>
            <a:endParaRPr sz="1600"/>
          </a:p>
        </p:txBody>
      </p:sp>
      <p:sp>
        <p:nvSpPr>
          <p:cNvPr id="110" name="Google Shape;110;p13"/>
          <p:cNvSpPr txBox="1"/>
          <p:nvPr/>
        </p:nvSpPr>
        <p:spPr>
          <a:xfrm>
            <a:off x="6816600" y="2616550"/>
            <a:ext cx="2343000" cy="985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s" sz="1300"/>
              <a:t>77.111.246.41;</a:t>
            </a:r>
            <a:endParaRPr sz="1300"/>
          </a:p>
          <a:p>
            <a:pPr indent="0" lvl="0" marL="0" rtl="0" algn="l">
              <a:lnSpc>
                <a:spcPct val="150000"/>
              </a:lnSpc>
              <a:spcBef>
                <a:spcPts val="0"/>
              </a:spcBef>
              <a:spcAft>
                <a:spcPts val="0"/>
              </a:spcAft>
              <a:buNone/>
            </a:pPr>
            <a:r>
              <a:rPr lang="es" sz="1300"/>
              <a:t>ubicada en Estados Unidos.</a:t>
            </a:r>
            <a:endParaRPr sz="1300"/>
          </a:p>
          <a:p>
            <a:pPr indent="0" lvl="0" marL="0" rtl="0" algn="l">
              <a:lnSpc>
                <a:spcPct val="150000"/>
              </a:lnSpc>
              <a:spcBef>
                <a:spcPts val="0"/>
              </a:spcBef>
              <a:spcAft>
                <a:spcPts val="0"/>
              </a:spcAft>
              <a:buNone/>
            </a:pPr>
            <a:r>
              <a:rPr lang="es" sz="1300"/>
              <a:t>Isabel Palacios.</a:t>
            </a:r>
            <a:endParaRPr sz="1300"/>
          </a:p>
        </p:txBody>
      </p:sp>
      <p:sp>
        <p:nvSpPr>
          <p:cNvPr id="111" name="Google Shape;111;p13"/>
          <p:cNvSpPr txBox="1"/>
          <p:nvPr/>
        </p:nvSpPr>
        <p:spPr>
          <a:xfrm>
            <a:off x="6091550" y="4086475"/>
            <a:ext cx="2343000" cy="80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s" sz="1600"/>
              <a:t>178.17.171.103</a:t>
            </a:r>
            <a:endParaRPr sz="1600"/>
          </a:p>
          <a:p>
            <a:pPr indent="0" lvl="0" marL="0" rtl="0" algn="l">
              <a:lnSpc>
                <a:spcPct val="150000"/>
              </a:lnSpc>
              <a:spcBef>
                <a:spcPts val="0"/>
              </a:spcBef>
              <a:spcAft>
                <a:spcPts val="0"/>
              </a:spcAft>
              <a:buNone/>
            </a:pPr>
            <a:r>
              <a:rPr lang="es" sz="1600"/>
              <a:t>Isabel Palacios.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nvSpPr>
        <p:spPr>
          <a:xfrm>
            <a:off x="741400" y="662625"/>
            <a:ext cx="5678700" cy="5274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100"/>
              <a:buFont typeface="Arial"/>
              <a:buNone/>
            </a:pPr>
            <a:r>
              <a:rPr b="1" i="0" lang="es" sz="3100" u="none" cap="none" strike="noStrike">
                <a:solidFill>
                  <a:srgbClr val="434343"/>
                </a:solidFill>
                <a:latin typeface="Rajdhani"/>
                <a:ea typeface="Rajdhani"/>
                <a:cs typeface="Rajdhani"/>
                <a:sym typeface="Rajdhani"/>
              </a:rPr>
              <a:t>Preguntas </a:t>
            </a:r>
            <a:r>
              <a:rPr b="1" i="0" lang="es" sz="3100" u="none" cap="none" strike="noStrike">
                <a:solidFill>
                  <a:srgbClr val="EC183F"/>
                </a:solidFill>
                <a:latin typeface="Rajdhani"/>
                <a:ea typeface="Rajdhani"/>
                <a:cs typeface="Rajdhani"/>
                <a:sym typeface="Rajdhani"/>
              </a:rPr>
              <a:t>Realizar en mesa</a:t>
            </a:r>
            <a:endParaRPr b="1" i="0" sz="3100" u="none" cap="none" strike="noStrike">
              <a:solidFill>
                <a:srgbClr val="434343"/>
              </a:solidFill>
              <a:latin typeface="Rajdhani"/>
              <a:ea typeface="Rajdhani"/>
              <a:cs typeface="Rajdhani"/>
              <a:sym typeface="Rajdhani"/>
            </a:endParaRPr>
          </a:p>
        </p:txBody>
      </p:sp>
      <p:sp>
        <p:nvSpPr>
          <p:cNvPr id="117" name="Google Shape;117;p14"/>
          <p:cNvSpPr txBox="1"/>
          <p:nvPr/>
        </p:nvSpPr>
        <p:spPr>
          <a:xfrm>
            <a:off x="1274800" y="1494825"/>
            <a:ext cx="6875700" cy="277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rgbClr val="000000"/>
              </a:buClr>
              <a:buSzPts val="1400"/>
              <a:buFont typeface="Arial"/>
              <a:buNone/>
            </a:pPr>
            <a:r>
              <a:rPr b="1" i="0" lang="es" sz="1400" u="none" cap="none" strike="noStrike">
                <a:solidFill>
                  <a:srgbClr val="434343"/>
                </a:solidFill>
                <a:latin typeface="Open Sans"/>
                <a:ea typeface="Open Sans"/>
                <a:cs typeface="Open Sans"/>
                <a:sym typeface="Open Sans"/>
              </a:rPr>
              <a:t>¿Las ip públicas son las mismas? ¿por qué?</a:t>
            </a:r>
            <a:endParaRPr b="1"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rPr lang="es">
                <a:solidFill>
                  <a:srgbClr val="434343"/>
                </a:solidFill>
                <a:latin typeface="Open Sans"/>
                <a:ea typeface="Open Sans"/>
                <a:cs typeface="Open Sans"/>
                <a:sym typeface="Open Sans"/>
              </a:rPr>
              <a:t>No son las mismas,  puesto que tanto el VPN de Opera como el método de enrutamiento anónimo de Tor ocultan o cambian la IP.</a:t>
            </a:r>
            <a:endParaRPr>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t/>
            </a:r>
            <a:endParaRPr b="1">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rPr b="1" i="0" lang="es" sz="1400" u="none" cap="none" strike="noStrike">
                <a:solidFill>
                  <a:srgbClr val="434343"/>
                </a:solidFill>
                <a:latin typeface="Open Sans"/>
                <a:ea typeface="Open Sans"/>
                <a:cs typeface="Open Sans"/>
                <a:sym typeface="Open Sans"/>
              </a:rPr>
              <a:t>Sin utilizar la VPN puedes ver el siguiente </a:t>
            </a:r>
            <a:r>
              <a:rPr b="1" i="0" lang="es" sz="1400" u="sng" cap="none" strike="noStrike">
                <a:solidFill>
                  <a:schemeClr val="hlink"/>
                </a:solidFill>
                <a:latin typeface="Open Sans"/>
                <a:ea typeface="Open Sans"/>
                <a:cs typeface="Open Sans"/>
                <a:sym typeface="Open Sans"/>
                <a:hlinkClick r:id="rId3"/>
              </a:rPr>
              <a:t>video</a:t>
            </a:r>
            <a:r>
              <a:rPr b="1" i="0" lang="es" sz="1400" u="none" cap="none" strike="noStrike">
                <a:solidFill>
                  <a:srgbClr val="434343"/>
                </a:solidFill>
                <a:latin typeface="Open Sans"/>
                <a:ea typeface="Open Sans"/>
                <a:cs typeface="Open Sans"/>
                <a:sym typeface="Open Sans"/>
              </a:rPr>
              <a:t>? Ahora activala e intenta verlo, ¿que es lo que sucedió?¿Por qué?</a:t>
            </a:r>
            <a:endParaRPr b="1"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rPr lang="es">
                <a:solidFill>
                  <a:srgbClr val="434343"/>
                </a:solidFill>
                <a:latin typeface="Open Sans"/>
                <a:ea typeface="Open Sans"/>
                <a:cs typeface="Open Sans"/>
                <a:sym typeface="Open Sans"/>
              </a:rPr>
              <a:t>El video no abre sin VPN; esto se debe a que dichos videos se encuentran bloqueados en nuestro país y, al cambiar el IP de nuestro PC por medio del VPN, el video puede reproducirse al considerar que estamos en otra ubicación geográfica.</a:t>
            </a:r>
            <a:endParaRPr b="0"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t/>
            </a:r>
            <a:endParaRPr b="1"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t/>
            </a:r>
            <a:endParaRPr b="0"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t/>
            </a:r>
            <a:endParaRPr b="1"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t/>
            </a:r>
            <a:endParaRPr b="1"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500"/>
              <a:buFont typeface="Arial"/>
              <a:buNone/>
            </a:pPr>
            <a:r>
              <a:t/>
            </a:r>
            <a:endParaRPr b="0" i="0" sz="15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500"/>
              <a:buFont typeface="Arial"/>
              <a:buNone/>
            </a:pPr>
            <a:r>
              <a:t/>
            </a:r>
            <a:endParaRPr b="0" i="0" sz="15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500"/>
              <a:buFont typeface="Arial"/>
              <a:buNone/>
            </a:pPr>
            <a:r>
              <a:t/>
            </a:r>
            <a:endParaRPr b="0" i="0" sz="1500" u="none" cap="none" strike="noStrike">
              <a:solidFill>
                <a:srgbClr val="434343"/>
              </a:solidFill>
              <a:latin typeface="Open Sans"/>
              <a:ea typeface="Open Sans"/>
              <a:cs typeface="Open Sans"/>
              <a:sym typeface="Open Sans"/>
            </a:endParaRPr>
          </a:p>
        </p:txBody>
      </p:sp>
      <p:sp>
        <p:nvSpPr>
          <p:cNvPr id="118" name="Google Shape;118;p14"/>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4"/>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chemeClr val="lt1"/>
                </a:solidFill>
                <a:latin typeface="Open Sans"/>
                <a:ea typeface="Open Sans"/>
                <a:cs typeface="Open Sans"/>
                <a:sym typeface="Open Sans"/>
              </a:rPr>
              <a:t>Actividad clase 20 - VPN</a:t>
            </a:r>
            <a:endParaRPr b="0" i="0" sz="9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Open Sans"/>
              <a:ea typeface="Open Sans"/>
              <a:cs typeface="Open Sans"/>
              <a:sym typeface="Open Sans"/>
            </a:endParaRPr>
          </a:p>
        </p:txBody>
      </p:sp>
      <p:pic>
        <p:nvPicPr>
          <p:cNvPr id="120" name="Google Shape;120;p14"/>
          <p:cNvPicPr preferRelativeResize="0"/>
          <p:nvPr/>
        </p:nvPicPr>
        <p:blipFill rotWithShape="1">
          <a:blip r:embed="rId4">
            <a:alphaModFix/>
          </a:blip>
          <a:srcRect b="0" l="0" r="0" t="0"/>
          <a:stretch/>
        </p:blipFill>
        <p:spPr>
          <a:xfrm>
            <a:off x="8074225" y="4931037"/>
            <a:ext cx="764551" cy="182226"/>
          </a:xfrm>
          <a:prstGeom prst="rect">
            <a:avLst/>
          </a:prstGeom>
          <a:noFill/>
          <a:ln>
            <a:noFill/>
          </a:ln>
        </p:spPr>
      </p:pic>
      <p:sp>
        <p:nvSpPr>
          <p:cNvPr id="121" name="Google Shape;121;p14"/>
          <p:cNvSpPr/>
          <p:nvPr/>
        </p:nvSpPr>
        <p:spPr>
          <a:xfrm>
            <a:off x="799250" y="159177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4"/>
          <p:cNvSpPr txBox="1"/>
          <p:nvPr/>
        </p:nvSpPr>
        <p:spPr>
          <a:xfrm>
            <a:off x="799250" y="2679600"/>
            <a:ext cx="3993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Rajdhani"/>
              <a:ea typeface="Rajdhani"/>
              <a:cs typeface="Rajdhani"/>
              <a:sym typeface="Rajdhani"/>
            </a:endParaRPr>
          </a:p>
        </p:txBody>
      </p:sp>
      <p:sp>
        <p:nvSpPr>
          <p:cNvPr id="123" name="Google Shape;123;p14"/>
          <p:cNvSpPr/>
          <p:nvPr/>
        </p:nvSpPr>
        <p:spPr>
          <a:xfrm>
            <a:off x="799250" y="268147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4"/>
          <p:cNvSpPr/>
          <p:nvPr/>
        </p:nvSpPr>
        <p:spPr>
          <a:xfrm>
            <a:off x="799250" y="3791138"/>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a82ae2e815_0_2"/>
          <p:cNvSpPr txBox="1"/>
          <p:nvPr/>
        </p:nvSpPr>
        <p:spPr>
          <a:xfrm>
            <a:off x="741400" y="662625"/>
            <a:ext cx="5678700" cy="5274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100"/>
              <a:buFont typeface="Arial"/>
              <a:buNone/>
            </a:pPr>
            <a:r>
              <a:rPr b="1" i="0" lang="es" sz="3100" u="none" cap="none" strike="noStrike">
                <a:solidFill>
                  <a:srgbClr val="434343"/>
                </a:solidFill>
                <a:latin typeface="Rajdhani"/>
                <a:ea typeface="Rajdhani"/>
                <a:cs typeface="Rajdhani"/>
                <a:sym typeface="Rajdhani"/>
              </a:rPr>
              <a:t>Preguntas </a:t>
            </a:r>
            <a:r>
              <a:rPr b="1" i="0" lang="es" sz="3100" u="none" cap="none" strike="noStrike">
                <a:solidFill>
                  <a:srgbClr val="EC183F"/>
                </a:solidFill>
                <a:latin typeface="Rajdhani"/>
                <a:ea typeface="Rajdhani"/>
                <a:cs typeface="Rajdhani"/>
                <a:sym typeface="Rajdhani"/>
              </a:rPr>
              <a:t>Realizar en mesa</a:t>
            </a:r>
            <a:endParaRPr b="1" i="0" sz="3100" u="none" cap="none" strike="noStrike">
              <a:solidFill>
                <a:srgbClr val="434343"/>
              </a:solidFill>
              <a:latin typeface="Rajdhani"/>
              <a:ea typeface="Rajdhani"/>
              <a:cs typeface="Rajdhani"/>
              <a:sym typeface="Rajdhani"/>
            </a:endParaRPr>
          </a:p>
        </p:txBody>
      </p:sp>
      <p:sp>
        <p:nvSpPr>
          <p:cNvPr id="130" name="Google Shape;130;g1a82ae2e815_0_2"/>
          <p:cNvSpPr txBox="1"/>
          <p:nvPr/>
        </p:nvSpPr>
        <p:spPr>
          <a:xfrm>
            <a:off x="1274800" y="1494825"/>
            <a:ext cx="6875700" cy="27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400"/>
              <a:buFont typeface="Arial"/>
              <a:buNone/>
            </a:pPr>
            <a:r>
              <a:rPr b="1" lang="es">
                <a:solidFill>
                  <a:srgbClr val="434343"/>
                </a:solidFill>
                <a:latin typeface="Open Sans"/>
                <a:ea typeface="Open Sans"/>
                <a:cs typeface="Open Sans"/>
                <a:sym typeface="Open Sans"/>
              </a:rPr>
              <a:t>Utilizando Tor ¿pudimos localizar la IP?</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400"/>
              <a:buFont typeface="Arial"/>
              <a:buNone/>
            </a:pPr>
            <a:r>
              <a:rPr lang="es">
                <a:solidFill>
                  <a:srgbClr val="434343"/>
                </a:solidFill>
                <a:latin typeface="Open Sans"/>
                <a:ea typeface="Open Sans"/>
                <a:cs typeface="Open Sans"/>
                <a:sym typeface="Open Sans"/>
              </a:rPr>
              <a:t>No, la IP no pudo ser localizada.</a:t>
            </a:r>
            <a:endParaRPr>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500"/>
              <a:buFont typeface="Arial"/>
              <a:buNone/>
            </a:pPr>
            <a:r>
              <a:t/>
            </a:r>
            <a:endParaRPr b="0" i="0" sz="15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500"/>
              <a:buFont typeface="Arial"/>
              <a:buNone/>
            </a:pPr>
            <a:r>
              <a:t/>
            </a:r>
            <a:endParaRPr b="0" i="0" sz="1500" u="none" cap="none" strike="noStrike">
              <a:solidFill>
                <a:srgbClr val="434343"/>
              </a:solidFill>
              <a:latin typeface="Open Sans"/>
              <a:ea typeface="Open Sans"/>
              <a:cs typeface="Open Sans"/>
              <a:sym typeface="Open Sans"/>
            </a:endParaRPr>
          </a:p>
        </p:txBody>
      </p:sp>
      <p:sp>
        <p:nvSpPr>
          <p:cNvPr id="131" name="Google Shape;131;g1a82ae2e815_0_2"/>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1a82ae2e815_0_2"/>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chemeClr val="lt1"/>
                </a:solidFill>
                <a:latin typeface="Open Sans"/>
                <a:ea typeface="Open Sans"/>
                <a:cs typeface="Open Sans"/>
                <a:sym typeface="Open Sans"/>
              </a:rPr>
              <a:t>Actividad clase 20 - VPN</a:t>
            </a:r>
            <a:endParaRPr b="0" i="0" sz="9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Open Sans"/>
              <a:ea typeface="Open Sans"/>
              <a:cs typeface="Open Sans"/>
              <a:sym typeface="Open Sans"/>
            </a:endParaRPr>
          </a:p>
        </p:txBody>
      </p:sp>
      <p:pic>
        <p:nvPicPr>
          <p:cNvPr id="133" name="Google Shape;133;g1a82ae2e815_0_2"/>
          <p:cNvPicPr preferRelativeResize="0"/>
          <p:nvPr/>
        </p:nvPicPr>
        <p:blipFill rotWithShape="1">
          <a:blip r:embed="rId3">
            <a:alphaModFix/>
          </a:blip>
          <a:srcRect b="0" l="0" r="0" t="0"/>
          <a:stretch/>
        </p:blipFill>
        <p:spPr>
          <a:xfrm>
            <a:off x="8074225" y="4931037"/>
            <a:ext cx="764551" cy="182226"/>
          </a:xfrm>
          <a:prstGeom prst="rect">
            <a:avLst/>
          </a:prstGeom>
          <a:noFill/>
          <a:ln>
            <a:noFill/>
          </a:ln>
        </p:spPr>
      </p:pic>
      <p:sp>
        <p:nvSpPr>
          <p:cNvPr id="134" name="Google Shape;134;g1a82ae2e815_0_2"/>
          <p:cNvSpPr/>
          <p:nvPr/>
        </p:nvSpPr>
        <p:spPr>
          <a:xfrm>
            <a:off x="799250" y="159177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1a82ae2e815_0_2"/>
          <p:cNvSpPr txBox="1"/>
          <p:nvPr/>
        </p:nvSpPr>
        <p:spPr>
          <a:xfrm>
            <a:off x="799250" y="2679600"/>
            <a:ext cx="3993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Rajdhani"/>
              <a:ea typeface="Rajdhani"/>
              <a:cs typeface="Rajdhani"/>
              <a:sym typeface="Rajdhani"/>
            </a:endParaRPr>
          </a:p>
        </p:txBody>
      </p:sp>
      <p:sp>
        <p:nvSpPr>
          <p:cNvPr id="136" name="Google Shape;136;g1a82ae2e815_0_2"/>
          <p:cNvSpPr/>
          <p:nvPr/>
        </p:nvSpPr>
        <p:spPr>
          <a:xfrm>
            <a:off x="799250" y="268147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1a82ae2e815_0_2"/>
          <p:cNvSpPr/>
          <p:nvPr/>
        </p:nvSpPr>
        <p:spPr>
          <a:xfrm>
            <a:off x="799250" y="3791138"/>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41" name="Shape 141"/>
        <p:cNvGrpSpPr/>
        <p:nvPr/>
      </p:nvGrpSpPr>
      <p:grpSpPr>
        <a:xfrm>
          <a:off x="0" y="0"/>
          <a:ext cx="0" cy="0"/>
          <a:chOff x="0" y="0"/>
          <a:chExt cx="0" cy="0"/>
        </a:xfrm>
      </p:grpSpPr>
      <p:sp>
        <p:nvSpPr>
          <p:cNvPr id="142" name="Google Shape;142;p15"/>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Prueba de velocidades</a:t>
            </a:r>
            <a:endParaRPr b="1" i="0" sz="3700" u="none" cap="none" strike="noStrike">
              <a:solidFill>
                <a:srgbClr val="FFFFFF"/>
              </a:solidFill>
              <a:latin typeface="Rajdhani"/>
              <a:ea typeface="Rajdhani"/>
              <a:cs typeface="Rajdhani"/>
              <a:sym typeface="Rajdhani"/>
            </a:endParaRPr>
          </a:p>
        </p:txBody>
      </p:sp>
      <p:sp>
        <p:nvSpPr>
          <p:cNvPr id="143" name="Google Shape;143;p15"/>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3</a:t>
            </a:r>
            <a:endParaRPr b="1" i="0" sz="6000" u="none" cap="none" strike="noStrike">
              <a:solidFill>
                <a:srgbClr val="FFFFFF"/>
              </a:solidFill>
              <a:latin typeface="Rajdhani"/>
              <a:ea typeface="Rajdhani"/>
              <a:cs typeface="Rajdhani"/>
              <a:sym typeface="Rajdhani"/>
            </a:endParaRPr>
          </a:p>
        </p:txBody>
      </p:sp>
      <p:sp>
        <p:nvSpPr>
          <p:cNvPr id="144" name="Google Shape;144;p15"/>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5"/>
          <p:cNvSpPr txBox="1"/>
          <p:nvPr>
            <p:ph idx="12" type="sldNum"/>
          </p:nvPr>
        </p:nvSpPr>
        <p:spPr>
          <a:xfrm>
            <a:off x="8595308" y="4821767"/>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nvSpPr>
        <p:spPr>
          <a:xfrm>
            <a:off x="741400" y="662625"/>
            <a:ext cx="7409100" cy="5274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100"/>
              <a:buFont typeface="Arial"/>
              <a:buNone/>
            </a:pPr>
            <a:r>
              <a:rPr b="1" i="0" lang="es" sz="3100" u="none" cap="none" strike="noStrike">
                <a:solidFill>
                  <a:srgbClr val="434343"/>
                </a:solidFill>
                <a:latin typeface="Rajdhani"/>
                <a:ea typeface="Rajdhani"/>
                <a:cs typeface="Rajdhani"/>
                <a:sym typeface="Rajdhani"/>
              </a:rPr>
              <a:t>Speed</a:t>
            </a:r>
            <a:r>
              <a:rPr b="1" i="0" lang="es" sz="3100" u="none" cap="none" strike="noStrike">
                <a:solidFill>
                  <a:srgbClr val="EC183F"/>
                </a:solidFill>
                <a:latin typeface="Rajdhani"/>
                <a:ea typeface="Rajdhani"/>
                <a:cs typeface="Rajdhani"/>
                <a:sym typeface="Rajdhani"/>
              </a:rPr>
              <a:t>Test</a:t>
            </a:r>
            <a:endParaRPr b="1" i="0" sz="3100" u="none" cap="none" strike="noStrike">
              <a:solidFill>
                <a:srgbClr val="434343"/>
              </a:solidFill>
              <a:latin typeface="Rajdhani"/>
              <a:ea typeface="Rajdhani"/>
              <a:cs typeface="Rajdhani"/>
              <a:sym typeface="Rajdhani"/>
            </a:endParaRPr>
          </a:p>
        </p:txBody>
      </p:sp>
      <p:sp>
        <p:nvSpPr>
          <p:cNvPr id="151" name="Google Shape;151;p16"/>
          <p:cNvSpPr txBox="1"/>
          <p:nvPr/>
        </p:nvSpPr>
        <p:spPr>
          <a:xfrm>
            <a:off x="1274800" y="1418625"/>
            <a:ext cx="6875700" cy="277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Para saber nuestra velocidad de internet podemos utilizar el siguiente link  </a:t>
            </a:r>
            <a:r>
              <a:rPr b="0" i="0" lang="es" sz="1600" u="sng" cap="none" strike="noStrike">
                <a:solidFill>
                  <a:schemeClr val="hlink"/>
                </a:solidFill>
                <a:latin typeface="Open Sans"/>
                <a:ea typeface="Open Sans"/>
                <a:cs typeface="Open Sans"/>
                <a:sym typeface="Open Sans"/>
                <a:hlinkClick r:id="rId3"/>
              </a:rPr>
              <a:t>https://www.speedtest.net/es</a:t>
            </a:r>
            <a:r>
              <a:rPr b="0" i="0" lang="es" sz="1600" u="none" cap="none" strike="noStrike">
                <a:solidFill>
                  <a:srgbClr val="434343"/>
                </a:solidFill>
                <a:latin typeface="Open Sans"/>
                <a:ea typeface="Open Sans"/>
                <a:cs typeface="Open Sans"/>
                <a:sym typeface="Open Sans"/>
              </a:rPr>
              <a:t> y luego click en </a:t>
            </a:r>
            <a:r>
              <a:rPr b="1" i="0" lang="es" sz="1600" u="none" cap="none" strike="noStrike">
                <a:solidFill>
                  <a:srgbClr val="434343"/>
                </a:solidFill>
                <a:latin typeface="Open Sans"/>
                <a:ea typeface="Open Sans"/>
                <a:cs typeface="Open Sans"/>
                <a:sym typeface="Open Sans"/>
              </a:rPr>
              <a:t>inicio.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500"/>
              <a:buFont typeface="Arial"/>
              <a:buNone/>
            </a:pPr>
            <a:r>
              <a:t/>
            </a:r>
            <a:endParaRPr b="0" i="0" sz="15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500"/>
              <a:buFont typeface="Arial"/>
              <a:buNone/>
            </a:pPr>
            <a:r>
              <a:t/>
            </a:r>
            <a:endParaRPr b="0" i="0" sz="15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500"/>
              <a:buFont typeface="Arial"/>
              <a:buNone/>
            </a:pPr>
            <a:r>
              <a:t/>
            </a:r>
            <a:endParaRPr b="0" i="0" sz="1500" u="none" cap="none" strike="noStrike">
              <a:solidFill>
                <a:srgbClr val="434343"/>
              </a:solidFill>
              <a:latin typeface="Open Sans"/>
              <a:ea typeface="Open Sans"/>
              <a:cs typeface="Open Sans"/>
              <a:sym typeface="Open Sans"/>
            </a:endParaRPr>
          </a:p>
        </p:txBody>
      </p:sp>
      <p:sp>
        <p:nvSpPr>
          <p:cNvPr id="152" name="Google Shape;152;p16"/>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6"/>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b="0" i="0" lang="es" sz="900" u="none" cap="none" strike="noStrike">
                <a:solidFill>
                  <a:schemeClr val="lt1"/>
                </a:solidFill>
                <a:latin typeface="Open Sans"/>
                <a:ea typeface="Open Sans"/>
                <a:cs typeface="Open Sans"/>
                <a:sym typeface="Open Sans"/>
              </a:rPr>
              <a:t>Actividad clase 20 - VPN</a:t>
            </a:r>
            <a:endParaRPr b="0" i="0" sz="9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Open Sans"/>
              <a:ea typeface="Open Sans"/>
              <a:cs typeface="Open Sans"/>
              <a:sym typeface="Open Sans"/>
            </a:endParaRPr>
          </a:p>
        </p:txBody>
      </p:sp>
      <p:pic>
        <p:nvPicPr>
          <p:cNvPr id="154" name="Google Shape;154;p16"/>
          <p:cNvPicPr preferRelativeResize="0"/>
          <p:nvPr/>
        </p:nvPicPr>
        <p:blipFill rotWithShape="1">
          <a:blip r:embed="rId4">
            <a:alphaModFix/>
          </a:blip>
          <a:srcRect b="0" l="0" r="0" t="0"/>
          <a:stretch/>
        </p:blipFill>
        <p:spPr>
          <a:xfrm>
            <a:off x="8074225" y="4931037"/>
            <a:ext cx="764551" cy="182226"/>
          </a:xfrm>
          <a:prstGeom prst="rect">
            <a:avLst/>
          </a:prstGeom>
          <a:noFill/>
          <a:ln>
            <a:noFill/>
          </a:ln>
        </p:spPr>
      </p:pic>
      <p:sp>
        <p:nvSpPr>
          <p:cNvPr id="155" name="Google Shape;155;p16"/>
          <p:cNvSpPr/>
          <p:nvPr/>
        </p:nvSpPr>
        <p:spPr>
          <a:xfrm>
            <a:off x="799250" y="1654400"/>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6" name="Google Shape;156;p16"/>
          <p:cNvPicPr preferRelativeResize="0"/>
          <p:nvPr/>
        </p:nvPicPr>
        <p:blipFill rotWithShape="1">
          <a:blip r:embed="rId5">
            <a:alphaModFix/>
          </a:blip>
          <a:srcRect b="0" l="0" r="0" t="0"/>
          <a:stretch/>
        </p:blipFill>
        <p:spPr>
          <a:xfrm>
            <a:off x="2955275" y="2371725"/>
            <a:ext cx="2981325" cy="232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nvSpPr>
        <p:spPr>
          <a:xfrm>
            <a:off x="-15600" y="8750"/>
            <a:ext cx="5678700" cy="5274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100"/>
              <a:buFont typeface="Arial"/>
              <a:buNone/>
            </a:pPr>
            <a:r>
              <a:rPr b="1" i="0" lang="es" sz="3100" u="none" cap="none" strike="noStrike">
                <a:solidFill>
                  <a:srgbClr val="434343"/>
                </a:solidFill>
                <a:latin typeface="Rajdhani"/>
                <a:ea typeface="Rajdhani"/>
                <a:cs typeface="Rajdhani"/>
                <a:sym typeface="Rajdhani"/>
              </a:rPr>
              <a:t>Tareas a </a:t>
            </a:r>
            <a:r>
              <a:rPr b="1" i="0" lang="es" sz="3100" u="none" cap="none" strike="noStrike">
                <a:solidFill>
                  <a:srgbClr val="EC183F"/>
                </a:solidFill>
                <a:latin typeface="Rajdhani"/>
                <a:ea typeface="Rajdhani"/>
                <a:cs typeface="Rajdhani"/>
                <a:sym typeface="Rajdhani"/>
              </a:rPr>
              <a:t>Realizar</a:t>
            </a:r>
            <a:endParaRPr b="1" i="0" sz="3100" u="none" cap="none" strike="noStrike">
              <a:solidFill>
                <a:srgbClr val="434343"/>
              </a:solidFill>
              <a:latin typeface="Rajdhani"/>
              <a:ea typeface="Rajdhani"/>
              <a:cs typeface="Rajdhani"/>
              <a:sym typeface="Rajdhani"/>
            </a:endParaRPr>
          </a:p>
        </p:txBody>
      </p:sp>
      <p:sp>
        <p:nvSpPr>
          <p:cNvPr id="162" name="Google Shape;162;p17"/>
          <p:cNvSpPr txBox="1"/>
          <p:nvPr/>
        </p:nvSpPr>
        <p:spPr>
          <a:xfrm>
            <a:off x="-15600" y="610250"/>
            <a:ext cx="9144000" cy="4211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rgbClr val="000000"/>
              </a:buClr>
              <a:buSzPts val="1400"/>
              <a:buFont typeface="Arial"/>
              <a:buNone/>
            </a:pPr>
            <a:r>
              <a:rPr b="1" i="0" lang="es" sz="1400" u="none" cap="none" strike="noStrike">
                <a:solidFill>
                  <a:srgbClr val="434343"/>
                </a:solidFill>
                <a:latin typeface="Open Sans"/>
                <a:ea typeface="Open Sans"/>
                <a:cs typeface="Open Sans"/>
                <a:sym typeface="Open Sans"/>
              </a:rPr>
              <a:t>En Opera</a:t>
            </a:r>
            <a:r>
              <a:rPr b="1" i="0" lang="es" sz="1400" u="none" cap="none" strike="noStrike">
                <a:solidFill>
                  <a:srgbClr val="434343"/>
                </a:solidFill>
                <a:latin typeface="Open Sans"/>
                <a:ea typeface="Open Sans"/>
                <a:cs typeface="Open Sans"/>
                <a:sym typeface="Open Sans"/>
              </a:rPr>
              <a:t> sin VPN</a:t>
            </a:r>
            <a:r>
              <a:rPr b="1" i="0" lang="es" sz="1400" u="none" cap="none" strike="noStrike">
                <a:solidFill>
                  <a:srgbClr val="434343"/>
                </a:solidFill>
                <a:latin typeface="Open Sans"/>
                <a:ea typeface="Open Sans"/>
                <a:cs typeface="Open Sans"/>
                <a:sym typeface="Open Sans"/>
              </a:rPr>
              <a:t> debemos consultar nuestra velocidad de subida, bajada y el ping, anotar estos valores.</a:t>
            </a:r>
            <a:endParaRPr b="1"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rPr b="1" lang="es">
                <a:solidFill>
                  <a:srgbClr val="434343"/>
                </a:solidFill>
                <a:latin typeface="Open Sans"/>
                <a:ea typeface="Open Sans"/>
                <a:cs typeface="Open Sans"/>
                <a:sym typeface="Open Sans"/>
              </a:rPr>
              <a:t>Subida: </a:t>
            </a:r>
            <a:r>
              <a:rPr lang="es">
                <a:solidFill>
                  <a:srgbClr val="434343"/>
                </a:solidFill>
                <a:latin typeface="Open Sans"/>
                <a:ea typeface="Open Sans"/>
                <a:cs typeface="Open Sans"/>
                <a:sym typeface="Open Sans"/>
              </a:rPr>
              <a:t>177.39mbps.</a:t>
            </a:r>
            <a:endParaRPr>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rPr b="1" lang="es">
                <a:solidFill>
                  <a:srgbClr val="434343"/>
                </a:solidFill>
                <a:latin typeface="Open Sans"/>
                <a:ea typeface="Open Sans"/>
                <a:cs typeface="Open Sans"/>
                <a:sym typeface="Open Sans"/>
              </a:rPr>
              <a:t>Bajada: </a:t>
            </a:r>
            <a:r>
              <a:rPr lang="es">
                <a:solidFill>
                  <a:srgbClr val="434343"/>
                </a:solidFill>
                <a:latin typeface="Open Sans"/>
                <a:ea typeface="Open Sans"/>
                <a:cs typeface="Open Sans"/>
                <a:sym typeface="Open Sans"/>
              </a:rPr>
              <a:t>240.46mbps.</a:t>
            </a:r>
            <a:endParaRPr>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rPr b="1" lang="es">
                <a:solidFill>
                  <a:srgbClr val="434343"/>
                </a:solidFill>
                <a:latin typeface="Open Sans"/>
                <a:ea typeface="Open Sans"/>
                <a:cs typeface="Open Sans"/>
                <a:sym typeface="Open Sans"/>
              </a:rPr>
              <a:t>PING: </a:t>
            </a:r>
            <a:r>
              <a:rPr lang="es">
                <a:solidFill>
                  <a:srgbClr val="434343"/>
                </a:solidFill>
                <a:latin typeface="Open Sans"/>
                <a:ea typeface="Open Sans"/>
                <a:cs typeface="Open Sans"/>
                <a:sym typeface="Open Sans"/>
              </a:rPr>
              <a:t>147.</a:t>
            </a:r>
            <a:endParaRPr>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rPr lang="es">
                <a:solidFill>
                  <a:srgbClr val="434343"/>
                </a:solidFill>
                <a:latin typeface="Open Sans"/>
                <a:ea typeface="Open Sans"/>
                <a:cs typeface="Open Sans"/>
                <a:sym typeface="Open Sans"/>
              </a:rPr>
              <a:t>Paola Viloria.</a:t>
            </a:r>
            <a:endParaRPr>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t/>
            </a:r>
            <a:endParaRPr b="1">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rPr b="1" i="0" lang="es" sz="1400" u="none" cap="none" strike="noStrike">
                <a:solidFill>
                  <a:srgbClr val="434343"/>
                </a:solidFill>
                <a:latin typeface="Open Sans"/>
                <a:ea typeface="Open Sans"/>
                <a:cs typeface="Open Sans"/>
                <a:sym typeface="Open Sans"/>
              </a:rPr>
              <a:t>En Opera con </a:t>
            </a:r>
            <a:r>
              <a:rPr b="1" i="0" lang="es" sz="1400" u="none" cap="none" strike="noStrike">
                <a:solidFill>
                  <a:srgbClr val="434343"/>
                </a:solidFill>
                <a:latin typeface="Open Sans"/>
                <a:ea typeface="Open Sans"/>
                <a:cs typeface="Open Sans"/>
                <a:sym typeface="Open Sans"/>
              </a:rPr>
              <a:t>VPN activada</a:t>
            </a:r>
            <a:r>
              <a:rPr b="1" i="0" lang="es" sz="1400" u="none" cap="none" strike="noStrike">
                <a:solidFill>
                  <a:srgbClr val="434343"/>
                </a:solidFill>
                <a:latin typeface="Open Sans"/>
                <a:ea typeface="Open Sans"/>
                <a:cs typeface="Open Sans"/>
                <a:sym typeface="Open Sans"/>
              </a:rPr>
              <a:t> debemos consultar nuestra velocidad de subida, bajada y el ping, anotando estos valores. </a:t>
            </a:r>
            <a:endParaRPr b="1"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rPr b="1" lang="es">
                <a:solidFill>
                  <a:srgbClr val="434343"/>
                </a:solidFill>
                <a:latin typeface="Open Sans"/>
                <a:ea typeface="Open Sans"/>
                <a:cs typeface="Open Sans"/>
                <a:sym typeface="Open Sans"/>
              </a:rPr>
              <a:t>Subida: </a:t>
            </a:r>
            <a:r>
              <a:rPr lang="es">
                <a:solidFill>
                  <a:srgbClr val="434343"/>
                </a:solidFill>
                <a:latin typeface="Open Sans"/>
                <a:ea typeface="Open Sans"/>
                <a:cs typeface="Open Sans"/>
                <a:sym typeface="Open Sans"/>
              </a:rPr>
              <a:t>11.87mbps.</a:t>
            </a:r>
            <a:endParaRPr>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rPr b="1" lang="es">
                <a:solidFill>
                  <a:srgbClr val="434343"/>
                </a:solidFill>
                <a:latin typeface="Open Sans"/>
                <a:ea typeface="Open Sans"/>
                <a:cs typeface="Open Sans"/>
                <a:sym typeface="Open Sans"/>
              </a:rPr>
              <a:t>Bajada: </a:t>
            </a:r>
            <a:r>
              <a:rPr lang="es">
                <a:solidFill>
                  <a:srgbClr val="434343"/>
                </a:solidFill>
                <a:latin typeface="Open Sans"/>
                <a:ea typeface="Open Sans"/>
                <a:cs typeface="Open Sans"/>
                <a:sym typeface="Open Sans"/>
              </a:rPr>
              <a:t>8.12mbps.</a:t>
            </a:r>
            <a:endParaRPr>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rPr b="1" lang="es">
                <a:solidFill>
                  <a:srgbClr val="434343"/>
                </a:solidFill>
                <a:latin typeface="Open Sans"/>
                <a:ea typeface="Open Sans"/>
                <a:cs typeface="Open Sans"/>
                <a:sym typeface="Open Sans"/>
              </a:rPr>
              <a:t>PING: </a:t>
            </a:r>
            <a:r>
              <a:rPr lang="es">
                <a:solidFill>
                  <a:srgbClr val="434343"/>
                </a:solidFill>
                <a:latin typeface="Open Sans"/>
                <a:ea typeface="Open Sans"/>
                <a:cs typeface="Open Sans"/>
                <a:sym typeface="Open Sans"/>
              </a:rPr>
              <a:t>186.</a:t>
            </a:r>
            <a:endParaRPr>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rPr lang="es">
                <a:solidFill>
                  <a:srgbClr val="434343"/>
                </a:solidFill>
                <a:latin typeface="Open Sans"/>
                <a:ea typeface="Open Sans"/>
                <a:cs typeface="Open Sans"/>
                <a:sym typeface="Open Sans"/>
              </a:rPr>
              <a:t>Paola Viloria.</a:t>
            </a:r>
            <a:endParaRPr>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t/>
            </a:r>
            <a:endParaRPr b="1"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500"/>
              <a:buFont typeface="Arial"/>
              <a:buNone/>
            </a:pPr>
            <a:r>
              <a:t/>
            </a:r>
            <a:endParaRPr b="0" i="0" sz="15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500"/>
              <a:buFont typeface="Arial"/>
              <a:buNone/>
            </a:pPr>
            <a:r>
              <a:t/>
            </a:r>
            <a:endParaRPr b="0" i="0" sz="15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500"/>
              <a:buFont typeface="Arial"/>
              <a:buNone/>
            </a:pPr>
            <a:r>
              <a:t/>
            </a:r>
            <a:endParaRPr b="0" i="0" sz="1500" u="none" cap="none" strike="noStrike">
              <a:solidFill>
                <a:srgbClr val="434343"/>
              </a:solidFill>
              <a:latin typeface="Open Sans"/>
              <a:ea typeface="Open Sans"/>
              <a:cs typeface="Open Sans"/>
              <a:sym typeface="Open Sans"/>
            </a:endParaRPr>
          </a:p>
        </p:txBody>
      </p:sp>
      <p:sp>
        <p:nvSpPr>
          <p:cNvPr id="163" name="Google Shape;163;p17"/>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7"/>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chemeClr val="lt1"/>
                </a:solidFill>
                <a:latin typeface="Open Sans"/>
                <a:ea typeface="Open Sans"/>
                <a:cs typeface="Open Sans"/>
                <a:sym typeface="Open Sans"/>
              </a:rPr>
              <a:t>Actividad clase 20 - VPN</a:t>
            </a:r>
            <a:endParaRPr b="0" i="0" sz="9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t/>
            </a:r>
            <a:endParaRPr b="0" i="0" sz="9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Open Sans"/>
              <a:ea typeface="Open Sans"/>
              <a:cs typeface="Open Sans"/>
              <a:sym typeface="Open Sans"/>
            </a:endParaRPr>
          </a:p>
        </p:txBody>
      </p:sp>
      <p:pic>
        <p:nvPicPr>
          <p:cNvPr id="165" name="Google Shape;165;p17"/>
          <p:cNvPicPr preferRelativeResize="0"/>
          <p:nvPr/>
        </p:nvPicPr>
        <p:blipFill rotWithShape="1">
          <a:blip r:embed="rId3">
            <a:alphaModFix/>
          </a:blip>
          <a:srcRect b="0" l="0" r="0" t="0"/>
          <a:stretch/>
        </p:blipFill>
        <p:spPr>
          <a:xfrm>
            <a:off x="8074225" y="4931037"/>
            <a:ext cx="764551" cy="182226"/>
          </a:xfrm>
          <a:prstGeom prst="rect">
            <a:avLst/>
          </a:prstGeom>
          <a:noFill/>
          <a:ln>
            <a:noFill/>
          </a:ln>
        </p:spPr>
      </p:pic>
      <p:sp>
        <p:nvSpPr>
          <p:cNvPr id="166" name="Google Shape;166;p17"/>
          <p:cNvSpPr/>
          <p:nvPr/>
        </p:nvSpPr>
        <p:spPr>
          <a:xfrm>
            <a:off x="2956900" y="72800"/>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7"/>
          <p:cNvSpPr txBox="1"/>
          <p:nvPr/>
        </p:nvSpPr>
        <p:spPr>
          <a:xfrm>
            <a:off x="799250" y="2679600"/>
            <a:ext cx="3993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Rajdhani"/>
              <a:ea typeface="Rajdhani"/>
              <a:cs typeface="Rajdhani"/>
              <a:sym typeface="Rajdhani"/>
            </a:endParaRPr>
          </a:p>
        </p:txBody>
      </p:sp>
      <p:sp>
        <p:nvSpPr>
          <p:cNvPr id="168" name="Google Shape;168;p17"/>
          <p:cNvSpPr/>
          <p:nvPr/>
        </p:nvSpPr>
        <p:spPr>
          <a:xfrm>
            <a:off x="3545350" y="72800"/>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7"/>
          <p:cNvSpPr/>
          <p:nvPr/>
        </p:nvSpPr>
        <p:spPr>
          <a:xfrm>
            <a:off x="4133800" y="72788"/>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7"/>
          <p:cNvSpPr txBox="1"/>
          <p:nvPr/>
        </p:nvSpPr>
        <p:spPr>
          <a:xfrm>
            <a:off x="1972600" y="1154650"/>
            <a:ext cx="20706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b="1" lang="es">
                <a:solidFill>
                  <a:srgbClr val="434343"/>
                </a:solidFill>
                <a:latin typeface="Open Sans"/>
                <a:ea typeface="Open Sans"/>
                <a:cs typeface="Open Sans"/>
                <a:sym typeface="Open Sans"/>
              </a:rPr>
              <a:t>Subida: </a:t>
            </a:r>
            <a:r>
              <a:rPr lang="es">
                <a:solidFill>
                  <a:srgbClr val="434343"/>
                </a:solidFill>
                <a:latin typeface="Open Sans"/>
                <a:ea typeface="Open Sans"/>
                <a:cs typeface="Open Sans"/>
                <a:sym typeface="Open Sans"/>
              </a:rPr>
              <a:t>612.05 mbps.</a:t>
            </a:r>
            <a:endParaRPr>
              <a:solidFill>
                <a:srgbClr val="434343"/>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b="1" lang="es">
                <a:solidFill>
                  <a:srgbClr val="434343"/>
                </a:solidFill>
                <a:latin typeface="Open Sans"/>
                <a:ea typeface="Open Sans"/>
                <a:cs typeface="Open Sans"/>
                <a:sym typeface="Open Sans"/>
              </a:rPr>
              <a:t>Bajada: </a:t>
            </a:r>
            <a:r>
              <a:rPr lang="es">
                <a:solidFill>
                  <a:srgbClr val="434343"/>
                </a:solidFill>
                <a:latin typeface="Open Sans"/>
                <a:ea typeface="Open Sans"/>
                <a:cs typeface="Open Sans"/>
                <a:sym typeface="Open Sans"/>
              </a:rPr>
              <a:t>6.77 mbps.</a:t>
            </a:r>
            <a:endParaRPr>
              <a:solidFill>
                <a:srgbClr val="434343"/>
              </a:solidFill>
              <a:latin typeface="Open Sans"/>
              <a:ea typeface="Open Sans"/>
              <a:cs typeface="Open Sans"/>
              <a:sym typeface="Open Sans"/>
            </a:endParaRPr>
          </a:p>
          <a:p>
            <a:pPr indent="0" lvl="0" marL="0" rtl="0" algn="l">
              <a:lnSpc>
                <a:spcPct val="150000"/>
              </a:lnSpc>
              <a:spcBef>
                <a:spcPts val="0"/>
              </a:spcBef>
              <a:spcAft>
                <a:spcPts val="0"/>
              </a:spcAft>
              <a:buNone/>
            </a:pPr>
            <a:r>
              <a:rPr b="1" lang="es">
                <a:solidFill>
                  <a:srgbClr val="434343"/>
                </a:solidFill>
                <a:latin typeface="Open Sans"/>
                <a:ea typeface="Open Sans"/>
                <a:cs typeface="Open Sans"/>
                <a:sym typeface="Open Sans"/>
              </a:rPr>
              <a:t>Ping:  </a:t>
            </a:r>
            <a:r>
              <a:rPr lang="es">
                <a:solidFill>
                  <a:srgbClr val="434343"/>
                </a:solidFill>
                <a:latin typeface="Open Sans"/>
                <a:ea typeface="Open Sans"/>
                <a:cs typeface="Open Sans"/>
                <a:sym typeface="Open Sans"/>
              </a:rPr>
              <a:t>138.</a:t>
            </a:r>
            <a:endParaRPr>
              <a:solidFill>
                <a:srgbClr val="434343"/>
              </a:solidFill>
              <a:latin typeface="Open Sans"/>
              <a:ea typeface="Open Sans"/>
              <a:cs typeface="Open Sans"/>
              <a:sym typeface="Open Sans"/>
            </a:endParaRPr>
          </a:p>
          <a:p>
            <a:pPr indent="0" lvl="0" marL="0" rtl="0" algn="l">
              <a:lnSpc>
                <a:spcPct val="150000"/>
              </a:lnSpc>
              <a:spcBef>
                <a:spcPts val="0"/>
              </a:spcBef>
              <a:spcAft>
                <a:spcPts val="0"/>
              </a:spcAft>
              <a:buNone/>
            </a:pPr>
            <a:r>
              <a:rPr lang="es">
                <a:solidFill>
                  <a:srgbClr val="434343"/>
                </a:solidFill>
                <a:latin typeface="Open Sans"/>
                <a:ea typeface="Open Sans"/>
                <a:cs typeface="Open Sans"/>
                <a:sym typeface="Open Sans"/>
              </a:rPr>
              <a:t>Carolina Orellana.</a:t>
            </a:r>
            <a:endParaRPr>
              <a:solidFill>
                <a:srgbClr val="434343"/>
              </a:solidFill>
              <a:latin typeface="Open Sans"/>
              <a:ea typeface="Open Sans"/>
              <a:cs typeface="Open Sans"/>
              <a:sym typeface="Open Sans"/>
            </a:endParaRPr>
          </a:p>
        </p:txBody>
      </p:sp>
      <p:sp>
        <p:nvSpPr>
          <p:cNvPr id="171" name="Google Shape;171;p17"/>
          <p:cNvSpPr txBox="1"/>
          <p:nvPr/>
        </p:nvSpPr>
        <p:spPr>
          <a:xfrm>
            <a:off x="1843050" y="3359250"/>
            <a:ext cx="19614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b="1" lang="es"/>
              <a:t>Subida:</a:t>
            </a:r>
            <a:r>
              <a:rPr lang="es"/>
              <a:t> 7.64 mbps.</a:t>
            </a:r>
            <a:endParaRPr/>
          </a:p>
          <a:p>
            <a:pPr indent="0" lvl="0" marL="0" rtl="0" algn="l">
              <a:lnSpc>
                <a:spcPct val="150000"/>
              </a:lnSpc>
              <a:spcBef>
                <a:spcPts val="0"/>
              </a:spcBef>
              <a:spcAft>
                <a:spcPts val="0"/>
              </a:spcAft>
              <a:buClr>
                <a:schemeClr val="dk1"/>
              </a:buClr>
              <a:buSzPts val="1100"/>
              <a:buFont typeface="Arial"/>
              <a:buNone/>
            </a:pPr>
            <a:r>
              <a:rPr b="1" lang="es"/>
              <a:t>Bajada: </a:t>
            </a:r>
            <a:r>
              <a:rPr lang="es"/>
              <a:t>4.78 mbps.</a:t>
            </a:r>
            <a:endParaRPr/>
          </a:p>
          <a:p>
            <a:pPr indent="0" lvl="0" marL="0" rtl="0" algn="l">
              <a:lnSpc>
                <a:spcPct val="150000"/>
              </a:lnSpc>
              <a:spcBef>
                <a:spcPts val="0"/>
              </a:spcBef>
              <a:spcAft>
                <a:spcPts val="0"/>
              </a:spcAft>
              <a:buClr>
                <a:schemeClr val="dk1"/>
              </a:buClr>
              <a:buSzPts val="1100"/>
              <a:buFont typeface="Arial"/>
              <a:buNone/>
            </a:pPr>
            <a:r>
              <a:rPr b="1" lang="es"/>
              <a:t>Ping: </a:t>
            </a:r>
            <a:r>
              <a:rPr lang="es"/>
              <a:t> 181.</a:t>
            </a:r>
            <a:endParaRPr/>
          </a:p>
          <a:p>
            <a:pPr indent="0" lvl="0" marL="0" rtl="0" algn="l">
              <a:lnSpc>
                <a:spcPct val="150000"/>
              </a:lnSpc>
              <a:spcBef>
                <a:spcPts val="0"/>
              </a:spcBef>
              <a:spcAft>
                <a:spcPts val="0"/>
              </a:spcAft>
              <a:buNone/>
            </a:pPr>
            <a:r>
              <a:rPr lang="es"/>
              <a:t>Carolina Orellana.</a:t>
            </a:r>
            <a:endParaRPr/>
          </a:p>
        </p:txBody>
      </p:sp>
      <p:sp>
        <p:nvSpPr>
          <p:cNvPr id="172" name="Google Shape;172;p17"/>
          <p:cNvSpPr txBox="1"/>
          <p:nvPr/>
        </p:nvSpPr>
        <p:spPr>
          <a:xfrm>
            <a:off x="6462400" y="1154650"/>
            <a:ext cx="20160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b="1" lang="es"/>
              <a:t>Subida:</a:t>
            </a:r>
            <a:r>
              <a:rPr lang="es"/>
              <a:t> 812.05 mbps.</a:t>
            </a:r>
            <a:endParaRPr/>
          </a:p>
          <a:p>
            <a:pPr indent="0" lvl="0" marL="0" rtl="0" algn="l">
              <a:lnSpc>
                <a:spcPct val="150000"/>
              </a:lnSpc>
              <a:spcBef>
                <a:spcPts val="0"/>
              </a:spcBef>
              <a:spcAft>
                <a:spcPts val="0"/>
              </a:spcAft>
              <a:buClr>
                <a:schemeClr val="dk1"/>
              </a:buClr>
              <a:buSzPts val="1100"/>
              <a:buFont typeface="Arial"/>
              <a:buNone/>
            </a:pPr>
            <a:r>
              <a:rPr b="1" lang="es"/>
              <a:t>Bajada:</a:t>
            </a:r>
            <a:r>
              <a:rPr lang="es"/>
              <a:t> 9.77 mbps.</a:t>
            </a:r>
            <a:endParaRPr/>
          </a:p>
          <a:p>
            <a:pPr indent="0" lvl="0" marL="0" rtl="0" algn="l">
              <a:lnSpc>
                <a:spcPct val="150000"/>
              </a:lnSpc>
              <a:spcBef>
                <a:spcPts val="0"/>
              </a:spcBef>
              <a:spcAft>
                <a:spcPts val="0"/>
              </a:spcAft>
              <a:buNone/>
            </a:pPr>
            <a:r>
              <a:rPr b="1" lang="es"/>
              <a:t>Ping: </a:t>
            </a:r>
            <a:r>
              <a:rPr lang="es"/>
              <a:t> 143.</a:t>
            </a:r>
            <a:endParaRPr/>
          </a:p>
          <a:p>
            <a:pPr indent="0" lvl="0" marL="0" rtl="0" algn="l">
              <a:lnSpc>
                <a:spcPct val="150000"/>
              </a:lnSpc>
              <a:spcBef>
                <a:spcPts val="0"/>
              </a:spcBef>
              <a:spcAft>
                <a:spcPts val="0"/>
              </a:spcAft>
              <a:buNone/>
            </a:pPr>
            <a:r>
              <a:rPr lang="es"/>
              <a:t>Isabel Palacios.</a:t>
            </a:r>
            <a:endParaRPr/>
          </a:p>
        </p:txBody>
      </p:sp>
      <p:sp>
        <p:nvSpPr>
          <p:cNvPr id="173" name="Google Shape;173;p17"/>
          <p:cNvSpPr txBox="1"/>
          <p:nvPr/>
        </p:nvSpPr>
        <p:spPr>
          <a:xfrm>
            <a:off x="6560475" y="3282975"/>
            <a:ext cx="20160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
              <a:t>Subida: </a:t>
            </a:r>
            <a:r>
              <a:rPr lang="es"/>
              <a:t>7.23mbps.</a:t>
            </a:r>
            <a:endParaRPr/>
          </a:p>
          <a:p>
            <a:pPr indent="0" lvl="0" marL="0" rtl="0" algn="l">
              <a:lnSpc>
                <a:spcPct val="150000"/>
              </a:lnSpc>
              <a:spcBef>
                <a:spcPts val="0"/>
              </a:spcBef>
              <a:spcAft>
                <a:spcPts val="0"/>
              </a:spcAft>
              <a:buNone/>
            </a:pPr>
            <a:r>
              <a:rPr b="1" lang="es"/>
              <a:t>Bajada:</a:t>
            </a:r>
            <a:r>
              <a:rPr lang="es"/>
              <a:t> 4.18mbps.</a:t>
            </a:r>
            <a:endParaRPr/>
          </a:p>
          <a:p>
            <a:pPr indent="0" lvl="0" marL="0" rtl="0" algn="l">
              <a:lnSpc>
                <a:spcPct val="150000"/>
              </a:lnSpc>
              <a:spcBef>
                <a:spcPts val="0"/>
              </a:spcBef>
              <a:spcAft>
                <a:spcPts val="0"/>
              </a:spcAft>
              <a:buNone/>
            </a:pPr>
            <a:r>
              <a:rPr b="1" lang="es"/>
              <a:t>Ping: </a:t>
            </a:r>
            <a:r>
              <a:rPr lang="es"/>
              <a:t> 125.</a:t>
            </a:r>
            <a:endParaRPr/>
          </a:p>
          <a:p>
            <a:pPr indent="0" lvl="0" marL="0" rtl="0" algn="l">
              <a:lnSpc>
                <a:spcPct val="150000"/>
              </a:lnSpc>
              <a:spcBef>
                <a:spcPts val="0"/>
              </a:spcBef>
              <a:spcAft>
                <a:spcPts val="0"/>
              </a:spcAft>
              <a:buNone/>
            </a:pPr>
            <a:r>
              <a:rPr lang="es"/>
              <a:t>Isabel Palacios.</a:t>
            </a:r>
            <a:endParaRPr/>
          </a:p>
        </p:txBody>
      </p:sp>
      <p:sp>
        <p:nvSpPr>
          <p:cNvPr id="174" name="Google Shape;174;p17"/>
          <p:cNvSpPr txBox="1"/>
          <p:nvPr/>
        </p:nvSpPr>
        <p:spPr>
          <a:xfrm>
            <a:off x="4133800" y="1154650"/>
            <a:ext cx="20706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
                <a:solidFill>
                  <a:schemeClr val="dk1"/>
                </a:solidFill>
              </a:rPr>
              <a:t>S</a:t>
            </a:r>
            <a:r>
              <a:rPr b="1" lang="es">
                <a:solidFill>
                  <a:schemeClr val="dk1"/>
                </a:solidFill>
              </a:rPr>
              <a:t>ubida: </a:t>
            </a:r>
            <a:r>
              <a:rPr lang="es">
                <a:solidFill>
                  <a:schemeClr val="dk1"/>
                </a:solidFill>
              </a:rPr>
              <a:t>24.37mbps.</a:t>
            </a:r>
            <a:endParaRPr/>
          </a:p>
          <a:p>
            <a:pPr indent="0" lvl="0" marL="0" rtl="0" algn="l">
              <a:lnSpc>
                <a:spcPct val="150000"/>
              </a:lnSpc>
              <a:spcBef>
                <a:spcPts val="0"/>
              </a:spcBef>
              <a:spcAft>
                <a:spcPts val="0"/>
              </a:spcAft>
              <a:buNone/>
            </a:pPr>
            <a:r>
              <a:rPr b="1" lang="es"/>
              <a:t>Descarga:</a:t>
            </a:r>
            <a:r>
              <a:rPr lang="es"/>
              <a:t> </a:t>
            </a:r>
            <a:r>
              <a:rPr lang="es"/>
              <a:t>86.8mbps.</a:t>
            </a:r>
            <a:endParaRPr/>
          </a:p>
          <a:p>
            <a:pPr indent="0" lvl="0" marL="0" rtl="0" algn="l">
              <a:lnSpc>
                <a:spcPct val="150000"/>
              </a:lnSpc>
              <a:spcBef>
                <a:spcPts val="0"/>
              </a:spcBef>
              <a:spcAft>
                <a:spcPts val="0"/>
              </a:spcAft>
              <a:buNone/>
            </a:pPr>
            <a:r>
              <a:rPr b="1" lang="es"/>
              <a:t>Ping: </a:t>
            </a:r>
            <a:r>
              <a:rPr lang="es"/>
              <a:t>157.</a:t>
            </a:r>
            <a:endParaRPr/>
          </a:p>
          <a:p>
            <a:pPr indent="0" lvl="0" marL="0" rtl="0" algn="l">
              <a:lnSpc>
                <a:spcPct val="150000"/>
              </a:lnSpc>
              <a:spcBef>
                <a:spcPts val="0"/>
              </a:spcBef>
              <a:spcAft>
                <a:spcPts val="0"/>
              </a:spcAft>
              <a:buNone/>
            </a:pPr>
            <a:r>
              <a:rPr lang="es"/>
              <a:t>Leandro Gillibrand.</a:t>
            </a:r>
            <a:endParaRPr/>
          </a:p>
        </p:txBody>
      </p:sp>
      <p:sp>
        <p:nvSpPr>
          <p:cNvPr id="175" name="Google Shape;175;p17"/>
          <p:cNvSpPr txBox="1"/>
          <p:nvPr/>
        </p:nvSpPr>
        <p:spPr>
          <a:xfrm>
            <a:off x="4206325" y="3290975"/>
            <a:ext cx="21879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s"/>
              <a:t>Subida:</a:t>
            </a:r>
            <a:r>
              <a:rPr lang="es"/>
              <a:t> </a:t>
            </a:r>
            <a:r>
              <a:rPr lang="es"/>
              <a:t>33.38mbps.</a:t>
            </a:r>
            <a:endParaRPr/>
          </a:p>
          <a:p>
            <a:pPr indent="0" lvl="0" marL="0" rtl="0" algn="l">
              <a:lnSpc>
                <a:spcPct val="150000"/>
              </a:lnSpc>
              <a:spcBef>
                <a:spcPts val="0"/>
              </a:spcBef>
              <a:spcAft>
                <a:spcPts val="0"/>
              </a:spcAft>
              <a:buNone/>
            </a:pPr>
            <a:r>
              <a:rPr b="1" lang="es">
                <a:solidFill>
                  <a:schemeClr val="dk1"/>
                </a:solidFill>
              </a:rPr>
              <a:t>Descarga: </a:t>
            </a:r>
            <a:r>
              <a:rPr lang="es">
                <a:solidFill>
                  <a:schemeClr val="dk1"/>
                </a:solidFill>
              </a:rPr>
              <a:t>77.53mbps.</a:t>
            </a:r>
            <a:endParaRPr>
              <a:solidFill>
                <a:schemeClr val="dk1"/>
              </a:solidFill>
            </a:endParaRPr>
          </a:p>
          <a:p>
            <a:pPr indent="0" lvl="0" marL="0" rtl="0" algn="l">
              <a:lnSpc>
                <a:spcPct val="150000"/>
              </a:lnSpc>
              <a:spcBef>
                <a:spcPts val="0"/>
              </a:spcBef>
              <a:spcAft>
                <a:spcPts val="0"/>
              </a:spcAft>
              <a:buNone/>
            </a:pPr>
            <a:r>
              <a:rPr b="1" lang="es"/>
              <a:t>Ping:</a:t>
            </a:r>
            <a:r>
              <a:rPr lang="es"/>
              <a:t> 186.</a:t>
            </a:r>
            <a:endParaRPr/>
          </a:p>
          <a:p>
            <a:pPr indent="0" lvl="0" marL="0" rtl="0" algn="l">
              <a:lnSpc>
                <a:spcPct val="150000"/>
              </a:lnSpc>
              <a:spcBef>
                <a:spcPts val="0"/>
              </a:spcBef>
              <a:spcAft>
                <a:spcPts val="0"/>
              </a:spcAft>
              <a:buNone/>
            </a:pPr>
            <a:r>
              <a:rPr lang="es"/>
              <a:t>Leandro Gillibrand.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a82ae2e815_0_14"/>
          <p:cNvSpPr txBox="1"/>
          <p:nvPr/>
        </p:nvSpPr>
        <p:spPr>
          <a:xfrm>
            <a:off x="741400" y="662625"/>
            <a:ext cx="5678700" cy="5274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100"/>
              <a:buFont typeface="Arial"/>
              <a:buNone/>
            </a:pPr>
            <a:r>
              <a:rPr b="1" i="0" lang="es" sz="3100" u="none" cap="none" strike="noStrike">
                <a:solidFill>
                  <a:srgbClr val="434343"/>
                </a:solidFill>
                <a:latin typeface="Rajdhani"/>
                <a:ea typeface="Rajdhani"/>
                <a:cs typeface="Rajdhani"/>
                <a:sym typeface="Rajdhani"/>
              </a:rPr>
              <a:t>Tareas a </a:t>
            </a:r>
            <a:r>
              <a:rPr b="1" i="0" lang="es" sz="3100" u="none" cap="none" strike="noStrike">
                <a:solidFill>
                  <a:srgbClr val="EC183F"/>
                </a:solidFill>
                <a:latin typeface="Rajdhani"/>
                <a:ea typeface="Rajdhani"/>
                <a:cs typeface="Rajdhani"/>
                <a:sym typeface="Rajdhani"/>
              </a:rPr>
              <a:t>Realizar</a:t>
            </a:r>
            <a:endParaRPr b="1" i="0" sz="3100" u="none" cap="none" strike="noStrike">
              <a:solidFill>
                <a:srgbClr val="434343"/>
              </a:solidFill>
              <a:latin typeface="Rajdhani"/>
              <a:ea typeface="Rajdhani"/>
              <a:cs typeface="Rajdhani"/>
              <a:sym typeface="Rajdhani"/>
            </a:endParaRPr>
          </a:p>
        </p:txBody>
      </p:sp>
      <p:sp>
        <p:nvSpPr>
          <p:cNvPr id="181" name="Google Shape;181;g1a82ae2e815_0_14"/>
          <p:cNvSpPr txBox="1"/>
          <p:nvPr/>
        </p:nvSpPr>
        <p:spPr>
          <a:xfrm>
            <a:off x="1274800" y="1418625"/>
            <a:ext cx="6875700" cy="277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400"/>
              <a:buFont typeface="Arial"/>
              <a:buNone/>
            </a:pPr>
            <a:r>
              <a:rPr b="1" lang="es">
                <a:solidFill>
                  <a:srgbClr val="434343"/>
                </a:solidFill>
                <a:latin typeface="Open Sans"/>
                <a:ea typeface="Open Sans"/>
                <a:cs typeface="Open Sans"/>
                <a:sym typeface="Open Sans"/>
              </a:rPr>
              <a:t>Con Tor y su red activada, debemos consultar nuestra velocidad de subida, bajada y el ping, anotando estos valores.</a:t>
            </a:r>
            <a:endParaRPr b="1">
              <a:solidFill>
                <a:srgbClr val="434343"/>
              </a:solidFill>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400"/>
              <a:buFont typeface="Arial"/>
              <a:buNone/>
            </a:pPr>
            <a:r>
              <a:rPr lang="es">
                <a:solidFill>
                  <a:srgbClr val="434343"/>
                </a:solidFill>
                <a:latin typeface="Open Sans"/>
                <a:ea typeface="Open Sans"/>
                <a:cs typeface="Open Sans"/>
                <a:sym typeface="Open Sans"/>
              </a:rPr>
              <a:t>No devuelve ningún valor puesto que no se conecta al servidor, puesto que de hacerlo expondría la IP y perdería el anonimato.</a:t>
            </a:r>
            <a:endParaRPr>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t/>
            </a:r>
            <a:endParaRPr b="1"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500"/>
              <a:buFont typeface="Arial"/>
              <a:buNone/>
            </a:pPr>
            <a:r>
              <a:t/>
            </a:r>
            <a:endParaRPr b="0" i="0" sz="15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500"/>
              <a:buFont typeface="Arial"/>
              <a:buNone/>
            </a:pPr>
            <a:r>
              <a:t/>
            </a:r>
            <a:endParaRPr b="0" i="0" sz="15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500"/>
              <a:buFont typeface="Arial"/>
              <a:buNone/>
            </a:pPr>
            <a:r>
              <a:t/>
            </a:r>
            <a:endParaRPr b="0" i="0" sz="1500" u="none" cap="none" strike="noStrike">
              <a:solidFill>
                <a:srgbClr val="434343"/>
              </a:solidFill>
              <a:latin typeface="Open Sans"/>
              <a:ea typeface="Open Sans"/>
              <a:cs typeface="Open Sans"/>
              <a:sym typeface="Open Sans"/>
            </a:endParaRPr>
          </a:p>
        </p:txBody>
      </p:sp>
      <p:sp>
        <p:nvSpPr>
          <p:cNvPr id="182" name="Google Shape;182;g1a82ae2e815_0_14"/>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1a82ae2e815_0_14"/>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chemeClr val="lt1"/>
                </a:solidFill>
                <a:latin typeface="Open Sans"/>
                <a:ea typeface="Open Sans"/>
                <a:cs typeface="Open Sans"/>
                <a:sym typeface="Open Sans"/>
              </a:rPr>
              <a:t>Actividad clase 20 - VPN</a:t>
            </a:r>
            <a:endParaRPr b="0" i="0" sz="9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t/>
            </a:r>
            <a:endParaRPr b="0" i="0" sz="9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Open Sans"/>
              <a:ea typeface="Open Sans"/>
              <a:cs typeface="Open Sans"/>
              <a:sym typeface="Open Sans"/>
            </a:endParaRPr>
          </a:p>
        </p:txBody>
      </p:sp>
      <p:pic>
        <p:nvPicPr>
          <p:cNvPr id="184" name="Google Shape;184;g1a82ae2e815_0_14"/>
          <p:cNvPicPr preferRelativeResize="0"/>
          <p:nvPr/>
        </p:nvPicPr>
        <p:blipFill rotWithShape="1">
          <a:blip r:embed="rId3">
            <a:alphaModFix/>
          </a:blip>
          <a:srcRect b="0" l="0" r="0" t="0"/>
          <a:stretch/>
        </p:blipFill>
        <p:spPr>
          <a:xfrm>
            <a:off x="8074225" y="4931037"/>
            <a:ext cx="764551" cy="182226"/>
          </a:xfrm>
          <a:prstGeom prst="rect">
            <a:avLst/>
          </a:prstGeom>
          <a:noFill/>
          <a:ln>
            <a:noFill/>
          </a:ln>
        </p:spPr>
      </p:pic>
      <p:sp>
        <p:nvSpPr>
          <p:cNvPr id="185" name="Google Shape;185;g1a82ae2e815_0_14"/>
          <p:cNvSpPr/>
          <p:nvPr/>
        </p:nvSpPr>
        <p:spPr>
          <a:xfrm>
            <a:off x="799250" y="159177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1a82ae2e815_0_14"/>
          <p:cNvSpPr txBox="1"/>
          <p:nvPr/>
        </p:nvSpPr>
        <p:spPr>
          <a:xfrm>
            <a:off x="799250" y="2679600"/>
            <a:ext cx="3993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Rajdhani"/>
              <a:ea typeface="Rajdhani"/>
              <a:cs typeface="Rajdhani"/>
              <a:sym typeface="Rajdhani"/>
            </a:endParaRPr>
          </a:p>
        </p:txBody>
      </p:sp>
      <p:sp>
        <p:nvSpPr>
          <p:cNvPr id="187" name="Google Shape;187;g1a82ae2e815_0_14"/>
          <p:cNvSpPr/>
          <p:nvPr/>
        </p:nvSpPr>
        <p:spPr>
          <a:xfrm>
            <a:off x="799250" y="254522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1a82ae2e815_0_14"/>
          <p:cNvSpPr/>
          <p:nvPr/>
        </p:nvSpPr>
        <p:spPr>
          <a:xfrm>
            <a:off x="799250" y="3386513"/>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a82ae2e815_0_26"/>
          <p:cNvSpPr txBox="1"/>
          <p:nvPr/>
        </p:nvSpPr>
        <p:spPr>
          <a:xfrm>
            <a:off x="741400" y="662625"/>
            <a:ext cx="5678700" cy="527400"/>
          </a:xfrm>
          <a:prstGeom prst="rect">
            <a:avLst/>
          </a:prstGeom>
          <a:noFill/>
          <a:ln>
            <a:noFill/>
          </a:ln>
        </p:spPr>
        <p:txBody>
          <a:bodyPr anchorCtr="0" anchor="b" bIns="91425" lIns="91425" spcFirstLastPara="1" rIns="91425" wrap="square" tIns="91425">
            <a:noAutofit/>
          </a:bodyPr>
          <a:lstStyle/>
          <a:p>
            <a:pPr indent="0" lvl="0" marL="0" marR="0" rtl="0" algn="l">
              <a:lnSpc>
                <a:spcPct val="90000"/>
              </a:lnSpc>
              <a:spcBef>
                <a:spcPts val="0"/>
              </a:spcBef>
              <a:spcAft>
                <a:spcPts val="0"/>
              </a:spcAft>
              <a:buClr>
                <a:srgbClr val="000000"/>
              </a:buClr>
              <a:buSzPts val="3100"/>
              <a:buFont typeface="Arial"/>
              <a:buNone/>
            </a:pPr>
            <a:r>
              <a:rPr b="1" i="0" lang="es" sz="3100" u="none" cap="none" strike="noStrike">
                <a:solidFill>
                  <a:srgbClr val="434343"/>
                </a:solidFill>
                <a:latin typeface="Rajdhani"/>
                <a:ea typeface="Rajdhani"/>
                <a:cs typeface="Rajdhani"/>
                <a:sym typeface="Rajdhani"/>
              </a:rPr>
              <a:t>Preguntas </a:t>
            </a:r>
            <a:r>
              <a:rPr b="1" i="0" lang="es" sz="3100" u="none" cap="none" strike="noStrike">
                <a:solidFill>
                  <a:srgbClr val="EC183F"/>
                </a:solidFill>
                <a:latin typeface="Rajdhani"/>
                <a:ea typeface="Rajdhani"/>
                <a:cs typeface="Rajdhani"/>
                <a:sym typeface="Rajdhani"/>
              </a:rPr>
              <a:t>Realizar en mesa</a:t>
            </a:r>
            <a:endParaRPr b="1" i="0" sz="3100" u="none" cap="none" strike="noStrike">
              <a:solidFill>
                <a:srgbClr val="434343"/>
              </a:solidFill>
              <a:latin typeface="Rajdhani"/>
              <a:ea typeface="Rajdhani"/>
              <a:cs typeface="Rajdhani"/>
              <a:sym typeface="Rajdhani"/>
            </a:endParaRPr>
          </a:p>
        </p:txBody>
      </p:sp>
      <p:sp>
        <p:nvSpPr>
          <p:cNvPr id="194" name="Google Shape;194;g1a82ae2e815_0_26"/>
          <p:cNvSpPr txBox="1"/>
          <p:nvPr/>
        </p:nvSpPr>
        <p:spPr>
          <a:xfrm>
            <a:off x="1274800" y="1494825"/>
            <a:ext cx="6875700" cy="277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rgbClr val="000000"/>
              </a:buClr>
              <a:buSzPts val="1400"/>
              <a:buFont typeface="Arial"/>
              <a:buNone/>
            </a:pPr>
            <a:r>
              <a:rPr b="1" i="0" lang="es" sz="1400" u="none" cap="none" strike="noStrike">
                <a:solidFill>
                  <a:srgbClr val="434343"/>
                </a:solidFill>
                <a:latin typeface="Open Sans"/>
                <a:ea typeface="Open Sans"/>
                <a:cs typeface="Open Sans"/>
                <a:sym typeface="Open Sans"/>
              </a:rPr>
              <a:t>¿Las velocidades en los test son diferentes? ¿Por qué crees que sucede esto?</a:t>
            </a:r>
            <a:endParaRPr b="1"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rPr lang="es">
                <a:solidFill>
                  <a:srgbClr val="434343"/>
                </a:solidFill>
                <a:latin typeface="Open Sans"/>
                <a:ea typeface="Open Sans"/>
                <a:cs typeface="Open Sans"/>
                <a:sym typeface="Open Sans"/>
              </a:rPr>
              <a:t>Sí, son diferentes. Puesto que la cantidad de saltos de red es mayor cuando se usa la VPN, la velocidad decrece en comparación a cuando se utiliza la red local.</a:t>
            </a:r>
            <a:endParaRPr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t/>
            </a:r>
            <a:endParaRPr b="0"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rPr b="1" i="0" lang="es" sz="1400" u="none" cap="none" strike="noStrike">
                <a:solidFill>
                  <a:srgbClr val="434343"/>
                </a:solidFill>
                <a:latin typeface="Open Sans"/>
                <a:ea typeface="Open Sans"/>
                <a:cs typeface="Open Sans"/>
                <a:sym typeface="Open Sans"/>
              </a:rPr>
              <a:t>¿Que significa el valor del ping?</a:t>
            </a:r>
            <a:endParaRPr b="1"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rPr lang="es">
                <a:solidFill>
                  <a:srgbClr val="434343"/>
                </a:solidFill>
                <a:latin typeface="Open Sans"/>
                <a:ea typeface="Open Sans"/>
                <a:cs typeface="Open Sans"/>
                <a:sym typeface="Open Sans"/>
              </a:rPr>
              <a:t>Se refiere al tiempo de latencia, es decir, cuánto tarda en ir y venir la respuesta desde el servidor.</a:t>
            </a:r>
            <a:endParaRPr b="0"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t/>
            </a:r>
            <a:endParaRPr b="1"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t/>
            </a:r>
            <a:endParaRPr b="0"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t/>
            </a:r>
            <a:endParaRPr b="1"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400"/>
              <a:buFont typeface="Arial"/>
              <a:buNone/>
            </a:pPr>
            <a:r>
              <a:t/>
            </a:r>
            <a:endParaRPr b="1"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500"/>
              <a:buFont typeface="Arial"/>
              <a:buNone/>
            </a:pPr>
            <a:r>
              <a:t/>
            </a:r>
            <a:endParaRPr b="0" i="0" sz="15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500"/>
              <a:buFont typeface="Arial"/>
              <a:buNone/>
            </a:pPr>
            <a:r>
              <a:t/>
            </a:r>
            <a:endParaRPr b="0" i="0" sz="1500" u="none" cap="none" strike="noStrike">
              <a:solidFill>
                <a:srgbClr val="434343"/>
              </a:solidFill>
              <a:latin typeface="Open Sans"/>
              <a:ea typeface="Open Sans"/>
              <a:cs typeface="Open Sans"/>
              <a:sym typeface="Open Sans"/>
            </a:endParaRPr>
          </a:p>
          <a:p>
            <a:pPr indent="0" lvl="0" marL="0" marR="0" rtl="0" algn="l">
              <a:lnSpc>
                <a:spcPct val="115000"/>
              </a:lnSpc>
              <a:spcBef>
                <a:spcPts val="600"/>
              </a:spcBef>
              <a:spcAft>
                <a:spcPts val="0"/>
              </a:spcAft>
              <a:buClr>
                <a:srgbClr val="000000"/>
              </a:buClr>
              <a:buSzPts val="1500"/>
              <a:buFont typeface="Arial"/>
              <a:buNone/>
            </a:pPr>
            <a:r>
              <a:t/>
            </a:r>
            <a:endParaRPr b="0" i="0" sz="1500" u="none" cap="none" strike="noStrike">
              <a:solidFill>
                <a:srgbClr val="434343"/>
              </a:solidFill>
              <a:latin typeface="Open Sans"/>
              <a:ea typeface="Open Sans"/>
              <a:cs typeface="Open Sans"/>
              <a:sym typeface="Open Sans"/>
            </a:endParaRPr>
          </a:p>
        </p:txBody>
      </p:sp>
      <p:sp>
        <p:nvSpPr>
          <p:cNvPr id="195" name="Google Shape;195;g1a82ae2e815_0_26"/>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1a82ae2e815_0_26"/>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chemeClr val="lt1"/>
                </a:solidFill>
                <a:latin typeface="Open Sans"/>
                <a:ea typeface="Open Sans"/>
                <a:cs typeface="Open Sans"/>
                <a:sym typeface="Open Sans"/>
              </a:rPr>
              <a:t>Actividad clase 20 - VPN</a:t>
            </a:r>
            <a:endParaRPr b="0" i="0" sz="9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Open Sans"/>
              <a:ea typeface="Open Sans"/>
              <a:cs typeface="Open Sans"/>
              <a:sym typeface="Open Sans"/>
            </a:endParaRPr>
          </a:p>
        </p:txBody>
      </p:sp>
      <p:pic>
        <p:nvPicPr>
          <p:cNvPr id="197" name="Google Shape;197;g1a82ae2e815_0_26"/>
          <p:cNvPicPr preferRelativeResize="0"/>
          <p:nvPr/>
        </p:nvPicPr>
        <p:blipFill rotWithShape="1">
          <a:blip r:embed="rId3">
            <a:alphaModFix/>
          </a:blip>
          <a:srcRect b="0" l="0" r="0" t="0"/>
          <a:stretch/>
        </p:blipFill>
        <p:spPr>
          <a:xfrm>
            <a:off x="8074225" y="4931037"/>
            <a:ext cx="764551" cy="182226"/>
          </a:xfrm>
          <a:prstGeom prst="rect">
            <a:avLst/>
          </a:prstGeom>
          <a:noFill/>
          <a:ln>
            <a:noFill/>
          </a:ln>
        </p:spPr>
      </p:pic>
      <p:sp>
        <p:nvSpPr>
          <p:cNvPr id="198" name="Google Shape;198;g1a82ae2e815_0_26"/>
          <p:cNvSpPr/>
          <p:nvPr/>
        </p:nvSpPr>
        <p:spPr>
          <a:xfrm>
            <a:off x="799250" y="159177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1a82ae2e815_0_26"/>
          <p:cNvSpPr txBox="1"/>
          <p:nvPr/>
        </p:nvSpPr>
        <p:spPr>
          <a:xfrm>
            <a:off x="799250" y="2679600"/>
            <a:ext cx="3993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Rajdhani"/>
              <a:ea typeface="Rajdhani"/>
              <a:cs typeface="Rajdhani"/>
              <a:sym typeface="Rajdhani"/>
            </a:endParaRPr>
          </a:p>
        </p:txBody>
      </p:sp>
      <p:sp>
        <p:nvSpPr>
          <p:cNvPr id="200" name="Google Shape;200;g1a82ae2e815_0_26"/>
          <p:cNvSpPr/>
          <p:nvPr/>
        </p:nvSpPr>
        <p:spPr>
          <a:xfrm>
            <a:off x="799250" y="254522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1a82ae2e815_0_26"/>
          <p:cNvSpPr/>
          <p:nvPr/>
        </p:nvSpPr>
        <p:spPr>
          <a:xfrm>
            <a:off x="799250" y="3459625"/>
            <a:ext cx="399300" cy="399300"/>
          </a:xfrm>
          <a:prstGeom prst="ellipse">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