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Montserrat"/>
      <p:regular r:id="rId31"/>
      <p:bold r:id="rId32"/>
      <p:italic r:id="rId33"/>
      <p:boldItalic r:id="rId34"/>
    </p:embeddedFont>
    <p:embeddedFont>
      <p:font typeface="Open Sans Medium"/>
      <p:regular r:id="rId35"/>
      <p:bold r:id="rId36"/>
      <p:italic r:id="rId37"/>
      <p:boldItalic r:id="rId38"/>
    </p:embeddedFont>
    <p:embeddedFont>
      <p:font typeface="Rajdhani"/>
      <p:regular r:id="rId39"/>
      <p:bold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5" roundtripDataSignature="AMtx7miKzG3ysr9QgEYL7PtWA5kvCBdN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421660-DFB8-40C0-B2EC-E7257049819A}">
  <a:tblStyle styleId="{BA421660-DFB8-40C0-B2EC-E7257049819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jdhani-bold.fntdata"/><Relationship Id="rId20" Type="http://schemas.openxmlformats.org/officeDocument/2006/relationships/slide" Target="slides/slide13.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5.xml"/><Relationship Id="rId44" Type="http://schemas.openxmlformats.org/officeDocument/2006/relationships/font" Target="fonts/OpenSans-boldItalic.fntdata"/><Relationship Id="rId21" Type="http://schemas.openxmlformats.org/officeDocument/2006/relationships/slide" Target="slides/slide14.xml"/><Relationship Id="rId43" Type="http://schemas.openxmlformats.org/officeDocument/2006/relationships/font" Target="fonts/OpenSans-italic.fntdata"/><Relationship Id="rId24" Type="http://schemas.openxmlformats.org/officeDocument/2006/relationships/slide" Target="slides/slide17.xml"/><Relationship Id="rId23" Type="http://schemas.openxmlformats.org/officeDocument/2006/relationships/slide" Target="slides/slide16.xml"/><Relationship Id="rId45" Type="http://customschemas.google.com/relationships/presentationmetadata" Target="meta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Montserrat-italic.fntdata"/><Relationship Id="rId10" Type="http://schemas.openxmlformats.org/officeDocument/2006/relationships/slide" Target="slides/slide3.xml"/><Relationship Id="rId32" Type="http://schemas.openxmlformats.org/officeDocument/2006/relationships/font" Target="fonts/Montserrat-bold.fntdata"/><Relationship Id="rId13" Type="http://schemas.openxmlformats.org/officeDocument/2006/relationships/slide" Target="slides/slide6.xml"/><Relationship Id="rId35" Type="http://schemas.openxmlformats.org/officeDocument/2006/relationships/font" Target="fonts/OpenSansMedium-regular.fntdata"/><Relationship Id="rId12" Type="http://schemas.openxmlformats.org/officeDocument/2006/relationships/slide" Target="slides/slide5.xml"/><Relationship Id="rId34" Type="http://schemas.openxmlformats.org/officeDocument/2006/relationships/font" Target="fonts/Montserrat-boldItalic.fntdata"/><Relationship Id="rId15" Type="http://schemas.openxmlformats.org/officeDocument/2006/relationships/slide" Target="slides/slide8.xml"/><Relationship Id="rId37" Type="http://schemas.openxmlformats.org/officeDocument/2006/relationships/font" Target="fonts/OpenSansMedium-italic.fntdata"/><Relationship Id="rId14" Type="http://schemas.openxmlformats.org/officeDocument/2006/relationships/slide" Target="slides/slide7.xml"/><Relationship Id="rId36" Type="http://schemas.openxmlformats.org/officeDocument/2006/relationships/font" Target="fonts/OpenSansMedium-bold.fntdata"/><Relationship Id="rId17" Type="http://schemas.openxmlformats.org/officeDocument/2006/relationships/slide" Target="slides/slide10.xml"/><Relationship Id="rId39" Type="http://schemas.openxmlformats.org/officeDocument/2006/relationships/font" Target="fonts/Rajdhani-regular.fntdata"/><Relationship Id="rId16" Type="http://schemas.openxmlformats.org/officeDocument/2006/relationships/slide" Target="slides/slide9.xml"/><Relationship Id="rId38" Type="http://schemas.openxmlformats.org/officeDocument/2006/relationships/font" Target="fonts/OpenSansMedium-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p25"/>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 name="Google Shape;8;p25"/>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4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4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37" name="Google Shape;37;p49"/>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39" name="Shape 39"/>
        <p:cNvGrpSpPr/>
        <p:nvPr/>
      </p:nvGrpSpPr>
      <p:grpSpPr>
        <a:xfrm>
          <a:off x="0" y="0"/>
          <a:ext cx="0" cy="0"/>
          <a:chOff x="0" y="0"/>
          <a:chExt cx="0" cy="0"/>
        </a:xfrm>
      </p:grpSpPr>
      <p:sp>
        <p:nvSpPr>
          <p:cNvPr id="40" name="Google Shape;40;p51"/>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p51"/>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2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9" name="Google Shape;49;p2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52" name="Google Shape;52;p28"/>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53" name="Shape 53"/>
        <p:cNvGrpSpPr/>
        <p:nvPr/>
      </p:nvGrpSpPr>
      <p:grpSpPr>
        <a:xfrm>
          <a:off x="0" y="0"/>
          <a:ext cx="0" cy="0"/>
          <a:chOff x="0" y="0"/>
          <a:chExt cx="0" cy="0"/>
        </a:xfrm>
      </p:grpSpPr>
      <p:sp>
        <p:nvSpPr>
          <p:cNvPr id="54" name="Google Shape;54;p29"/>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29"/>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3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0" name="Google Shape;60;p31"/>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61" name="Google Shape;61;p31"/>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1" name="Google Shape;11;p40"/>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66" name="Google Shape;66;p33"/>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sp>
        <p:nvSpPr>
          <p:cNvPr id="68" name="Google Shape;68;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35"/>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72" name="Google Shape;72;p35"/>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73" name="Google Shape;73;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 name="Shape 76"/>
        <p:cNvGrpSpPr/>
        <p:nvPr/>
      </p:nvGrpSpPr>
      <p:grpSpPr>
        <a:xfrm>
          <a:off x="0" y="0"/>
          <a:ext cx="0" cy="0"/>
          <a:chOff x="0" y="0"/>
          <a:chExt cx="0" cy="0"/>
        </a:xfrm>
      </p:grpSpPr>
      <p:sp>
        <p:nvSpPr>
          <p:cNvPr id="77" name="Google Shape;77;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78" name="Google Shape;78;p37"/>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39"/>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2" name="Google Shape;82;p39"/>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 name="Google Shape;16;p42"/>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 name="Google Shape;19;p43"/>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0" name="Google Shape;20;p43"/>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25" name="Google Shape;25;p45"/>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4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47"/>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1" name="Google Shape;31;p47"/>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2" name="Google Shape;32;p4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9.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1.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2" name="Shape 42"/>
        <p:cNvGrpSpPr/>
        <p:nvPr/>
      </p:nvGrpSpPr>
      <p:grpSpPr>
        <a:xfrm>
          <a:off x="0" y="0"/>
          <a:ext cx="0" cy="0"/>
          <a:chOff x="0" y="0"/>
          <a:chExt cx="0" cy="0"/>
        </a:xfrm>
      </p:grpSpPr>
      <p:cxnSp>
        <p:nvCxnSpPr>
          <p:cNvPr id="43" name="Google Shape;43;p26"/>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44" name="Google Shape;44;p2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6"/>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Open Sans"/>
                <a:ea typeface="Open Sans"/>
                <a:cs typeface="Open Sans"/>
                <a:sym typeface="Open Sans"/>
              </a:rPr>
              <a:t>Armado de computadoras</a:t>
            </a:r>
            <a:endParaRPr b="0" i="0" sz="900" u="none" cap="none" strike="noStrike">
              <a:solidFill>
                <a:srgbClr val="FFFFFF"/>
              </a:solidFill>
              <a:latin typeface="Open Sans"/>
              <a:ea typeface="Open Sans"/>
              <a:cs typeface="Open Sans"/>
              <a:sym typeface="Open Sans"/>
            </a:endParaRPr>
          </a:p>
        </p:txBody>
      </p:sp>
      <p:pic>
        <p:nvPicPr>
          <p:cNvPr id="46" name="Google Shape;46;p26"/>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5.xml"/><Relationship Id="rId4" Type="http://schemas.openxmlformats.org/officeDocument/2006/relationships/slide" Target="/ppt/slides/slide8.xml"/><Relationship Id="rId5" Type="http://schemas.openxmlformats.org/officeDocument/2006/relationships/slide" Target="/ppt/slides/slide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nvSpPr>
        <p:spPr>
          <a:xfrm>
            <a:off x="4037275" y="986400"/>
            <a:ext cx="4525800" cy="3170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100"/>
              <a:buFont typeface="Arial"/>
              <a:buNone/>
            </a:pPr>
            <a:r>
              <a:rPr b="1" i="0" lang="es" sz="4900" u="none" cap="none" strike="noStrike">
                <a:solidFill>
                  <a:schemeClr val="lt1"/>
                </a:solidFill>
                <a:latin typeface="Rajdhani"/>
                <a:ea typeface="Rajdhani"/>
                <a:cs typeface="Rajdhani"/>
                <a:sym typeface="Rajdhani"/>
              </a:rPr>
              <a:t>Armado de  computadoras</a:t>
            </a:r>
            <a:endParaRPr b="1" i="0" sz="49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chemeClr val="dk1"/>
              </a:buClr>
              <a:buSzPts val="1100"/>
              <a:buFont typeface="Arial"/>
              <a:buNone/>
            </a:pPr>
            <a:r>
              <a:t/>
            </a:r>
            <a:endParaRPr b="1" i="0" sz="50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rgbClr val="000000"/>
              </a:buClr>
              <a:buSzPts val="4600"/>
              <a:buFont typeface="Arial"/>
              <a:buNone/>
            </a:pPr>
            <a:r>
              <a:t/>
            </a:r>
            <a:endParaRPr b="1" i="0" sz="4600" u="none" cap="none" strike="noStrike">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nvSpPr>
        <p:spPr>
          <a:xfrm>
            <a:off x="626925" y="6174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Intel</a:t>
            </a:r>
            <a:endParaRPr b="1" i="0" sz="3000" u="none" cap="none" strike="noStrike">
              <a:solidFill>
                <a:srgbClr val="EC183F"/>
              </a:solidFill>
              <a:latin typeface="Rajdhani"/>
              <a:ea typeface="Rajdhani"/>
              <a:cs typeface="Rajdhani"/>
              <a:sym typeface="Rajdhani"/>
            </a:endParaRPr>
          </a:p>
        </p:txBody>
      </p:sp>
      <p:sp>
        <p:nvSpPr>
          <p:cNvPr id="154" name="Google Shape;154;p10"/>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55" name="Google Shape;155;p10"/>
          <p:cNvSpPr txBox="1"/>
          <p:nvPr/>
        </p:nvSpPr>
        <p:spPr>
          <a:xfrm>
            <a:off x="987025" y="1725650"/>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56" name="Google Shape;156;p10"/>
          <p:cNvGraphicFramePr/>
          <p:nvPr/>
        </p:nvGraphicFramePr>
        <p:xfrm>
          <a:off x="952500" y="1809750"/>
          <a:ext cx="3000000" cy="3000000"/>
        </p:xfrm>
        <a:graphic>
          <a:graphicData uri="http://schemas.openxmlformats.org/drawingml/2006/table">
            <a:tbl>
              <a:tblPr>
                <a:noFill/>
                <a:tableStyleId>{BA421660-DFB8-40C0-B2EC-E7257049819A}</a:tableStyleId>
              </a:tblPr>
              <a:tblGrid>
                <a:gridCol w="2013425"/>
                <a:gridCol w="52255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Core i3 7100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rPr>
                        <a:t>MSI H110M PRO-VH Plus</a:t>
                      </a:r>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rPr>
                        <a:t>Memoria RAM de 8gb DDR4 2400</a:t>
                      </a:r>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rPr>
                        <a:t>240gb SSD Kingston</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nvSpPr>
        <p:spPr>
          <a:xfrm>
            <a:off x="626950" y="608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AMD</a:t>
            </a:r>
            <a:endParaRPr b="1" i="0" sz="3000" u="none" cap="none" strike="noStrike">
              <a:solidFill>
                <a:srgbClr val="EC183F"/>
              </a:solidFill>
              <a:latin typeface="Rajdhani"/>
              <a:ea typeface="Rajdhani"/>
              <a:cs typeface="Rajdhani"/>
              <a:sym typeface="Rajdhani"/>
            </a:endParaRPr>
          </a:p>
        </p:txBody>
      </p:sp>
      <p:sp>
        <p:nvSpPr>
          <p:cNvPr id="162" name="Google Shape;162;p11"/>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graphicFrame>
        <p:nvGraphicFramePr>
          <p:cNvPr id="163" name="Google Shape;163;p11"/>
          <p:cNvGraphicFramePr/>
          <p:nvPr/>
        </p:nvGraphicFramePr>
        <p:xfrm>
          <a:off x="952500" y="1809750"/>
          <a:ext cx="3000000" cy="3000000"/>
        </p:xfrm>
        <a:graphic>
          <a:graphicData uri="http://schemas.openxmlformats.org/drawingml/2006/table">
            <a:tbl>
              <a:tblPr>
                <a:noFill/>
                <a:tableStyleId>{BA421660-DFB8-40C0-B2EC-E7257049819A}</a:tableStyleId>
              </a:tblPr>
              <a:tblGrid>
                <a:gridCol w="2004025"/>
                <a:gridCol w="5234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Ryzen 3 2200g</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AMD A320 / 2xDDR4, HDMI+VGA, 6xUSB, M.2</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ram</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8GB DDR4 2666Mhz Crucial (16GB Dual Channel)</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SSD 480GB, SATA III, 2.5", 7mm</a:t>
                      </a:r>
                      <a:endParaRPr sz="1400" u="none" cap="none" strike="noStrike">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nvSpPr>
        <p:spPr>
          <a:xfrm>
            <a:off x="626950" y="61440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a:t>
            </a:r>
            <a:endParaRPr b="1" i="0" sz="3000" u="none" cap="none" strike="noStrike">
              <a:solidFill>
                <a:srgbClr val="EC183F"/>
              </a:solidFill>
              <a:latin typeface="Rajdhani"/>
              <a:ea typeface="Rajdhani"/>
              <a:cs typeface="Rajdhani"/>
              <a:sym typeface="Rajdhani"/>
            </a:endParaRPr>
          </a:p>
        </p:txBody>
      </p:sp>
      <p:sp>
        <p:nvSpPr>
          <p:cNvPr id="169" name="Google Shape;169;p12"/>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70" name="Google Shape;170;p12"/>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71" name="Google Shape;171;p12"/>
          <p:cNvGraphicFramePr/>
          <p:nvPr/>
        </p:nvGraphicFramePr>
        <p:xfrm>
          <a:off x="952500" y="2114550"/>
          <a:ext cx="3000000" cy="3000000"/>
        </p:xfrm>
        <a:graphic>
          <a:graphicData uri="http://schemas.openxmlformats.org/drawingml/2006/table">
            <a:tbl>
              <a:tblPr>
                <a:noFill/>
                <a:tableStyleId>{BA421660-DFB8-40C0-B2EC-E7257049819A}</a:tableStyleId>
              </a:tblPr>
              <a:tblGrid>
                <a:gridCol w="1938175"/>
                <a:gridCol w="53008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Ryzen 5 2600X (AM4)</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Asus® M/B AMD A520M-K Prime (AM4)</a:t>
                      </a:r>
                      <a:endParaRPr>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Ram: HyperX® DDR4 4GB 2666MHz HyperX FURY</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Seagate® Disco Duro PC 1TB Barracuda</a:t>
                      </a:r>
                      <a:endParaRPr>
                        <a:latin typeface="Open Sans"/>
                        <a:ea typeface="Open Sans"/>
                        <a:cs typeface="Open Sans"/>
                        <a:sym typeface="Open Sans"/>
                      </a:endParaRPr>
                    </a:p>
                  </a:txBody>
                  <a:tcPr marT="91425" marB="91425" marR="91425" marL="91425"/>
                </a:tc>
              </a:tr>
            </a:tbl>
          </a:graphicData>
        </a:graphic>
      </p:graphicFrame>
      <p:sp>
        <p:nvSpPr>
          <p:cNvPr id="172" name="Google Shape;172;p12"/>
          <p:cNvSpPr txBox="1"/>
          <p:nvPr/>
        </p:nvSpPr>
        <p:spPr>
          <a:xfrm>
            <a:off x="6269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a:t>
            </a:r>
            <a:endParaRPr b="1" i="0" sz="3000" u="none" cap="none" strike="noStrike">
              <a:solidFill>
                <a:srgbClr val="EC183F"/>
              </a:solidFill>
              <a:latin typeface="Rajdhani"/>
              <a:ea typeface="Rajdhani"/>
              <a:cs typeface="Rajdhani"/>
              <a:sym typeface="Rajdhani"/>
            </a:endParaRPr>
          </a:p>
        </p:txBody>
      </p:sp>
      <p:sp>
        <p:nvSpPr>
          <p:cNvPr id="178" name="Google Shape;178;p13"/>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b="0" i="0" sz="1600" u="none" cap="none" strike="noStrike">
              <a:solidFill>
                <a:srgbClr val="434343"/>
              </a:solidFill>
              <a:latin typeface="Open Sans"/>
              <a:ea typeface="Open Sans"/>
              <a:cs typeface="Open Sans"/>
              <a:sym typeface="Open Sans"/>
            </a:endParaRPr>
          </a:p>
        </p:txBody>
      </p:sp>
      <p:pic>
        <p:nvPicPr>
          <p:cNvPr id="179" name="Google Shape;179;p13"/>
          <p:cNvPicPr preferRelativeResize="0"/>
          <p:nvPr/>
        </p:nvPicPr>
        <p:blipFill rotWithShape="1">
          <a:blip r:embed="rId3">
            <a:alphaModFix/>
          </a:blip>
          <a:srcRect b="0" l="0" r="0" t="0"/>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Intel</a:t>
            </a:r>
            <a:endParaRPr b="1" i="0" sz="3000" u="none" cap="none" strike="noStrike">
              <a:solidFill>
                <a:srgbClr val="EC183F"/>
              </a:solidFill>
              <a:latin typeface="Rajdhani"/>
              <a:ea typeface="Rajdhani"/>
              <a:cs typeface="Rajdhani"/>
              <a:sym typeface="Rajdhani"/>
            </a:endParaRPr>
          </a:p>
        </p:txBody>
      </p:sp>
      <p:sp>
        <p:nvSpPr>
          <p:cNvPr id="185" name="Google Shape;185;p14"/>
          <p:cNvSpPr txBox="1"/>
          <p:nvPr/>
        </p:nvSpPr>
        <p:spPr>
          <a:xfrm>
            <a:off x="806450" y="1534325"/>
            <a:ext cx="3615000" cy="487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86" name="Google Shape;186;p14"/>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87" name="Google Shape;187;p14"/>
          <p:cNvGraphicFramePr/>
          <p:nvPr/>
        </p:nvGraphicFramePr>
        <p:xfrm>
          <a:off x="952500" y="1809750"/>
          <a:ext cx="3000000" cy="3000000"/>
        </p:xfrm>
        <a:graphic>
          <a:graphicData uri="http://schemas.openxmlformats.org/drawingml/2006/table">
            <a:tbl>
              <a:tblPr>
                <a:noFill/>
                <a:tableStyleId>{BA421660-DFB8-40C0-B2EC-E7257049819A}</a:tableStyleId>
              </a:tblPr>
              <a:tblGrid>
                <a:gridCol w="2051050"/>
                <a:gridCol w="51879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Procesador Intel Core i3 10105 S1200 10th Gen Comet Lake</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Mother ASUS PRIME H410M-E Socket 1200 10th Gen</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Memoria Team DDR4 4GB 2400MHz Elite Plus Red*</a:t>
                      </a:r>
                      <a:endParaRPr sz="1400" u="none" cap="none" strike="noStrike">
                        <a:latin typeface="Open Sans"/>
                        <a:ea typeface="Open Sans"/>
                        <a:cs typeface="Open Sans"/>
                        <a:sym typeface="Open Sans"/>
                      </a:endParaRPr>
                    </a:p>
                  </a:txBody>
                  <a:tcPr marT="91425" marB="91425" marR="91425" marL="91425">
                    <a:solidFill>
                      <a:srgbClr val="EFEFEF"/>
                    </a:solidFill>
                  </a:tcPr>
                </a:tc>
              </a:tr>
              <a:tr h="5155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Arial"/>
                          <a:ea typeface="Arial"/>
                          <a:cs typeface="Arial"/>
                          <a:sym typeface="Arial"/>
                        </a:rPr>
                        <a:t>Disco Solido SSD Team 1TB T-Force Vulcan Z 550MB/s</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GeForce GT 1030 2GD4 LP OC</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nvSpPr>
        <p:spPr>
          <a:xfrm>
            <a:off x="6175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AMD</a:t>
            </a:r>
            <a:endParaRPr b="1" i="0" sz="3000" u="none" cap="none" strike="noStrike">
              <a:solidFill>
                <a:srgbClr val="EC183F"/>
              </a:solidFill>
              <a:latin typeface="Rajdhani"/>
              <a:ea typeface="Rajdhani"/>
              <a:cs typeface="Rajdhani"/>
              <a:sym typeface="Rajdhani"/>
            </a:endParaRPr>
          </a:p>
        </p:txBody>
      </p:sp>
      <p:sp>
        <p:nvSpPr>
          <p:cNvPr id="193" name="Google Shape;193;p15"/>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94" name="Google Shape;194;p15"/>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5" name="Google Shape;195;p15"/>
          <p:cNvGraphicFramePr/>
          <p:nvPr/>
        </p:nvGraphicFramePr>
        <p:xfrm>
          <a:off x="952500" y="1809750"/>
          <a:ext cx="3000000" cy="3000000"/>
        </p:xfrm>
        <a:graphic>
          <a:graphicData uri="http://schemas.openxmlformats.org/drawingml/2006/table">
            <a:tbl>
              <a:tblPr>
                <a:noFill/>
                <a:tableStyleId>{BA421660-DFB8-40C0-B2EC-E7257049819A}</a:tableStyleId>
              </a:tblPr>
              <a:tblGrid>
                <a:gridCol w="1891200"/>
                <a:gridCol w="53478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350">
                          <a:solidFill>
                            <a:srgbClr val="0F1111"/>
                          </a:solidFill>
                          <a:highlight>
                            <a:srgbClr val="FFFFFF"/>
                          </a:highlight>
                          <a:latin typeface="Open Sans Medium"/>
                          <a:ea typeface="Open Sans Medium"/>
                          <a:cs typeface="Open Sans Medium"/>
                          <a:sym typeface="Open Sans Medium"/>
                        </a:rPr>
                        <a:t>Procesador AMD Ryzen 3 4100 Sin cooler OEM</a:t>
                      </a:r>
                      <a:endParaRPr sz="1900" u="none" cap="none" strike="noStrike">
                        <a:solidFill>
                          <a:srgbClr val="0F1111"/>
                        </a:solidFill>
                        <a:latin typeface="Open Sans Medium"/>
                        <a:ea typeface="Open Sans Medium"/>
                        <a:cs typeface="Open Sans Medium"/>
                        <a:sym typeface="Open Sans Medium"/>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 A320M Asrock</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500" u="none" cap="none" strike="noStrike">
                          <a:latin typeface="Open Sans Medium"/>
                          <a:ea typeface="Open Sans Medium"/>
                          <a:cs typeface="Open Sans Medium"/>
                          <a:sym typeface="Open Sans Medium"/>
                        </a:rPr>
                        <a:t>Memoria principal</a:t>
                      </a:r>
                      <a:endParaRPr sz="1500" u="none" cap="none" strike="noStrike">
                        <a:latin typeface="Open Sans Medium"/>
                        <a:ea typeface="Open Sans Medium"/>
                        <a:cs typeface="Open Sans Medium"/>
                        <a:sym typeface="Open Sans Medium"/>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350">
                          <a:solidFill>
                            <a:schemeClr val="dk1"/>
                          </a:solidFill>
                          <a:highlight>
                            <a:srgbClr val="FFFFFF"/>
                          </a:highlight>
                          <a:latin typeface="Open Sans Medium"/>
                          <a:ea typeface="Open Sans Medium"/>
                          <a:cs typeface="Open Sans Medium"/>
                          <a:sym typeface="Open Sans Medium"/>
                        </a:rPr>
                        <a:t>Memoria Team DDR4 4GB 2400MHz Elite Plus Red</a:t>
                      </a:r>
                      <a:endParaRPr sz="1900" u="none" cap="none" strike="noStrike">
                        <a:solidFill>
                          <a:schemeClr val="dk1"/>
                        </a:solidFill>
                        <a:latin typeface="Open Sans Medium"/>
                        <a:ea typeface="Open Sans Medium"/>
                        <a:cs typeface="Open Sans Medium"/>
                        <a:sym typeface="Open Sans Medium"/>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350">
                          <a:solidFill>
                            <a:schemeClr val="dk1"/>
                          </a:solidFill>
                          <a:highlight>
                            <a:srgbClr val="FFFFFF"/>
                          </a:highlight>
                          <a:latin typeface="Open Sans Medium"/>
                          <a:ea typeface="Open Sans Medium"/>
                          <a:cs typeface="Open Sans Medium"/>
                          <a:sym typeface="Open Sans Medium"/>
                        </a:rPr>
                        <a:t>Disco Sólido SSD Adata 960GB SU650 520MB/s</a:t>
                      </a:r>
                      <a:endParaRPr sz="1900" u="none" cap="none" strike="noStrike">
                        <a:solidFill>
                          <a:schemeClr val="dk1"/>
                        </a:solidFill>
                        <a:latin typeface="Open Sans Medium"/>
                        <a:ea typeface="Open Sans Medium"/>
                        <a:cs typeface="Open Sans Medium"/>
                        <a:sym typeface="Open Sans Medium"/>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350">
                          <a:solidFill>
                            <a:schemeClr val="dk1"/>
                          </a:solidFill>
                          <a:highlight>
                            <a:srgbClr val="FFFFFF"/>
                          </a:highlight>
                          <a:latin typeface="Open Sans Medium"/>
                          <a:ea typeface="Open Sans Medium"/>
                          <a:cs typeface="Open Sans Medium"/>
                          <a:sym typeface="Open Sans Medium"/>
                        </a:rPr>
                        <a:t>Placa de Video Asrock RX 570 8GB GDDR5 Phantom Gaming Elite</a:t>
                      </a:r>
                      <a:endParaRPr sz="1900" u="none" cap="none" strike="noStrike">
                        <a:solidFill>
                          <a:schemeClr val="dk1"/>
                        </a:solidFill>
                        <a:latin typeface="Open Sans Medium"/>
                        <a:ea typeface="Open Sans Medium"/>
                        <a:cs typeface="Open Sans Medium"/>
                        <a:sym typeface="Open Sans Medium"/>
                      </a:endParaRPr>
                    </a:p>
                  </a:txBody>
                  <a:tcPr marT="91425" marB="91425" marR="91425" marL="91425">
                    <a:solidFill>
                      <a:srgbClr val="EFEFE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nvSpPr>
        <p:spPr>
          <a:xfrm>
            <a:off x="6363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a:t>
            </a:r>
            <a:endParaRPr b="1" i="0" sz="3000" u="none" cap="none" strike="noStrike">
              <a:solidFill>
                <a:srgbClr val="EC183F"/>
              </a:solidFill>
              <a:latin typeface="Rajdhani"/>
              <a:ea typeface="Rajdhani"/>
              <a:cs typeface="Rajdhani"/>
              <a:sym typeface="Rajdhani"/>
            </a:endParaRPr>
          </a:p>
        </p:txBody>
      </p:sp>
      <p:sp>
        <p:nvSpPr>
          <p:cNvPr id="201" name="Google Shape;201;p16"/>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02" name="Google Shape;202;p16"/>
          <p:cNvGraphicFramePr/>
          <p:nvPr/>
        </p:nvGraphicFramePr>
        <p:xfrm>
          <a:off x="952500" y="2114550"/>
          <a:ext cx="3000000" cy="3000000"/>
        </p:xfrm>
        <a:graphic>
          <a:graphicData uri="http://schemas.openxmlformats.org/drawingml/2006/table">
            <a:tbl>
              <a:tblPr>
                <a:noFill/>
                <a:tableStyleId>{BA421660-DFB8-40C0-B2EC-E7257049819A}</a:tableStyleId>
              </a:tblPr>
              <a:tblGrid>
                <a:gridCol w="1900600"/>
                <a:gridCol w="5338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500" u="none" cap="none" strike="noStrike">
                          <a:solidFill>
                            <a:schemeClr val="dk1"/>
                          </a:solidFill>
                          <a:latin typeface="Open Sans"/>
                          <a:ea typeface="Open Sans"/>
                          <a:cs typeface="Open Sans"/>
                          <a:sym typeface="Open Sans"/>
                        </a:rPr>
                        <a:t>Procesador</a:t>
                      </a:r>
                      <a:endParaRPr sz="1500" u="none" cap="none" strike="noStrike">
                        <a:solidFill>
                          <a:schemeClr val="dk1"/>
                        </a:solidFill>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250">
                          <a:solidFill>
                            <a:schemeClr val="dk1"/>
                          </a:solidFill>
                          <a:highlight>
                            <a:srgbClr val="FFFFFF"/>
                          </a:highlight>
                          <a:latin typeface="Open Sans Medium"/>
                          <a:ea typeface="Open Sans Medium"/>
                          <a:cs typeface="Open Sans Medium"/>
                          <a:sym typeface="Open Sans Medium"/>
                        </a:rPr>
                        <a:t>Procesador Intel Core i5 10400F 4.3GHz Turbo 1200 Comet Lake</a:t>
                      </a:r>
                      <a:endParaRPr sz="1800" u="none" cap="none" strike="noStrike">
                        <a:solidFill>
                          <a:schemeClr val="dk1"/>
                        </a:solidFill>
                        <a:latin typeface="Open Sans Medium"/>
                        <a:ea typeface="Open Sans Medium"/>
                        <a:cs typeface="Open Sans Medium"/>
                        <a:sym typeface="Open Sans Medium"/>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500" u="none" cap="none" strike="noStrike">
                          <a:solidFill>
                            <a:schemeClr val="dk1"/>
                          </a:solidFill>
                          <a:latin typeface="Open Sans"/>
                          <a:ea typeface="Open Sans"/>
                          <a:cs typeface="Open Sans"/>
                          <a:sym typeface="Open Sans"/>
                        </a:rPr>
                        <a:t>Placa madre</a:t>
                      </a:r>
                      <a:endParaRPr sz="1500" u="none" cap="none" strike="noStrike">
                        <a:solidFill>
                          <a:schemeClr val="dk1"/>
                        </a:solidFill>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250">
                          <a:solidFill>
                            <a:schemeClr val="dk1"/>
                          </a:solidFill>
                          <a:highlight>
                            <a:srgbClr val="FFFFFF"/>
                          </a:highlight>
                          <a:latin typeface="Open Sans Medium"/>
                          <a:ea typeface="Open Sans Medium"/>
                          <a:cs typeface="Open Sans Medium"/>
                          <a:sym typeface="Open Sans Medium"/>
                        </a:rPr>
                        <a:t>Mother Gigabyte H470M DS3H Socket 1200</a:t>
                      </a:r>
                      <a:endParaRPr sz="1800" u="none" cap="none" strike="noStrike">
                        <a:solidFill>
                          <a:schemeClr val="dk1"/>
                        </a:solidFill>
                        <a:latin typeface="Open Sans Medium"/>
                        <a:ea typeface="Open Sans Medium"/>
                        <a:cs typeface="Open Sans Medium"/>
                        <a:sym typeface="Open Sans Medium"/>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500" u="none" cap="none" strike="noStrike">
                          <a:solidFill>
                            <a:schemeClr val="dk1"/>
                          </a:solidFill>
                          <a:latin typeface="Open Sans"/>
                          <a:ea typeface="Open Sans"/>
                          <a:cs typeface="Open Sans"/>
                          <a:sym typeface="Open Sans"/>
                        </a:rPr>
                        <a:t>Memoria principal</a:t>
                      </a:r>
                      <a:endParaRPr sz="1500" u="none" cap="none" strike="noStrike">
                        <a:solidFill>
                          <a:schemeClr val="dk1"/>
                        </a:solidFill>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250">
                          <a:solidFill>
                            <a:schemeClr val="dk1"/>
                          </a:solidFill>
                          <a:highlight>
                            <a:srgbClr val="FFFFFF"/>
                          </a:highlight>
                          <a:latin typeface="Open Sans Medium"/>
                          <a:ea typeface="Open Sans Medium"/>
                          <a:cs typeface="Open Sans Medium"/>
                          <a:sym typeface="Open Sans Medium"/>
                        </a:rPr>
                        <a:t>Memoria Team DDR4 4GB 2400MHz Elite Plus Red*</a:t>
                      </a:r>
                      <a:endParaRPr sz="1800" u="none" cap="none" strike="noStrike">
                        <a:solidFill>
                          <a:schemeClr val="dk1"/>
                        </a:solidFill>
                        <a:latin typeface="Open Sans Medium"/>
                        <a:ea typeface="Open Sans Medium"/>
                        <a:cs typeface="Open Sans Medium"/>
                        <a:sym typeface="Open Sans Medium"/>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500" u="none" cap="none" strike="noStrike">
                          <a:solidFill>
                            <a:schemeClr val="dk1"/>
                          </a:solidFill>
                          <a:latin typeface="Open Sans"/>
                          <a:ea typeface="Open Sans"/>
                          <a:cs typeface="Open Sans"/>
                          <a:sym typeface="Open Sans"/>
                        </a:rPr>
                        <a:t>Memoria secundaria</a:t>
                      </a:r>
                      <a:endParaRPr sz="1500" u="none" cap="none" strike="noStrike">
                        <a:solidFill>
                          <a:schemeClr val="dk1"/>
                        </a:solidFill>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250">
                          <a:solidFill>
                            <a:schemeClr val="dk1"/>
                          </a:solidFill>
                          <a:highlight>
                            <a:srgbClr val="FFFFFF"/>
                          </a:highlight>
                          <a:latin typeface="Open Sans Medium"/>
                          <a:ea typeface="Open Sans Medium"/>
                          <a:cs typeface="Open Sans Medium"/>
                          <a:sym typeface="Open Sans Medium"/>
                        </a:rPr>
                        <a:t>Disco Sólido SSD Crucial 1TB BX500 540MB/s</a:t>
                      </a:r>
                      <a:endParaRPr sz="1800" u="none" cap="none" strike="noStrike">
                        <a:solidFill>
                          <a:schemeClr val="dk1"/>
                        </a:solidFill>
                        <a:latin typeface="Open Sans Medium"/>
                        <a:ea typeface="Open Sans Medium"/>
                        <a:cs typeface="Open Sans Medium"/>
                        <a:sym typeface="Open Sans Medium"/>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500" u="none" cap="none" strike="noStrike">
                          <a:solidFill>
                            <a:schemeClr val="dk1"/>
                          </a:solidFill>
                          <a:latin typeface="Open Sans"/>
                          <a:ea typeface="Open Sans"/>
                          <a:cs typeface="Open Sans"/>
                          <a:sym typeface="Open Sans"/>
                        </a:rPr>
                        <a:t>GPU</a:t>
                      </a:r>
                      <a:endParaRPr sz="1500" u="none" cap="none" strike="noStrike">
                        <a:solidFill>
                          <a:schemeClr val="dk1"/>
                        </a:solidFill>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250">
                          <a:solidFill>
                            <a:schemeClr val="dk1"/>
                          </a:solidFill>
                          <a:highlight>
                            <a:srgbClr val="FFFFFF"/>
                          </a:highlight>
                          <a:latin typeface="Open Sans Medium"/>
                          <a:ea typeface="Open Sans Medium"/>
                          <a:cs typeface="Open Sans Medium"/>
                          <a:sym typeface="Open Sans Medium"/>
                        </a:rPr>
                        <a:t>Placa de Video Zotac GeForce RTX 3080 Ti 12GB GDDR6X Trinity</a:t>
                      </a:r>
                      <a:endParaRPr sz="1800" u="none" cap="none" strike="noStrike">
                        <a:solidFill>
                          <a:schemeClr val="dk1"/>
                        </a:solidFill>
                        <a:latin typeface="Open Sans Medium"/>
                        <a:ea typeface="Open Sans Medium"/>
                        <a:cs typeface="Open Sans Medium"/>
                        <a:sym typeface="Open Sans Medium"/>
                      </a:endParaRPr>
                    </a:p>
                  </a:txBody>
                  <a:tcPr marT="91425" marB="91425" marR="91425" marL="91425">
                    <a:solidFill>
                      <a:srgbClr val="EFEFEF"/>
                    </a:solidFill>
                  </a:tcPr>
                </a:tc>
              </a:tr>
            </a:tbl>
          </a:graphicData>
        </a:graphic>
      </p:graphicFrame>
      <p:sp>
        <p:nvSpPr>
          <p:cNvPr id="203" name="Google Shape;203;p16"/>
          <p:cNvSpPr txBox="1"/>
          <p:nvPr/>
        </p:nvSpPr>
        <p:spPr>
          <a:xfrm>
            <a:off x="6363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209" name="Google Shape;209;p17"/>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b="0" i="0" sz="1600" u="none" cap="none" strike="noStrike">
              <a:solidFill>
                <a:srgbClr val="434343"/>
              </a:solidFill>
              <a:latin typeface="Open Sans"/>
              <a:ea typeface="Open Sans"/>
              <a:cs typeface="Open Sans"/>
              <a:sym typeface="Open Sans"/>
            </a:endParaRPr>
          </a:p>
        </p:txBody>
      </p:sp>
      <p:pic>
        <p:nvPicPr>
          <p:cNvPr id="210" name="Google Shape;210;p17"/>
          <p:cNvPicPr preferRelativeResize="0"/>
          <p:nvPr/>
        </p:nvPicPr>
        <p:blipFill rotWithShape="1">
          <a:blip r:embed="rId3">
            <a:alphaModFix/>
          </a:blip>
          <a:srcRect b="0" l="0" r="0" t="0"/>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nvSpPr>
        <p:spPr>
          <a:xfrm>
            <a:off x="63637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Intel</a:t>
            </a:r>
            <a:endParaRPr b="1" i="0" sz="3000" u="none" cap="none" strike="noStrike">
              <a:solidFill>
                <a:srgbClr val="EC183F"/>
              </a:solidFill>
              <a:latin typeface="Rajdhani"/>
              <a:ea typeface="Rajdhani"/>
              <a:cs typeface="Rajdhani"/>
              <a:sym typeface="Rajdhani"/>
            </a:endParaRPr>
          </a:p>
        </p:txBody>
      </p:sp>
      <p:sp>
        <p:nvSpPr>
          <p:cNvPr id="216" name="Google Shape;216;p18"/>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17" name="Google Shape;217;p18"/>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18" name="Google Shape;218;p18"/>
          <p:cNvGraphicFramePr/>
          <p:nvPr/>
        </p:nvGraphicFramePr>
        <p:xfrm>
          <a:off x="952500" y="1809750"/>
          <a:ext cx="3000000" cy="3000000"/>
        </p:xfrm>
        <a:graphic>
          <a:graphicData uri="http://schemas.openxmlformats.org/drawingml/2006/table">
            <a:tbl>
              <a:tblPr>
                <a:noFill/>
                <a:tableStyleId>{BA421660-DFB8-40C0-B2EC-E7257049819A}</a:tableStyleId>
              </a:tblPr>
              <a:tblGrid>
                <a:gridCol w="2051025"/>
                <a:gridCol w="5187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Core i7-10700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Mother ASUS PRIME H510M-E Socket 1200</a:t>
                      </a:r>
                      <a:endParaRPr>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Memoria Adata DDR4 8GB 2666MHz Bulk</a:t>
                      </a:r>
                      <a:endParaRPr>
                        <a:latin typeface="Open Sans"/>
                        <a:ea typeface="Open Sans"/>
                        <a:cs typeface="Open Sans"/>
                        <a:sym typeface="Open Sans"/>
                      </a:endParaRPr>
                    </a:p>
                  </a:txBody>
                  <a:tcPr marT="91425" marB="91425" marR="91425" marL="91425">
                    <a:solidFill>
                      <a:srgbClr val="EFEFEF"/>
                    </a:solidFill>
                  </a:tcPr>
                </a:tc>
              </a:tr>
              <a:tr h="4967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rPr>
                        <a:t>Disco Solido SSD GeiL 128GB Zenith Z3 520MB/s</a:t>
                      </a:r>
                      <a:endParaRPr>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rPr>
                        <a:t>Placa de Video Asrock RX 570 8GB GDDR5 Phantom Gaming Elite</a:t>
                      </a:r>
                      <a:endParaRPr>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nvSpPr>
        <p:spPr>
          <a:xfrm>
            <a:off x="6363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AMD</a:t>
            </a:r>
            <a:endParaRPr b="1" i="0" sz="3000" u="none" cap="none" strike="noStrike">
              <a:solidFill>
                <a:srgbClr val="EC183F"/>
              </a:solidFill>
              <a:latin typeface="Rajdhani"/>
              <a:ea typeface="Rajdhani"/>
              <a:cs typeface="Rajdhani"/>
              <a:sym typeface="Rajdhani"/>
            </a:endParaRPr>
          </a:p>
        </p:txBody>
      </p:sp>
      <p:sp>
        <p:nvSpPr>
          <p:cNvPr id="224" name="Google Shape;224;p19"/>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25" name="Google Shape;225;p19"/>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26" name="Google Shape;226;p19"/>
          <p:cNvGraphicFramePr/>
          <p:nvPr/>
        </p:nvGraphicFramePr>
        <p:xfrm>
          <a:off x="952500" y="1809750"/>
          <a:ext cx="3000000" cy="3000000"/>
        </p:xfrm>
        <a:graphic>
          <a:graphicData uri="http://schemas.openxmlformats.org/drawingml/2006/table">
            <a:tbl>
              <a:tblPr>
                <a:noFill/>
                <a:tableStyleId>{BA421660-DFB8-40C0-B2EC-E7257049819A}</a:tableStyleId>
              </a:tblPr>
              <a:tblGrid>
                <a:gridCol w="1919400"/>
                <a:gridCol w="53196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Amd Ryzen 7 3800xt</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rPr>
                        <a:t>MSI MAG B550 Tomahawk</a:t>
                      </a:r>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rPr>
                        <a:t>32 GB G.Skill Trident Z Royal DDR4 4000MHz</a:t>
                      </a:r>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rPr>
                        <a:t>Samsung 860 QVO</a:t>
                      </a:r>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rPr>
                        <a:t>Gigabyte RTX 2080 Super</a:t>
                      </a:r>
                      <a:endParaRPr/>
                    </a:p>
                  </a:txBody>
                  <a:tcPr marT="91425" marB="91425" marR="91425" marL="91425">
                    <a:solidFill>
                      <a:srgbClr val="EFEFE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2"/>
          <p:cNvSpPr txBox="1"/>
          <p:nvPr/>
        </p:nvSpPr>
        <p:spPr>
          <a:xfrm>
            <a:off x="3897550" y="1527975"/>
            <a:ext cx="4856400" cy="30672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howjump?jump=nextslide"/>
              </a:rPr>
              <a:t>Consigna</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3"/>
              </a:rPr>
              <a:t>Detalles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4"/>
              </a:rPr>
              <a:t>Especificaciones de equipos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5"/>
              </a:rPr>
              <a:t>Entrega</a:t>
            </a:r>
            <a:endParaRPr b="1" i="0" sz="2000" u="none" cap="none" strike="noStrike">
              <a:solidFill>
                <a:srgbClr val="434343"/>
              </a:solidFill>
              <a:latin typeface="Open Sans"/>
              <a:ea typeface="Open Sans"/>
              <a:cs typeface="Open Sans"/>
              <a:sym typeface="Open Sans"/>
            </a:endParaRPr>
          </a:p>
          <a:p>
            <a:pPr indent="0" lvl="0" marL="457200" marR="0" rtl="0" algn="l">
              <a:lnSpc>
                <a:spcPct val="130000"/>
              </a:lnSpc>
              <a:spcBef>
                <a:spcPts val="0"/>
              </a:spcBef>
              <a:spcAft>
                <a:spcPts val="0"/>
              </a:spcAft>
              <a:buClr>
                <a:srgbClr val="000000"/>
              </a:buClr>
              <a:buSzPts val="2000"/>
              <a:buFont typeface="Arial"/>
              <a:buNone/>
            </a:pPr>
            <a:r>
              <a:t/>
            </a:r>
            <a:endParaRPr b="1" i="0" sz="2000" u="none" cap="none" strike="noStrike">
              <a:solidFill>
                <a:srgbClr val="434343"/>
              </a:solidFill>
              <a:latin typeface="Rajdhani"/>
              <a:ea typeface="Rajdhani"/>
              <a:cs typeface="Rajdhani"/>
              <a:sym typeface="Rajdhani"/>
            </a:endParaRPr>
          </a:p>
        </p:txBody>
      </p:sp>
      <p:sp>
        <p:nvSpPr>
          <p:cNvPr id="93" name="Google Shape;93;p2"/>
          <p:cNvSpPr txBox="1"/>
          <p:nvPr/>
        </p:nvSpPr>
        <p:spPr>
          <a:xfrm>
            <a:off x="1672950" y="2442819"/>
            <a:ext cx="1590300" cy="84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EC183F"/>
                </a:solidFill>
                <a:latin typeface="Rajdhani"/>
                <a:ea typeface="Rajdhani"/>
                <a:cs typeface="Rajdhani"/>
                <a:sym typeface="Rajdhani"/>
              </a:rPr>
              <a:t>Índice</a:t>
            </a:r>
            <a:endParaRPr b="1" i="0" sz="2700" u="none" cap="none" strike="noStrike">
              <a:solidFill>
                <a:srgbClr val="EC183F"/>
              </a:solidFill>
              <a:latin typeface="Rajdhani"/>
              <a:ea typeface="Rajdhani"/>
              <a:cs typeface="Rajdhani"/>
              <a:sym typeface="Rajdhani"/>
            </a:endParaRPr>
          </a:p>
        </p:txBody>
      </p:sp>
      <p:cxnSp>
        <p:nvCxnSpPr>
          <p:cNvPr id="94" name="Google Shape;94;p2"/>
          <p:cNvCxnSpPr/>
          <p:nvPr/>
        </p:nvCxnSpPr>
        <p:spPr>
          <a:xfrm flipH="1">
            <a:off x="3592750" y="1409375"/>
            <a:ext cx="18900" cy="30333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nvSpPr>
        <p:spPr>
          <a:xfrm>
            <a:off x="64380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232" name="Google Shape;232;p20"/>
          <p:cNvSpPr txBox="1"/>
          <p:nvPr/>
        </p:nvSpPr>
        <p:spPr>
          <a:xfrm>
            <a:off x="6540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33" name="Google Shape;233;p20"/>
          <p:cNvSpPr txBox="1"/>
          <p:nvPr/>
        </p:nvSpPr>
        <p:spPr>
          <a:xfrm>
            <a:off x="8682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34" name="Google Shape;234;p20"/>
          <p:cNvGraphicFramePr/>
          <p:nvPr/>
        </p:nvGraphicFramePr>
        <p:xfrm>
          <a:off x="952500" y="2114550"/>
          <a:ext cx="3000000" cy="3000000"/>
        </p:xfrm>
        <a:graphic>
          <a:graphicData uri="http://schemas.openxmlformats.org/drawingml/2006/table">
            <a:tbl>
              <a:tblPr>
                <a:noFill/>
                <a:tableStyleId>{BA421660-DFB8-40C0-B2EC-E7257049819A}</a:tableStyleId>
              </a:tblPr>
              <a:tblGrid>
                <a:gridCol w="1947600"/>
                <a:gridCol w="5291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050">
                          <a:solidFill>
                            <a:schemeClr val="dk1"/>
                          </a:solidFill>
                          <a:highlight>
                            <a:srgbClr val="FFFFFF"/>
                          </a:highlight>
                          <a:latin typeface="Montserrat"/>
                          <a:ea typeface="Montserrat"/>
                          <a:cs typeface="Montserrat"/>
                          <a:sym typeface="Montserrat"/>
                        </a:rPr>
                        <a:t>Procesador AMD Ryzen 7 7700X 5.4GHz Turbo AM5 </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15000"/>
                        </a:lnSpc>
                        <a:spcBef>
                          <a:spcPts val="0"/>
                        </a:spcBef>
                        <a:spcAft>
                          <a:spcPts val="600"/>
                        </a:spcAft>
                        <a:buClr>
                          <a:schemeClr val="dk1"/>
                        </a:buClr>
                        <a:buSzPts val="1100"/>
                        <a:buFont typeface="Arial"/>
                        <a:buNone/>
                      </a:pPr>
                      <a:r>
                        <a:rPr lang="es" sz="1050">
                          <a:solidFill>
                            <a:schemeClr val="dk1"/>
                          </a:solidFill>
                          <a:highlight>
                            <a:srgbClr val="FFFFFF"/>
                          </a:highlight>
                          <a:latin typeface="Montserrat"/>
                          <a:ea typeface="Montserrat"/>
                          <a:cs typeface="Montserrat"/>
                          <a:sym typeface="Montserrat"/>
                        </a:rPr>
                        <a:t>Mother Asrock X670E Steel Legend AM5</a:t>
                      </a:r>
                      <a:endParaRPr>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200000"/>
                        </a:lnSpc>
                        <a:spcBef>
                          <a:spcPts val="0"/>
                        </a:spcBef>
                        <a:spcAft>
                          <a:spcPts val="500"/>
                        </a:spcAft>
                        <a:buNone/>
                      </a:pPr>
                      <a:r>
                        <a:rPr lang="es" sz="1050">
                          <a:solidFill>
                            <a:schemeClr val="dk1"/>
                          </a:solidFill>
                          <a:highlight>
                            <a:srgbClr val="FFFFFF"/>
                          </a:highlight>
                          <a:latin typeface="Montserrat"/>
                          <a:ea typeface="Montserrat"/>
                          <a:cs typeface="Montserrat"/>
                          <a:sym typeface="Montserrat"/>
                        </a:rPr>
                        <a:t>emoria Patriot DDR5 16GB (2X8GB) 5200MHz CL36 Venom</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050">
                          <a:solidFill>
                            <a:schemeClr val="dk1"/>
                          </a:solidFill>
                          <a:highlight>
                            <a:srgbClr val="FFFFFF"/>
                          </a:highlight>
                          <a:latin typeface="Montserrat"/>
                          <a:ea typeface="Montserrat"/>
                          <a:cs typeface="Montserrat"/>
                          <a:sym typeface="Montserrat"/>
                        </a:rPr>
                        <a:t>Disco Solido SSD Team 128GB GX2 530MB/s</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050">
                          <a:solidFill>
                            <a:schemeClr val="dk1"/>
                          </a:solidFill>
                          <a:highlight>
                            <a:srgbClr val="FFFFFF"/>
                          </a:highlight>
                          <a:latin typeface="Montserrat"/>
                          <a:ea typeface="Montserrat"/>
                          <a:cs typeface="Montserrat"/>
                          <a:sym typeface="Montserrat"/>
                        </a:rPr>
                        <a:t>XFX Radeon RX 570 8GB DDR5 RS XXX Edition</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
        <p:nvSpPr>
          <p:cNvPr id="235" name="Google Shape;235;p20"/>
          <p:cNvSpPr txBox="1"/>
          <p:nvPr/>
        </p:nvSpPr>
        <p:spPr>
          <a:xfrm>
            <a:off x="64380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39" name="Shape 239"/>
        <p:cNvGrpSpPr/>
        <p:nvPr/>
      </p:nvGrpSpPr>
      <p:grpSpPr>
        <a:xfrm>
          <a:off x="0" y="0"/>
          <a:ext cx="0" cy="0"/>
          <a:chOff x="0" y="0"/>
          <a:chExt cx="0" cy="0"/>
        </a:xfrm>
      </p:grpSpPr>
      <p:sp>
        <p:nvSpPr>
          <p:cNvPr id="240" name="Google Shape;240;p21"/>
          <p:cNvSpPr txBox="1"/>
          <p:nvPr/>
        </p:nvSpPr>
        <p:spPr>
          <a:xfrm>
            <a:off x="3609750" y="1495200"/>
            <a:ext cx="36369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Entrega</a:t>
            </a:r>
            <a:endParaRPr b="1" i="0" sz="3700" u="none" cap="none" strike="noStrike">
              <a:solidFill>
                <a:srgbClr val="FFFFFF"/>
              </a:solidFill>
              <a:latin typeface="Rajdhani"/>
              <a:ea typeface="Rajdhani"/>
              <a:cs typeface="Rajdhani"/>
              <a:sym typeface="Rajdhani"/>
            </a:endParaRPr>
          </a:p>
        </p:txBody>
      </p:sp>
      <p:sp>
        <p:nvSpPr>
          <p:cNvPr id="241" name="Google Shape;241;p21"/>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4</a:t>
            </a:r>
            <a:endParaRPr b="1" i="0" sz="6000" u="none" cap="none" strike="noStrike">
              <a:solidFill>
                <a:srgbClr val="FFFFFF"/>
              </a:solidFill>
              <a:latin typeface="Rajdhani"/>
              <a:ea typeface="Rajdhani"/>
              <a:cs typeface="Rajdhani"/>
              <a:sym typeface="Rajdhani"/>
            </a:endParaRPr>
          </a:p>
        </p:txBody>
      </p:sp>
      <p:sp>
        <p:nvSpPr>
          <p:cNvPr id="242" name="Google Shape;242;p21"/>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nvSpPr>
        <p:spPr>
          <a:xfrm>
            <a:off x="625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Entrega</a:t>
            </a:r>
            <a:endParaRPr b="1" i="0" sz="3000" u="none" cap="none" strike="noStrike">
              <a:solidFill>
                <a:srgbClr val="EC183F"/>
              </a:solidFill>
              <a:latin typeface="Rajdhani"/>
              <a:ea typeface="Rajdhani"/>
              <a:cs typeface="Rajdhani"/>
              <a:sym typeface="Rajdhani"/>
            </a:endParaRPr>
          </a:p>
        </p:txBody>
      </p:sp>
      <p:sp>
        <p:nvSpPr>
          <p:cNvPr id="248" name="Google Shape;248;p22"/>
          <p:cNvSpPr txBox="1"/>
          <p:nvPr/>
        </p:nvSpPr>
        <p:spPr>
          <a:xfrm>
            <a:off x="636200" y="1534325"/>
            <a:ext cx="4185300" cy="1443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b="0" i="0" sz="1600" u="none" cap="none" strike="noStrike">
              <a:solidFill>
                <a:srgbClr val="434343"/>
              </a:solidFill>
              <a:latin typeface="Open Sans"/>
              <a:ea typeface="Open Sans"/>
              <a:cs typeface="Open Sans"/>
              <a:sym typeface="Open Sans"/>
            </a:endParaRPr>
          </a:p>
        </p:txBody>
      </p:sp>
      <p:pic>
        <p:nvPicPr>
          <p:cNvPr id="249" name="Google Shape;249;p22"/>
          <p:cNvPicPr preferRelativeResize="0"/>
          <p:nvPr/>
        </p:nvPicPr>
        <p:blipFill rotWithShape="1">
          <a:blip r:embed="rId3">
            <a:alphaModFix/>
          </a:blip>
          <a:srcRect b="0" l="0" r="0" t="0"/>
          <a:stretch/>
        </p:blipFill>
        <p:spPr>
          <a:xfrm>
            <a:off x="4318875" y="1250925"/>
            <a:ext cx="3270427" cy="1839626"/>
          </a:xfrm>
          <a:prstGeom prst="rect">
            <a:avLst/>
          </a:prstGeom>
          <a:noFill/>
          <a:ln>
            <a:noFill/>
          </a:ln>
        </p:spPr>
      </p:pic>
      <p:pic>
        <p:nvPicPr>
          <p:cNvPr id="250" name="Google Shape;250;p22"/>
          <p:cNvPicPr preferRelativeResize="0"/>
          <p:nvPr/>
        </p:nvPicPr>
        <p:blipFill rotWithShape="1">
          <a:blip r:embed="rId4">
            <a:alphaModFix/>
          </a:blip>
          <a:srcRect b="0" l="0" r="0" t="0"/>
          <a:stretch/>
        </p:blipFill>
        <p:spPr>
          <a:xfrm>
            <a:off x="5677200" y="1418864"/>
            <a:ext cx="2902574" cy="1632698"/>
          </a:xfrm>
          <a:prstGeom prst="rect">
            <a:avLst/>
          </a:prstGeom>
          <a:noFill/>
          <a:ln>
            <a:noFill/>
          </a:ln>
        </p:spPr>
      </p:pic>
      <p:pic>
        <p:nvPicPr>
          <p:cNvPr id="251" name="Google Shape;251;p22"/>
          <p:cNvPicPr preferRelativeResize="0"/>
          <p:nvPr/>
        </p:nvPicPr>
        <p:blipFill rotWithShape="1">
          <a:blip r:embed="rId5">
            <a:alphaModFix/>
          </a:blip>
          <a:srcRect b="0" l="0" r="0" t="0"/>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55"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98" name="Shape 98"/>
        <p:cNvGrpSpPr/>
        <p:nvPr/>
      </p:nvGrpSpPr>
      <p:grpSpPr>
        <a:xfrm>
          <a:off x="0" y="0"/>
          <a:ext cx="0" cy="0"/>
          <a:chOff x="0" y="0"/>
          <a:chExt cx="0" cy="0"/>
        </a:xfrm>
      </p:grpSpPr>
      <p:sp>
        <p:nvSpPr>
          <p:cNvPr id="99" name="Google Shape;99;p3"/>
          <p:cNvSpPr txBox="1"/>
          <p:nvPr/>
        </p:nvSpPr>
        <p:spPr>
          <a:xfrm>
            <a:off x="3609750" y="1495200"/>
            <a:ext cx="33327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Consigna </a:t>
            </a:r>
            <a:endParaRPr b="1" i="0" sz="3700" u="none" cap="none" strike="noStrike">
              <a:solidFill>
                <a:srgbClr val="FFFFFF"/>
              </a:solidFill>
              <a:latin typeface="Rajdhani"/>
              <a:ea typeface="Rajdhani"/>
              <a:cs typeface="Rajdhani"/>
              <a:sym typeface="Rajdhani"/>
            </a:endParaRPr>
          </a:p>
        </p:txBody>
      </p:sp>
      <p:sp>
        <p:nvSpPr>
          <p:cNvPr id="100" name="Google Shape;100;p3"/>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1</a:t>
            </a:r>
            <a:endParaRPr b="1" i="0" sz="6000" u="none" cap="none" strike="noStrike">
              <a:solidFill>
                <a:srgbClr val="FFFFFF"/>
              </a:solidFill>
              <a:latin typeface="Rajdhani"/>
              <a:ea typeface="Rajdhani"/>
              <a:cs typeface="Rajdhani"/>
              <a:sym typeface="Rajdhani"/>
            </a:endParaRPr>
          </a:p>
        </p:txBody>
      </p:sp>
      <p:sp>
        <p:nvSpPr>
          <p:cNvPr id="101" name="Google Shape;101;p3"/>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nvSpPr>
        <p:spPr>
          <a:xfrm>
            <a:off x="626825" y="1458250"/>
            <a:ext cx="4311600" cy="259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07" name="Google Shape;107;p4"/>
          <p:cNvSpPr txBox="1"/>
          <p:nvPr/>
        </p:nvSpPr>
        <p:spPr>
          <a:xfrm>
            <a:off x="616575" y="608150"/>
            <a:ext cx="31164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Consigna</a:t>
            </a:r>
            <a:endParaRPr b="1" i="0" sz="3000" u="none" cap="none" strike="noStrike">
              <a:solidFill>
                <a:srgbClr val="EC183F"/>
              </a:solidFill>
              <a:latin typeface="Rajdhani"/>
              <a:ea typeface="Rajdhani"/>
              <a:cs typeface="Rajdhani"/>
              <a:sym typeface="Rajdhani"/>
            </a:endParaRPr>
          </a:p>
        </p:txBody>
      </p:sp>
      <p:pic>
        <p:nvPicPr>
          <p:cNvPr id="108" name="Google Shape;108;p4"/>
          <p:cNvPicPr preferRelativeResize="0"/>
          <p:nvPr/>
        </p:nvPicPr>
        <p:blipFill rotWithShape="1">
          <a:blip r:embed="rId3">
            <a:alphaModFix/>
          </a:blip>
          <a:srcRect b="0" l="0" r="0" t="0"/>
          <a:stretch/>
        </p:blipFill>
        <p:spPr>
          <a:xfrm>
            <a:off x="4165575" y="1798678"/>
            <a:ext cx="5183201" cy="2915548"/>
          </a:xfrm>
          <a:prstGeom prst="rect">
            <a:avLst/>
          </a:prstGeom>
          <a:noFill/>
          <a:ln>
            <a:noFill/>
          </a:ln>
        </p:spPr>
      </p:pic>
      <p:pic>
        <p:nvPicPr>
          <p:cNvPr id="109" name="Google Shape;109;p4"/>
          <p:cNvPicPr preferRelativeResize="0"/>
          <p:nvPr/>
        </p:nvPicPr>
        <p:blipFill rotWithShape="1">
          <a:blip r:embed="rId4">
            <a:alphaModFix/>
          </a:blip>
          <a:srcRect b="0" l="0" r="0" t="0"/>
          <a:stretch/>
        </p:blipFill>
        <p:spPr>
          <a:xfrm>
            <a:off x="4881449" y="1290212"/>
            <a:ext cx="1951852" cy="1097899"/>
          </a:xfrm>
          <a:prstGeom prst="rect">
            <a:avLst/>
          </a:prstGeom>
          <a:noFill/>
          <a:ln>
            <a:noFill/>
          </a:ln>
        </p:spPr>
      </p:pic>
      <p:pic>
        <p:nvPicPr>
          <p:cNvPr id="110" name="Google Shape;110;p4"/>
          <p:cNvPicPr preferRelativeResize="0"/>
          <p:nvPr/>
        </p:nvPicPr>
        <p:blipFill rotWithShape="1">
          <a:blip r:embed="rId5">
            <a:alphaModFix/>
          </a:blip>
          <a:srcRect b="0" l="0" r="0" t="0"/>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14" name="Shape 114"/>
        <p:cNvGrpSpPr/>
        <p:nvPr/>
      </p:nvGrpSpPr>
      <p:grpSpPr>
        <a:xfrm>
          <a:off x="0" y="0"/>
          <a:ext cx="0" cy="0"/>
          <a:chOff x="0" y="0"/>
          <a:chExt cx="0" cy="0"/>
        </a:xfrm>
      </p:grpSpPr>
      <p:sp>
        <p:nvSpPr>
          <p:cNvPr id="115" name="Google Shape;115;p5"/>
          <p:cNvSpPr txBox="1"/>
          <p:nvPr/>
        </p:nvSpPr>
        <p:spPr>
          <a:xfrm>
            <a:off x="3609750" y="1495200"/>
            <a:ext cx="33960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Detalles</a:t>
            </a:r>
            <a:endParaRPr b="1" i="0" sz="3700" u="none" cap="none" strike="noStrike">
              <a:solidFill>
                <a:srgbClr val="FFFFFF"/>
              </a:solidFill>
              <a:latin typeface="Rajdhani"/>
              <a:ea typeface="Rajdhani"/>
              <a:cs typeface="Rajdhani"/>
              <a:sym typeface="Rajdhani"/>
            </a:endParaRPr>
          </a:p>
        </p:txBody>
      </p:sp>
      <p:sp>
        <p:nvSpPr>
          <p:cNvPr id="116" name="Google Shape;116;p5"/>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2</a:t>
            </a:r>
            <a:endParaRPr b="1" i="0" sz="6000" u="none" cap="none" strike="noStrike">
              <a:solidFill>
                <a:srgbClr val="FFFFFF"/>
              </a:solidFill>
              <a:latin typeface="Rajdhani"/>
              <a:ea typeface="Rajdhani"/>
              <a:cs typeface="Rajdhani"/>
              <a:sym typeface="Rajdhani"/>
            </a:endParaRPr>
          </a:p>
        </p:txBody>
      </p:sp>
      <p:sp>
        <p:nvSpPr>
          <p:cNvPr id="117" name="Google Shape;117;p5"/>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nvSpPr>
        <p:spPr>
          <a:xfrm>
            <a:off x="616625" y="614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 de armado</a:t>
            </a:r>
            <a:endParaRPr b="1" i="0" sz="3000" u="none" cap="none" strike="noStrike">
              <a:solidFill>
                <a:srgbClr val="EC183F"/>
              </a:solidFill>
              <a:latin typeface="Rajdhani"/>
              <a:ea typeface="Rajdhani"/>
              <a:cs typeface="Rajdhani"/>
              <a:sym typeface="Rajdhani"/>
            </a:endParaRPr>
          </a:p>
        </p:txBody>
      </p:sp>
      <p:sp>
        <p:nvSpPr>
          <p:cNvPr id="123" name="Google Shape;123;p6"/>
          <p:cNvSpPr txBox="1"/>
          <p:nvPr/>
        </p:nvSpPr>
        <p:spPr>
          <a:xfrm>
            <a:off x="626875" y="1468150"/>
            <a:ext cx="4058400" cy="325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Para el armado vamos a tener un cuadro de especificaciones donde tendremos separado.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Procesador</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Placa madre</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primaria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secundaria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GPU (si es que fuera necesario)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434343"/>
              </a:solidFill>
              <a:latin typeface="Open Sans"/>
              <a:ea typeface="Open Sans"/>
              <a:cs typeface="Open Sans"/>
              <a:sym typeface="Open Sans"/>
            </a:endParaRPr>
          </a:p>
        </p:txBody>
      </p:sp>
      <p:sp>
        <p:nvSpPr>
          <p:cNvPr id="124" name="Google Shape;124;p6"/>
          <p:cNvSpPr txBox="1"/>
          <p:nvPr/>
        </p:nvSpPr>
        <p:spPr>
          <a:xfrm>
            <a:off x="4805000" y="1427450"/>
            <a:ext cx="3789600" cy="238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Deberemos armar </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computadoras por gama, donde cada una de estas  serán o compatibles con </a:t>
            </a:r>
            <a:r>
              <a:rPr b="1" i="0" lang="es" sz="1600" u="none" cap="none" strike="noStrike">
                <a:solidFill>
                  <a:srgbClr val="434343"/>
                </a:solidFill>
                <a:latin typeface="Open Sans"/>
                <a:ea typeface="Open Sans"/>
                <a:cs typeface="Open Sans"/>
                <a:sym typeface="Open Sans"/>
              </a:rPr>
              <a:t>Intel</a:t>
            </a:r>
            <a:r>
              <a:rPr b="0" i="0" lang="es" sz="1600" u="none" cap="none" strike="noStrike">
                <a:solidFill>
                  <a:srgbClr val="434343"/>
                </a:solidFill>
                <a:latin typeface="Open Sans"/>
                <a:ea typeface="Open Sans"/>
                <a:cs typeface="Open Sans"/>
                <a:sym typeface="Open Sans"/>
              </a:rPr>
              <a:t> o </a:t>
            </a:r>
            <a:r>
              <a:rPr b="1" i="0" lang="es" sz="1600" u="none" cap="none" strike="noStrike">
                <a:solidFill>
                  <a:srgbClr val="434343"/>
                </a:solidFill>
                <a:latin typeface="Open Sans"/>
                <a:ea typeface="Open Sans"/>
                <a:cs typeface="Open Sans"/>
                <a:sym typeface="Open Sans"/>
              </a:rPr>
              <a:t>AMD</a:t>
            </a:r>
            <a:r>
              <a:rPr b="0" i="0" lang="es" sz="1600" u="none" cap="none" strike="noStrike">
                <a:solidFill>
                  <a:srgbClr val="434343"/>
                </a:solidFill>
                <a:latin typeface="Open Sans"/>
                <a:ea typeface="Open Sans"/>
                <a:cs typeface="Open Sans"/>
                <a:sym typeface="Open Sans"/>
              </a:rPr>
              <a:t>.</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s" sz="1600" u="none" cap="none" strike="noStrike">
                <a:solidFill>
                  <a:srgbClr val="434343"/>
                </a:solidFill>
                <a:latin typeface="Open Sans"/>
                <a:ea typeface="Open Sans"/>
                <a:cs typeface="Open Sans"/>
                <a:sym typeface="Open Sans"/>
              </a:rPr>
              <a:t>El tercer ordenador debe ser armado a libre criterio del estudiante.</a:t>
            </a:r>
            <a:endParaRPr b="1" i="0" sz="1600" u="none" cap="none" strike="noStrike">
              <a:solidFill>
                <a:srgbClr val="434343"/>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5" name="Google Shape;125;p6"/>
          <p:cNvPicPr preferRelativeResize="0"/>
          <p:nvPr/>
        </p:nvPicPr>
        <p:blipFill rotWithShape="1">
          <a:blip r:embed="rId3">
            <a:alphaModFix/>
          </a:blip>
          <a:srcRect b="0" l="0" r="0" t="0"/>
          <a:stretch/>
        </p:blipFill>
        <p:spPr>
          <a:xfrm>
            <a:off x="5615718" y="3197050"/>
            <a:ext cx="2899758" cy="1631100"/>
          </a:xfrm>
          <a:prstGeom prst="rect">
            <a:avLst/>
          </a:prstGeom>
          <a:noFill/>
          <a:ln>
            <a:noFill/>
          </a:ln>
        </p:spPr>
      </p:pic>
      <p:pic>
        <p:nvPicPr>
          <p:cNvPr id="126" name="Google Shape;126;p6"/>
          <p:cNvPicPr preferRelativeResize="0"/>
          <p:nvPr/>
        </p:nvPicPr>
        <p:blipFill rotWithShape="1">
          <a:blip r:embed="rId4">
            <a:alphaModFix/>
          </a:blip>
          <a:srcRect b="0" l="0" r="0" t="0"/>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p:nvPr/>
        </p:nvSpPr>
        <p:spPr>
          <a:xfrm>
            <a:off x="4852000" y="1624475"/>
            <a:ext cx="3498000" cy="2615700"/>
          </a:xfrm>
          <a:prstGeom prst="roundRect">
            <a:avLst>
              <a:gd fmla="val 16667" name="adj"/>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p:txBody>
      </p:sp>
      <p:sp>
        <p:nvSpPr>
          <p:cNvPr id="132" name="Google Shape;132;p7"/>
          <p:cNvSpPr txBox="1"/>
          <p:nvPr/>
        </p:nvSpPr>
        <p:spPr>
          <a:xfrm>
            <a:off x="614975" y="615475"/>
            <a:ext cx="18393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a:t>
            </a:r>
            <a:endParaRPr b="1" i="0" sz="3000" u="none" cap="none" strike="noStrike">
              <a:solidFill>
                <a:srgbClr val="EC183F"/>
              </a:solidFill>
              <a:latin typeface="Rajdhani"/>
              <a:ea typeface="Rajdhani"/>
              <a:cs typeface="Rajdhani"/>
              <a:sym typeface="Rajdhani"/>
            </a:endParaRPr>
          </a:p>
        </p:txBody>
      </p:sp>
      <p:sp>
        <p:nvSpPr>
          <p:cNvPr id="133" name="Google Shape;133;p7"/>
          <p:cNvSpPr txBox="1"/>
          <p:nvPr/>
        </p:nvSpPr>
        <p:spPr>
          <a:xfrm>
            <a:off x="614975" y="1469575"/>
            <a:ext cx="3765600" cy="2817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s" sz="1700" u="none" cap="none" strike="noStrike">
                <a:solidFill>
                  <a:srgbClr val="434343"/>
                </a:solidFill>
                <a:latin typeface="Rajdhani"/>
                <a:ea typeface="Rajdhani"/>
                <a:cs typeface="Rajdhani"/>
                <a:sym typeface="Rajdhani"/>
              </a:rPr>
              <a:t>¿Por qué esta actividad?¿Sirve este ejercicio de armar computadoras?</a:t>
            </a:r>
            <a:endParaRPr b="1" i="0" sz="17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t/>
            </a:r>
            <a:endParaRPr b="1" i="0" sz="18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1" i="0" sz="1500" u="none" cap="none" strike="noStrike">
              <a:solidFill>
                <a:srgbClr val="434343"/>
              </a:solidFill>
              <a:latin typeface="Rajdhani"/>
              <a:ea typeface="Rajdhani"/>
              <a:cs typeface="Rajdhani"/>
              <a:sym typeface="Rajdhani"/>
            </a:endParaRPr>
          </a:p>
          <a:p>
            <a:pPr indent="0" lvl="0" marL="0" marR="0" rtl="0" algn="just">
              <a:lnSpc>
                <a:spcPct val="150000"/>
              </a:lnSpc>
              <a:spcBef>
                <a:spcPts val="0"/>
              </a:spcBef>
              <a:spcAft>
                <a:spcPts val="0"/>
              </a:spcAft>
              <a:buClr>
                <a:srgbClr val="000000"/>
              </a:buClr>
              <a:buSzPts val="1500"/>
              <a:buFont typeface="Arial"/>
              <a:buNone/>
            </a:pPr>
            <a:r>
              <a:t/>
            </a:r>
            <a:endParaRPr b="1" i="0" sz="1500" u="none" cap="none" strike="noStrike">
              <a:solidFill>
                <a:srgbClr val="434343"/>
              </a:solidFill>
              <a:latin typeface="Rajdhani"/>
              <a:ea typeface="Rajdhani"/>
              <a:cs typeface="Rajdhani"/>
              <a:sym typeface="Rajdhani"/>
            </a:endParaRPr>
          </a:p>
        </p:txBody>
      </p:sp>
      <p:sp>
        <p:nvSpPr>
          <p:cNvPr id="134" name="Google Shape;134;p7"/>
          <p:cNvSpPr txBox="1"/>
          <p:nvPr/>
        </p:nvSpPr>
        <p:spPr>
          <a:xfrm>
            <a:off x="5082850" y="1767800"/>
            <a:ext cx="3056100" cy="23520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Recordemos que para</a:t>
            </a:r>
            <a:endParaRPr b="0" i="0" sz="1600" u="none" cap="none" strike="noStrike">
              <a:solidFill>
                <a:schemeClr val="lt1"/>
              </a:solidFill>
              <a:latin typeface="Open Sans"/>
              <a:ea typeface="Open Sans"/>
              <a:cs typeface="Open Sans"/>
              <a:sym typeface="Open Sans"/>
            </a:endParaRPr>
          </a:p>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los diferentes componentes existen ciertas características como los </a:t>
            </a:r>
            <a:r>
              <a:rPr b="1" i="0" lang="es" sz="1600" u="none" cap="none" strike="noStrike">
                <a:solidFill>
                  <a:schemeClr val="lt1"/>
                </a:solidFill>
                <a:latin typeface="Open Sans"/>
                <a:ea typeface="Open Sans"/>
                <a:cs typeface="Open Sans"/>
                <a:sym typeface="Open Sans"/>
              </a:rPr>
              <a:t>sockets, frecuencia y conectores</a:t>
            </a:r>
            <a:r>
              <a:rPr b="0" i="0" lang="es" sz="1600" u="none" cap="none" strike="noStrike">
                <a:solidFill>
                  <a:schemeClr val="lt1"/>
                </a:solidFill>
                <a:latin typeface="Open Sans"/>
                <a:ea typeface="Open Sans"/>
                <a:cs typeface="Open Sans"/>
                <a:sym typeface="Open Sans"/>
              </a:rPr>
              <a:t>, los cuales hay que tener </a:t>
            </a:r>
            <a:r>
              <a:rPr b="1" i="0" lang="es" sz="1600" u="none" cap="none" strike="noStrike">
                <a:solidFill>
                  <a:schemeClr val="lt1"/>
                </a:solidFill>
                <a:latin typeface="Open Sans"/>
                <a:ea typeface="Open Sans"/>
                <a:cs typeface="Open Sans"/>
                <a:sym typeface="Open Sans"/>
              </a:rPr>
              <a:t>en cuenta </a:t>
            </a:r>
            <a:r>
              <a:rPr b="0" i="0" lang="es" sz="1600" u="none" cap="none" strike="noStrike">
                <a:solidFill>
                  <a:schemeClr val="lt1"/>
                </a:solidFill>
                <a:latin typeface="Open Sans"/>
                <a:ea typeface="Open Sans"/>
                <a:cs typeface="Open Sans"/>
                <a:sym typeface="Open Sans"/>
              </a:rPr>
              <a:t>para la compatibilidad.</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38" name="Shape 138"/>
        <p:cNvGrpSpPr/>
        <p:nvPr/>
      </p:nvGrpSpPr>
      <p:grpSpPr>
        <a:xfrm>
          <a:off x="0" y="0"/>
          <a:ext cx="0" cy="0"/>
          <a:chOff x="0" y="0"/>
          <a:chExt cx="0" cy="0"/>
        </a:xfrm>
      </p:grpSpPr>
      <p:sp>
        <p:nvSpPr>
          <p:cNvPr id="139" name="Google Shape;139;p8"/>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Especificaciones</a:t>
            </a:r>
            <a:endParaRPr b="1" i="0" sz="3700" u="none" cap="none" strike="noStrike">
              <a:solidFill>
                <a:srgbClr val="FFFFFF"/>
              </a:solidFill>
              <a:latin typeface="Rajdhani"/>
              <a:ea typeface="Rajdhani"/>
              <a:cs typeface="Rajdhani"/>
              <a:sym typeface="Rajdhani"/>
            </a:endParaRPr>
          </a:p>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 equipos</a:t>
            </a:r>
            <a:endParaRPr b="1" i="0" sz="3700" u="none" cap="none" strike="noStrike">
              <a:solidFill>
                <a:srgbClr val="FFFFFF"/>
              </a:solidFill>
              <a:latin typeface="Rajdhani"/>
              <a:ea typeface="Rajdhani"/>
              <a:cs typeface="Rajdhani"/>
              <a:sym typeface="Rajdhani"/>
            </a:endParaRPr>
          </a:p>
        </p:txBody>
      </p:sp>
      <p:sp>
        <p:nvSpPr>
          <p:cNvPr id="140" name="Google Shape;140;p8"/>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3</a:t>
            </a:r>
            <a:endParaRPr b="1" i="0" sz="6000" u="none" cap="none" strike="noStrike">
              <a:solidFill>
                <a:srgbClr val="FFFFFF"/>
              </a:solidFill>
              <a:latin typeface="Rajdhani"/>
              <a:ea typeface="Rajdhani"/>
              <a:cs typeface="Rajdhani"/>
              <a:sym typeface="Rajdhani"/>
            </a:endParaRPr>
          </a:p>
        </p:txBody>
      </p:sp>
      <p:sp>
        <p:nvSpPr>
          <p:cNvPr id="141" name="Google Shape;141;p8"/>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nvSpPr>
        <p:spPr>
          <a:xfrm>
            <a:off x="617575" y="6018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a:t>
            </a:r>
            <a:endParaRPr b="1" i="0" sz="3000" u="none" cap="none" strike="noStrike">
              <a:solidFill>
                <a:srgbClr val="EC183F"/>
              </a:solidFill>
              <a:latin typeface="Rajdhani"/>
              <a:ea typeface="Rajdhani"/>
              <a:cs typeface="Rajdhani"/>
              <a:sym typeface="Rajdhani"/>
            </a:endParaRPr>
          </a:p>
        </p:txBody>
      </p:sp>
      <p:sp>
        <p:nvSpPr>
          <p:cNvPr id="147" name="Google Shape;147;p9"/>
          <p:cNvSpPr txBox="1"/>
          <p:nvPr/>
        </p:nvSpPr>
        <p:spPr>
          <a:xfrm>
            <a:off x="627825" y="1528150"/>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b="0" i="0" sz="1600" u="none" cap="none" strike="noStrike">
              <a:solidFill>
                <a:srgbClr val="434343"/>
              </a:solidFill>
              <a:latin typeface="Open Sans"/>
              <a:ea typeface="Open Sans"/>
              <a:cs typeface="Open Sans"/>
              <a:sym typeface="Open Sans"/>
            </a:endParaRPr>
          </a:p>
        </p:txBody>
      </p:sp>
      <p:pic>
        <p:nvPicPr>
          <p:cNvPr id="148" name="Google Shape;148;p9"/>
          <p:cNvPicPr preferRelativeResize="0"/>
          <p:nvPr/>
        </p:nvPicPr>
        <p:blipFill rotWithShape="1">
          <a:blip r:embed="rId3">
            <a:alphaModFix/>
          </a:blip>
          <a:srcRect b="0" l="0" r="0" t="0"/>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